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entation.xml" ContentType="application/vnd.openxmlformats-officedocument.presentationml.presentation.main+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9" r:id="rId1"/>
  </p:sldMasterIdLst>
  <p:sldIdLst>
    <p:sldId id="256" r:id="rId2"/>
    <p:sldId id="290" r:id="rId3"/>
    <p:sldId id="268" r:id="rId4"/>
    <p:sldId id="312" r:id="rId5"/>
    <p:sldId id="277" r:id="rId6"/>
    <p:sldId id="291" r:id="rId7"/>
    <p:sldId id="284" r:id="rId8"/>
    <p:sldId id="318" r:id="rId9"/>
    <p:sldId id="319" r:id="rId10"/>
    <p:sldId id="293" r:id="rId11"/>
    <p:sldId id="278" r:id="rId12"/>
    <p:sldId id="299" r:id="rId13"/>
    <p:sldId id="279" r:id="rId14"/>
    <p:sldId id="317" r:id="rId15"/>
    <p:sldId id="298" r:id="rId16"/>
    <p:sldId id="280" r:id="rId17"/>
    <p:sldId id="294" r:id="rId18"/>
    <p:sldId id="320" r:id="rId19"/>
    <p:sldId id="306" r:id="rId20"/>
    <p:sldId id="308" r:id="rId21"/>
    <p:sldId id="300" r:id="rId22"/>
    <p:sldId id="288" r:id="rId23"/>
    <p:sldId id="289" r:id="rId24"/>
    <p:sldId id="303" r:id="rId25"/>
    <p:sldId id="314" r:id="rId26"/>
    <p:sldId id="304" r:id="rId27"/>
    <p:sldId id="266" r:id="rId28"/>
    <p:sldId id="309" r:id="rId29"/>
    <p:sldId id="321" r:id="rId30"/>
    <p:sldId id="322" r:id="rId31"/>
    <p:sldId id="323" r:id="rId32"/>
    <p:sldId id="270" r:id="rId33"/>
    <p:sldId id="315" r:id="rId34"/>
    <p:sldId id="275"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32"/>
    <p:restoredTop sz="94427"/>
  </p:normalViewPr>
  <p:slideViewPr>
    <p:cSldViewPr snapToGrid="0" snapToObjects="1">
      <p:cViewPr varScale="1">
        <p:scale>
          <a:sx n="107" d="100"/>
          <a:sy n="107" d="100"/>
        </p:scale>
        <p:origin x="576"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78ABE3C1-DBE1-495D-B57B-2849774B866A}" type="datetimeFigureOut">
              <a:rPr lang="en-US" smtClean="0"/>
              <a:t>6/6/21</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60903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6/6/21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230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2990799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17673513"/>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1965044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0491120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2707545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2843283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48337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2DE42F4-6EEF-4EF7-8ED4-2208F0F89A08}"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5725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6/6/21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74926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6/6/21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68188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6/6/21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69278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6/6/21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6375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3D24A7AC-904D-4781-85BA-7D10C17ED021}" type="datetimeFigureOut">
              <a:rPr lang="en-US" smtClean="0"/>
              <a:t>6/6/21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8605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6/6/21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076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6/6/21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752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13212565"/>
      </p:ext>
    </p:extLst>
  </p:cSld>
  <p:clrMap bg1="dk1" tx1="lt1" bg2="dk2" tx2="lt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865" r:id="rId16"/>
    <p:sldLayoutId id="2147483866" r:id="rId17"/>
  </p:sldLayoutIdLst>
  <p:hf sldNum="0" hdr="0" ftr="0" dt="0"/>
  <p:txStyles>
    <p:titleStyle>
      <a:lvl1pPr algn="l" defTabSz="457200" rtl="0" eaLnBrk="1" latinLnBrk="0" hangingPunct="1">
        <a:spcBef>
          <a:spcPct val="0"/>
        </a:spcBef>
        <a:buNone/>
        <a:defRPr sz="3600" b="1"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Nutrition</a:t>
            </a:r>
          </a:p>
        </p:txBody>
      </p:sp>
      <p:sp>
        <p:nvSpPr>
          <p:cNvPr id="3" name="Subtitle 2"/>
          <p:cNvSpPr>
            <a:spLocks noGrp="1"/>
          </p:cNvSpPr>
          <p:nvPr>
            <p:ph type="subTitle" idx="1"/>
          </p:nvPr>
        </p:nvSpPr>
        <p:spPr/>
        <p:txBody>
          <a:bodyPr>
            <a:normAutofit/>
          </a:bodyPr>
          <a:lstStyle/>
          <a:p>
            <a:r>
              <a:rPr lang="en-US" sz="3600" b="1" dirty="0"/>
              <a:t>CHAPTER seven</a:t>
            </a:r>
          </a:p>
        </p:txBody>
      </p:sp>
    </p:spTree>
    <p:extLst>
      <p:ext uri="{BB962C8B-B14F-4D97-AF65-F5344CB8AC3E}">
        <p14:creationId xmlns:p14="http://schemas.microsoft.com/office/powerpoint/2010/main" val="73763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60A7A-5D4D-984F-8C71-636960DD420D}"/>
              </a:ext>
            </a:extLst>
          </p:cNvPr>
          <p:cNvSpPr>
            <a:spLocks noGrp="1"/>
          </p:cNvSpPr>
          <p:nvPr>
            <p:ph type="title"/>
          </p:nvPr>
        </p:nvSpPr>
        <p:spPr/>
        <p:txBody>
          <a:bodyPr/>
          <a:lstStyle/>
          <a:p>
            <a:r>
              <a:rPr lang="en-US" dirty="0"/>
              <a:t>Types of fiber</a:t>
            </a:r>
          </a:p>
        </p:txBody>
      </p:sp>
      <p:sp>
        <p:nvSpPr>
          <p:cNvPr id="3" name="Content Placeholder 2">
            <a:extLst>
              <a:ext uri="{FF2B5EF4-FFF2-40B4-BE49-F238E27FC236}">
                <a16:creationId xmlns:a16="http://schemas.microsoft.com/office/drawing/2014/main" id="{2128AFEE-F1E9-C745-A366-B72DB8968B96}"/>
              </a:ext>
            </a:extLst>
          </p:cNvPr>
          <p:cNvSpPr>
            <a:spLocks noGrp="1"/>
          </p:cNvSpPr>
          <p:nvPr>
            <p:ph idx="1"/>
          </p:nvPr>
        </p:nvSpPr>
        <p:spPr/>
        <p:txBody>
          <a:bodyPr>
            <a:noAutofit/>
          </a:bodyPr>
          <a:lstStyle/>
          <a:p>
            <a:pPr lvl="0"/>
            <a:r>
              <a:rPr lang="en-US" sz="2600" b="1" i="1" dirty="0"/>
              <a:t>Dietary fiber </a:t>
            </a:r>
            <a:r>
              <a:rPr lang="en-US" sz="2600" i="1" dirty="0"/>
              <a:t>– </a:t>
            </a:r>
            <a:r>
              <a:rPr lang="en-US" sz="2600" dirty="0"/>
              <a:t>occurs naturally in foods, including vegetables, fruits, grain products, legumes, nuts and seeds</a:t>
            </a:r>
          </a:p>
          <a:p>
            <a:pPr lvl="0"/>
            <a:r>
              <a:rPr lang="en-US" sz="2600" b="1" i="1" dirty="0"/>
              <a:t>Functional fiber </a:t>
            </a:r>
            <a:r>
              <a:rPr lang="en-US" sz="2600" i="1" dirty="0"/>
              <a:t>– </a:t>
            </a:r>
            <a:r>
              <a:rPr lang="en-US" sz="2600" dirty="0"/>
              <a:t>extracted and isolated from whole foods, then added to processed foods</a:t>
            </a:r>
          </a:p>
          <a:p>
            <a:r>
              <a:rPr lang="en-US" sz="2600" b="1" i="1" dirty="0"/>
              <a:t>Total fiber </a:t>
            </a:r>
            <a:r>
              <a:rPr lang="en-US" sz="2600" dirty="0"/>
              <a:t>– the combined amount of both dietary and functional fiber in food products shown on the food label</a:t>
            </a:r>
          </a:p>
        </p:txBody>
      </p:sp>
    </p:spTree>
    <p:extLst>
      <p:ext uri="{BB962C8B-B14F-4D97-AF65-F5344CB8AC3E}">
        <p14:creationId xmlns:p14="http://schemas.microsoft.com/office/powerpoint/2010/main" val="293126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E7387-AA9C-E146-8F16-74EC24EE2095}"/>
              </a:ext>
            </a:extLst>
          </p:cNvPr>
          <p:cNvSpPr>
            <a:spLocks noGrp="1"/>
          </p:cNvSpPr>
          <p:nvPr>
            <p:ph type="title"/>
          </p:nvPr>
        </p:nvSpPr>
        <p:spPr/>
        <p:txBody>
          <a:bodyPr/>
          <a:lstStyle/>
          <a:p>
            <a:r>
              <a:rPr lang="en-US" b="1" dirty="0"/>
              <a:t>Proteins</a:t>
            </a:r>
          </a:p>
        </p:txBody>
      </p:sp>
      <p:sp>
        <p:nvSpPr>
          <p:cNvPr id="3" name="Content Placeholder 2">
            <a:extLst>
              <a:ext uri="{FF2B5EF4-FFF2-40B4-BE49-F238E27FC236}">
                <a16:creationId xmlns:a16="http://schemas.microsoft.com/office/drawing/2014/main" id="{9302EB2E-1D46-484F-9108-705FF4C98F40}"/>
              </a:ext>
            </a:extLst>
          </p:cNvPr>
          <p:cNvSpPr>
            <a:spLocks noGrp="1"/>
          </p:cNvSpPr>
          <p:nvPr>
            <p:ph idx="1"/>
          </p:nvPr>
        </p:nvSpPr>
        <p:spPr/>
        <p:txBody>
          <a:bodyPr>
            <a:noAutofit/>
          </a:bodyPr>
          <a:lstStyle/>
          <a:p>
            <a:r>
              <a:rPr lang="en-US" sz="2800" dirty="0"/>
              <a:t>Proteins serve as the building blocks and are the major structural and functional components of nearly all cells. </a:t>
            </a:r>
          </a:p>
          <a:p>
            <a:pPr lvl="1"/>
            <a:r>
              <a:rPr lang="en-US" sz="2800" dirty="0"/>
              <a:t>Structural proteins include keratin, collagen, elastin, and muscle fibers</a:t>
            </a:r>
          </a:p>
          <a:p>
            <a:pPr lvl="1"/>
            <a:r>
              <a:rPr lang="en-US" sz="2800" dirty="0"/>
              <a:t>Functional proteins include enzymes, hemoglobin, hormones &amp; receptors, and membrane proteins</a:t>
            </a:r>
          </a:p>
        </p:txBody>
      </p:sp>
    </p:spTree>
    <p:extLst>
      <p:ext uri="{BB962C8B-B14F-4D97-AF65-F5344CB8AC3E}">
        <p14:creationId xmlns:p14="http://schemas.microsoft.com/office/powerpoint/2010/main" val="1599347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8BBA3-800E-F042-BA54-0F0BA1F0759A}"/>
              </a:ext>
            </a:extLst>
          </p:cNvPr>
          <p:cNvSpPr>
            <a:spLocks noGrp="1"/>
          </p:cNvSpPr>
          <p:nvPr>
            <p:ph type="title"/>
          </p:nvPr>
        </p:nvSpPr>
        <p:spPr/>
        <p:txBody>
          <a:bodyPr>
            <a:normAutofit/>
          </a:bodyPr>
          <a:lstStyle/>
          <a:p>
            <a:r>
              <a:rPr lang="en-US" sz="3400" dirty="0"/>
              <a:t>Amino acids</a:t>
            </a:r>
          </a:p>
        </p:txBody>
      </p:sp>
      <p:sp>
        <p:nvSpPr>
          <p:cNvPr id="3" name="Content Placeholder 2">
            <a:extLst>
              <a:ext uri="{FF2B5EF4-FFF2-40B4-BE49-F238E27FC236}">
                <a16:creationId xmlns:a16="http://schemas.microsoft.com/office/drawing/2014/main" id="{280260B8-4AA7-7B4D-82C8-AD25A35A7D7D}"/>
              </a:ext>
            </a:extLst>
          </p:cNvPr>
          <p:cNvSpPr>
            <a:spLocks noGrp="1"/>
          </p:cNvSpPr>
          <p:nvPr>
            <p:ph idx="1"/>
          </p:nvPr>
        </p:nvSpPr>
        <p:spPr/>
        <p:txBody>
          <a:bodyPr/>
          <a:lstStyle/>
          <a:p>
            <a:r>
              <a:rPr lang="en-US" sz="3000" dirty="0"/>
              <a:t>All proteins are composed of </a:t>
            </a:r>
            <a:r>
              <a:rPr lang="en-US" sz="3000" b="1" i="1" dirty="0"/>
              <a:t>amino acid</a:t>
            </a:r>
            <a:r>
              <a:rPr lang="en-US" sz="3000" dirty="0"/>
              <a:t> building blocks</a:t>
            </a:r>
            <a:endParaRPr lang="en-US" sz="3000" b="1" i="1" dirty="0"/>
          </a:p>
          <a:p>
            <a:pPr lvl="1"/>
            <a:r>
              <a:rPr lang="en-US" sz="3000" dirty="0"/>
              <a:t>There are 11 </a:t>
            </a:r>
            <a:r>
              <a:rPr lang="en-US" sz="3000" b="1" i="1" dirty="0"/>
              <a:t>non-essential</a:t>
            </a:r>
            <a:r>
              <a:rPr lang="en-US" sz="3000" dirty="0"/>
              <a:t> amino acids that can be produced by the body</a:t>
            </a:r>
          </a:p>
          <a:p>
            <a:pPr lvl="1"/>
            <a:r>
              <a:rPr lang="en-US" sz="3000" dirty="0"/>
              <a:t>There are 9 </a:t>
            </a:r>
            <a:r>
              <a:rPr lang="en-US" sz="3000" b="1" i="1" dirty="0"/>
              <a:t>essential</a:t>
            </a:r>
            <a:r>
              <a:rPr lang="en-US" sz="3000" dirty="0"/>
              <a:t> amino acids that CANNOT be produced by the body; must be provided in the diet</a:t>
            </a:r>
          </a:p>
        </p:txBody>
      </p:sp>
    </p:spTree>
    <p:extLst>
      <p:ext uri="{BB962C8B-B14F-4D97-AF65-F5344CB8AC3E}">
        <p14:creationId xmlns:p14="http://schemas.microsoft.com/office/powerpoint/2010/main" val="347110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06035-E15C-AC47-9C5D-3D1561881B74}"/>
              </a:ext>
            </a:extLst>
          </p:cNvPr>
          <p:cNvSpPr>
            <a:spLocks noGrp="1"/>
          </p:cNvSpPr>
          <p:nvPr>
            <p:ph type="title"/>
          </p:nvPr>
        </p:nvSpPr>
        <p:spPr/>
        <p:txBody>
          <a:bodyPr>
            <a:normAutofit/>
          </a:bodyPr>
          <a:lstStyle/>
          <a:p>
            <a:r>
              <a:rPr lang="en-US" sz="3400" dirty="0"/>
              <a:t>Complete Proteins</a:t>
            </a:r>
          </a:p>
        </p:txBody>
      </p:sp>
      <p:sp>
        <p:nvSpPr>
          <p:cNvPr id="3" name="Content Placeholder 2">
            <a:extLst>
              <a:ext uri="{FF2B5EF4-FFF2-40B4-BE49-F238E27FC236}">
                <a16:creationId xmlns:a16="http://schemas.microsoft.com/office/drawing/2014/main" id="{E3261732-9DF5-284B-97C5-6110388F2CC6}"/>
              </a:ext>
            </a:extLst>
          </p:cNvPr>
          <p:cNvSpPr>
            <a:spLocks noGrp="1"/>
          </p:cNvSpPr>
          <p:nvPr>
            <p:ph idx="1"/>
          </p:nvPr>
        </p:nvSpPr>
        <p:spPr/>
        <p:txBody>
          <a:bodyPr>
            <a:normAutofit/>
          </a:bodyPr>
          <a:lstStyle/>
          <a:p>
            <a:r>
              <a:rPr lang="en-US" sz="2800" dirty="0"/>
              <a:t> A </a:t>
            </a:r>
            <a:r>
              <a:rPr lang="en-US" sz="2800" b="1" i="1" dirty="0"/>
              <a:t>complete </a:t>
            </a:r>
            <a:r>
              <a:rPr lang="en-US" sz="2800" dirty="0"/>
              <a:t>protein source is one that contains all essential amino acids</a:t>
            </a:r>
          </a:p>
          <a:p>
            <a:pPr lvl="1"/>
            <a:r>
              <a:rPr lang="en-US" sz="2800" dirty="0"/>
              <a:t>Primarily animal sources such as red meat, poultry, fish, eggs, and milk products.</a:t>
            </a:r>
          </a:p>
        </p:txBody>
      </p:sp>
    </p:spTree>
    <p:extLst>
      <p:ext uri="{BB962C8B-B14F-4D97-AF65-F5344CB8AC3E}">
        <p14:creationId xmlns:p14="http://schemas.microsoft.com/office/powerpoint/2010/main" val="70566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06035-E15C-AC47-9C5D-3D1561881B74}"/>
              </a:ext>
            </a:extLst>
          </p:cNvPr>
          <p:cNvSpPr>
            <a:spLocks noGrp="1"/>
          </p:cNvSpPr>
          <p:nvPr>
            <p:ph type="title"/>
          </p:nvPr>
        </p:nvSpPr>
        <p:spPr/>
        <p:txBody>
          <a:bodyPr>
            <a:normAutofit/>
          </a:bodyPr>
          <a:lstStyle/>
          <a:p>
            <a:r>
              <a:rPr lang="en-US" sz="3400" dirty="0"/>
              <a:t>Incomplete Proteins</a:t>
            </a:r>
          </a:p>
        </p:txBody>
      </p:sp>
      <p:sp>
        <p:nvSpPr>
          <p:cNvPr id="3" name="Content Placeholder 2">
            <a:extLst>
              <a:ext uri="{FF2B5EF4-FFF2-40B4-BE49-F238E27FC236}">
                <a16:creationId xmlns:a16="http://schemas.microsoft.com/office/drawing/2014/main" id="{E3261732-9DF5-284B-97C5-6110388F2CC6}"/>
              </a:ext>
            </a:extLst>
          </p:cNvPr>
          <p:cNvSpPr>
            <a:spLocks noGrp="1"/>
          </p:cNvSpPr>
          <p:nvPr>
            <p:ph idx="1"/>
          </p:nvPr>
        </p:nvSpPr>
        <p:spPr/>
        <p:txBody>
          <a:bodyPr>
            <a:normAutofit/>
          </a:bodyPr>
          <a:lstStyle/>
          <a:p>
            <a:r>
              <a:rPr lang="en-US" sz="2800" dirty="0"/>
              <a:t>An </a:t>
            </a:r>
            <a:r>
              <a:rPr lang="en-US" sz="2800" b="1" i="1" dirty="0"/>
              <a:t>incomplete </a:t>
            </a:r>
            <a:r>
              <a:rPr lang="en-US" sz="2800" dirty="0"/>
              <a:t>protein source is missing at least 1 essential amino acid</a:t>
            </a:r>
          </a:p>
          <a:p>
            <a:pPr lvl="1"/>
            <a:r>
              <a:rPr lang="en-US" sz="2800" dirty="0"/>
              <a:t>Come from plant sources such as nuts, beans, seeds and leafy green vegetables</a:t>
            </a:r>
          </a:p>
          <a:p>
            <a:pPr lvl="1"/>
            <a:r>
              <a:rPr lang="en-US" sz="2800" dirty="0"/>
              <a:t>Any missing amino acid is referred to as a </a:t>
            </a:r>
            <a:r>
              <a:rPr lang="en-US" sz="2800" b="1" i="1" dirty="0"/>
              <a:t>limiting amino acid</a:t>
            </a:r>
            <a:endParaRPr lang="en-US" sz="2800" i="1" dirty="0"/>
          </a:p>
        </p:txBody>
      </p:sp>
    </p:spTree>
    <p:extLst>
      <p:ext uri="{BB962C8B-B14F-4D97-AF65-F5344CB8AC3E}">
        <p14:creationId xmlns:p14="http://schemas.microsoft.com/office/powerpoint/2010/main" val="411450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1D168-29D8-9340-BFC2-5AA6E29AFB39}"/>
              </a:ext>
            </a:extLst>
          </p:cNvPr>
          <p:cNvSpPr>
            <a:spLocks noGrp="1"/>
          </p:cNvSpPr>
          <p:nvPr>
            <p:ph type="title"/>
          </p:nvPr>
        </p:nvSpPr>
        <p:spPr/>
        <p:txBody>
          <a:bodyPr>
            <a:normAutofit/>
          </a:bodyPr>
          <a:lstStyle/>
          <a:p>
            <a:r>
              <a:rPr lang="en-US" sz="3400" dirty="0"/>
              <a:t>Fats – Functions</a:t>
            </a:r>
          </a:p>
        </p:txBody>
      </p:sp>
      <p:sp>
        <p:nvSpPr>
          <p:cNvPr id="3" name="Content Placeholder 2">
            <a:extLst>
              <a:ext uri="{FF2B5EF4-FFF2-40B4-BE49-F238E27FC236}">
                <a16:creationId xmlns:a16="http://schemas.microsoft.com/office/drawing/2014/main" id="{DD88A80C-14BD-874A-AB15-483A3E50DC2A}"/>
              </a:ext>
            </a:extLst>
          </p:cNvPr>
          <p:cNvSpPr>
            <a:spLocks noGrp="1"/>
          </p:cNvSpPr>
          <p:nvPr>
            <p:ph idx="1"/>
          </p:nvPr>
        </p:nvSpPr>
        <p:spPr/>
        <p:txBody>
          <a:bodyPr>
            <a:normAutofit lnSpcReduction="10000"/>
          </a:bodyPr>
          <a:lstStyle/>
          <a:p>
            <a:pPr>
              <a:lnSpc>
                <a:spcPct val="90000"/>
              </a:lnSpc>
            </a:pPr>
            <a:r>
              <a:rPr lang="en-US" sz="2800" dirty="0"/>
              <a:t>Protect and cushion organs</a:t>
            </a:r>
          </a:p>
          <a:p>
            <a:pPr>
              <a:lnSpc>
                <a:spcPct val="90000"/>
              </a:lnSpc>
            </a:pPr>
            <a:r>
              <a:rPr lang="en-US" sz="2800" dirty="0"/>
              <a:t>Insulate the body</a:t>
            </a:r>
          </a:p>
          <a:p>
            <a:pPr>
              <a:lnSpc>
                <a:spcPct val="90000"/>
              </a:lnSpc>
            </a:pPr>
            <a:r>
              <a:rPr lang="en-US" sz="2800" dirty="0"/>
              <a:t>Serve as a long-term energy source; it has the most calories (energy) per gram of all nutrients </a:t>
            </a:r>
          </a:p>
          <a:p>
            <a:pPr>
              <a:lnSpc>
                <a:spcPct val="90000"/>
              </a:lnSpc>
            </a:pPr>
            <a:r>
              <a:rPr lang="en-US" sz="2800" dirty="0"/>
              <a:t>Stabilizes cell membranes</a:t>
            </a:r>
          </a:p>
          <a:p>
            <a:pPr>
              <a:lnSpc>
                <a:spcPct val="90000"/>
              </a:lnSpc>
            </a:pPr>
            <a:r>
              <a:rPr lang="en-US" sz="2800" dirty="0"/>
              <a:t>Serve as precursors for bile salts, steroid hormones, and vitamin D</a:t>
            </a:r>
          </a:p>
          <a:p>
            <a:pPr>
              <a:lnSpc>
                <a:spcPct val="90000"/>
              </a:lnSpc>
            </a:pPr>
            <a:r>
              <a:rPr lang="en-US" sz="2800" dirty="0"/>
              <a:t>Necessary for fat-soluble vitamin absorption</a:t>
            </a:r>
          </a:p>
        </p:txBody>
      </p:sp>
    </p:spTree>
    <p:extLst>
      <p:ext uri="{BB962C8B-B14F-4D97-AF65-F5344CB8AC3E}">
        <p14:creationId xmlns:p14="http://schemas.microsoft.com/office/powerpoint/2010/main" val="550543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5E5F7-49C8-B047-9251-2F23ED5D08A4}"/>
              </a:ext>
            </a:extLst>
          </p:cNvPr>
          <p:cNvSpPr>
            <a:spLocks noGrp="1"/>
          </p:cNvSpPr>
          <p:nvPr>
            <p:ph type="title"/>
          </p:nvPr>
        </p:nvSpPr>
        <p:spPr/>
        <p:txBody>
          <a:bodyPr/>
          <a:lstStyle/>
          <a:p>
            <a:r>
              <a:rPr lang="en-US" b="1" dirty="0"/>
              <a:t>Fats – Types</a:t>
            </a:r>
            <a:endParaRPr lang="en-US" dirty="0"/>
          </a:p>
        </p:txBody>
      </p:sp>
      <p:sp>
        <p:nvSpPr>
          <p:cNvPr id="3" name="Content Placeholder 2">
            <a:extLst>
              <a:ext uri="{FF2B5EF4-FFF2-40B4-BE49-F238E27FC236}">
                <a16:creationId xmlns:a16="http://schemas.microsoft.com/office/drawing/2014/main" id="{B50A6971-6DD1-BD42-ABC1-5F91BF95D93F}"/>
              </a:ext>
            </a:extLst>
          </p:cNvPr>
          <p:cNvSpPr>
            <a:spLocks noGrp="1"/>
          </p:cNvSpPr>
          <p:nvPr>
            <p:ph idx="1"/>
          </p:nvPr>
        </p:nvSpPr>
        <p:spPr/>
        <p:txBody>
          <a:bodyPr>
            <a:normAutofit/>
          </a:bodyPr>
          <a:lstStyle/>
          <a:p>
            <a:r>
              <a:rPr lang="en-US" sz="3000" dirty="0"/>
              <a:t>Triglycerides – which have saturated, monounsaturated, and polyunsaturated variations</a:t>
            </a:r>
          </a:p>
          <a:p>
            <a:r>
              <a:rPr lang="en-US" sz="3000" dirty="0"/>
              <a:t>Phospholipids</a:t>
            </a:r>
          </a:p>
          <a:p>
            <a:r>
              <a:rPr lang="en-US" sz="3000" dirty="0"/>
              <a:t>Sterols (cholesterol)</a:t>
            </a:r>
          </a:p>
        </p:txBody>
      </p:sp>
    </p:spTree>
    <p:extLst>
      <p:ext uri="{BB962C8B-B14F-4D97-AF65-F5344CB8AC3E}">
        <p14:creationId xmlns:p14="http://schemas.microsoft.com/office/powerpoint/2010/main" val="3335468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4191-786A-D944-BA69-38AE3150194E}"/>
              </a:ext>
            </a:extLst>
          </p:cNvPr>
          <p:cNvSpPr>
            <a:spLocks noGrp="1"/>
          </p:cNvSpPr>
          <p:nvPr>
            <p:ph type="title"/>
          </p:nvPr>
        </p:nvSpPr>
        <p:spPr/>
        <p:txBody>
          <a:bodyPr/>
          <a:lstStyle/>
          <a:p>
            <a:r>
              <a:rPr lang="en-US" dirty="0"/>
              <a:t>Cholesterol</a:t>
            </a:r>
          </a:p>
        </p:txBody>
      </p:sp>
      <p:sp>
        <p:nvSpPr>
          <p:cNvPr id="3" name="Content Placeholder 2">
            <a:extLst>
              <a:ext uri="{FF2B5EF4-FFF2-40B4-BE49-F238E27FC236}">
                <a16:creationId xmlns:a16="http://schemas.microsoft.com/office/drawing/2014/main" id="{F18C43D1-EC44-9148-8B3C-0AA84CCE3B0C}"/>
              </a:ext>
            </a:extLst>
          </p:cNvPr>
          <p:cNvSpPr>
            <a:spLocks noGrp="1"/>
          </p:cNvSpPr>
          <p:nvPr>
            <p:ph idx="1"/>
          </p:nvPr>
        </p:nvSpPr>
        <p:spPr/>
        <p:txBody>
          <a:bodyPr>
            <a:noAutofit/>
          </a:bodyPr>
          <a:lstStyle/>
          <a:p>
            <a:r>
              <a:rPr lang="en-US" sz="2600" b="1" i="1" dirty="0"/>
              <a:t>LDL cholesterol</a:t>
            </a:r>
          </a:p>
          <a:p>
            <a:pPr lvl="1"/>
            <a:r>
              <a:rPr lang="en-US" sz="2600" dirty="0"/>
              <a:t>“Bad” cholesterol</a:t>
            </a:r>
          </a:p>
          <a:p>
            <a:pPr lvl="1"/>
            <a:r>
              <a:rPr lang="en-US" sz="2600" dirty="0"/>
              <a:t>Excesses have been link to cardiovascular disease</a:t>
            </a:r>
          </a:p>
          <a:p>
            <a:r>
              <a:rPr lang="en-US" sz="2600" b="1" i="1" dirty="0"/>
              <a:t>HDL cholesterol</a:t>
            </a:r>
          </a:p>
          <a:p>
            <a:pPr lvl="1"/>
            <a:r>
              <a:rPr lang="en-US" sz="2600" dirty="0"/>
              <a:t>“Good” cholesterol</a:t>
            </a:r>
          </a:p>
          <a:p>
            <a:pPr lvl="1"/>
            <a:r>
              <a:rPr lang="en-US" sz="2600" dirty="0"/>
              <a:t>Act as a vehicle to remove excess LDL from the body</a:t>
            </a:r>
          </a:p>
        </p:txBody>
      </p:sp>
    </p:spTree>
    <p:extLst>
      <p:ext uri="{BB962C8B-B14F-4D97-AF65-F5344CB8AC3E}">
        <p14:creationId xmlns:p14="http://schemas.microsoft.com/office/powerpoint/2010/main" val="1496949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3662B-131C-CF4B-A633-7BBCB45B346F}"/>
              </a:ext>
            </a:extLst>
          </p:cNvPr>
          <p:cNvSpPr>
            <a:spLocks noGrp="1"/>
          </p:cNvSpPr>
          <p:nvPr>
            <p:ph type="title"/>
          </p:nvPr>
        </p:nvSpPr>
        <p:spPr/>
        <p:txBody>
          <a:bodyPr/>
          <a:lstStyle/>
          <a:p>
            <a:r>
              <a:rPr lang="en-US" dirty="0"/>
              <a:t>vitamins</a:t>
            </a:r>
          </a:p>
        </p:txBody>
      </p:sp>
      <p:sp>
        <p:nvSpPr>
          <p:cNvPr id="3" name="Content Placeholder 2">
            <a:extLst>
              <a:ext uri="{FF2B5EF4-FFF2-40B4-BE49-F238E27FC236}">
                <a16:creationId xmlns:a16="http://schemas.microsoft.com/office/drawing/2014/main" id="{185C7E76-0CC2-644D-825D-AD3C677F9F1B}"/>
              </a:ext>
            </a:extLst>
          </p:cNvPr>
          <p:cNvSpPr>
            <a:spLocks noGrp="1"/>
          </p:cNvSpPr>
          <p:nvPr>
            <p:ph idx="1"/>
          </p:nvPr>
        </p:nvSpPr>
        <p:spPr/>
        <p:txBody>
          <a:bodyPr>
            <a:normAutofit fontScale="92500"/>
          </a:bodyPr>
          <a:lstStyle/>
          <a:p>
            <a:r>
              <a:rPr lang="en-US" sz="3000" b="1" i="1" dirty="0"/>
              <a:t>Vitamins</a:t>
            </a:r>
            <a:r>
              <a:rPr lang="en-US" sz="3000" dirty="0"/>
              <a:t> are organic compounds found in foods and are a necessary part of the biochemical reactions in the body. </a:t>
            </a:r>
          </a:p>
          <a:p>
            <a:r>
              <a:rPr lang="en-US" sz="3000" dirty="0"/>
              <a:t>They are involved in a number of processes, including mineral and bone metabolism, and cell and tissue growth, and they act as cofactors for energy metabolism.</a:t>
            </a:r>
          </a:p>
          <a:p>
            <a:r>
              <a:rPr lang="fi-FI" sz="3200" dirty="0" err="1">
                <a:cs typeface="Calibri" panose="020F0502020204030204" pitchFamily="34" charset="0"/>
              </a:rPr>
              <a:t>Vitamins</a:t>
            </a:r>
            <a:r>
              <a:rPr lang="fi-FI" sz="3200" dirty="0">
                <a:cs typeface="Calibri" panose="020F0502020204030204" pitchFamily="34" charset="0"/>
              </a:rPr>
              <a:t> </a:t>
            </a:r>
            <a:r>
              <a:rPr lang="en-US" sz="3200" dirty="0">
                <a:cs typeface="Calibri" panose="020F0502020204030204" pitchFamily="34" charset="0"/>
              </a:rPr>
              <a:t>are classified as either fat-soluble or water-soluble</a:t>
            </a:r>
            <a:endParaRPr lang="fi-FI" sz="3200" dirty="0">
              <a:cs typeface="Calibri" panose="020F0502020204030204" pitchFamily="34" charset="0"/>
            </a:endParaRPr>
          </a:p>
        </p:txBody>
      </p:sp>
    </p:spTree>
    <p:extLst>
      <p:ext uri="{BB962C8B-B14F-4D97-AF65-F5344CB8AC3E}">
        <p14:creationId xmlns:p14="http://schemas.microsoft.com/office/powerpoint/2010/main" val="3741110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a:bodyPr>
          <a:lstStyle/>
          <a:p>
            <a:r>
              <a:rPr lang="en-US" dirty="0"/>
              <a:t>Fat soluble Vitamins 2</a:t>
            </a:r>
          </a:p>
        </p:txBody>
      </p:sp>
      <p:sp>
        <p:nvSpPr>
          <p:cNvPr id="60419" name="Rectangle 3"/>
          <p:cNvSpPr>
            <a:spLocks noGrp="1" noChangeArrowheads="1"/>
          </p:cNvSpPr>
          <p:nvPr>
            <p:ph idx="1"/>
          </p:nvPr>
        </p:nvSpPr>
        <p:spPr/>
        <p:txBody>
          <a:bodyPr>
            <a:normAutofit/>
          </a:bodyPr>
          <a:lstStyle/>
          <a:p>
            <a:r>
              <a:rPr lang="fi-FI" sz="3000" dirty="0" err="1">
                <a:cs typeface="Calibri" panose="020F0502020204030204" pitchFamily="34" charset="0"/>
              </a:rPr>
              <a:t>Fat-soluble</a:t>
            </a:r>
            <a:r>
              <a:rPr lang="fi-FI" sz="3000" dirty="0">
                <a:cs typeface="Calibri" panose="020F0502020204030204" pitchFamily="34" charset="0"/>
              </a:rPr>
              <a:t> </a:t>
            </a:r>
            <a:r>
              <a:rPr lang="fi-FI" sz="3000" dirty="0" err="1">
                <a:cs typeface="Calibri" panose="020F0502020204030204" pitchFamily="34" charset="0"/>
              </a:rPr>
              <a:t>vitamins</a:t>
            </a:r>
            <a:r>
              <a:rPr lang="fi-FI" sz="3000" dirty="0">
                <a:cs typeface="Calibri" panose="020F0502020204030204" pitchFamily="34" charset="0"/>
              </a:rPr>
              <a:t> </a:t>
            </a:r>
            <a:r>
              <a:rPr lang="fi-FI" sz="3000" dirty="0" err="1">
                <a:cs typeface="Calibri" panose="020F0502020204030204" pitchFamily="34" charset="0"/>
              </a:rPr>
              <a:t>include</a:t>
            </a:r>
            <a:r>
              <a:rPr lang="fi-FI" sz="3000" dirty="0">
                <a:cs typeface="Calibri" panose="020F0502020204030204" pitchFamily="34" charset="0"/>
              </a:rPr>
              <a:t> </a:t>
            </a:r>
            <a:r>
              <a:rPr lang="fi-FI" sz="3000" dirty="0" err="1">
                <a:cs typeface="Calibri" panose="020F0502020204030204" pitchFamily="34" charset="0"/>
              </a:rPr>
              <a:t>vitamins</a:t>
            </a:r>
            <a:r>
              <a:rPr lang="fi-FI" sz="3000" dirty="0">
                <a:cs typeface="Calibri" panose="020F0502020204030204" pitchFamily="34" charset="0"/>
              </a:rPr>
              <a:t> A, D, E, and K</a:t>
            </a:r>
          </a:p>
          <a:p>
            <a:r>
              <a:rPr lang="fi-FI" sz="3000" dirty="0" err="1">
                <a:cs typeface="Calibri" panose="020F0502020204030204" pitchFamily="34" charset="0"/>
              </a:rPr>
              <a:t>They</a:t>
            </a:r>
            <a:r>
              <a:rPr lang="fi-FI" sz="3000" dirty="0">
                <a:cs typeface="Calibri" panose="020F0502020204030204" pitchFamily="34" charset="0"/>
              </a:rPr>
              <a:t> </a:t>
            </a:r>
            <a:r>
              <a:rPr lang="fi-FI" sz="3000" dirty="0" err="1">
                <a:cs typeface="Calibri" panose="020F0502020204030204" pitchFamily="34" charset="0"/>
              </a:rPr>
              <a:t>are</a:t>
            </a:r>
            <a:r>
              <a:rPr lang="fi-FI" sz="3000" dirty="0">
                <a:cs typeface="Calibri" panose="020F0502020204030204" pitchFamily="34" charset="0"/>
              </a:rPr>
              <a:t> </a:t>
            </a:r>
            <a:r>
              <a:rPr lang="fi-FI" sz="3000" dirty="0" err="1">
                <a:cs typeface="Calibri" panose="020F0502020204030204" pitchFamily="34" charset="0"/>
              </a:rPr>
              <a:t>absorbed</a:t>
            </a:r>
            <a:r>
              <a:rPr lang="fi-FI" sz="3000" dirty="0">
                <a:cs typeface="Calibri" panose="020F0502020204030204" pitchFamily="34" charset="0"/>
              </a:rPr>
              <a:t> </a:t>
            </a:r>
            <a:r>
              <a:rPr lang="fi-FI" sz="3000" dirty="0" err="1">
                <a:cs typeface="Calibri" panose="020F0502020204030204" pitchFamily="34" charset="0"/>
              </a:rPr>
              <a:t>through</a:t>
            </a:r>
            <a:r>
              <a:rPr lang="fi-FI" sz="3000" dirty="0">
                <a:cs typeface="Calibri" panose="020F0502020204030204" pitchFamily="34" charset="0"/>
              </a:rPr>
              <a:t> </a:t>
            </a:r>
            <a:r>
              <a:rPr lang="fi-FI" sz="3000" dirty="0" err="1">
                <a:cs typeface="Calibri" panose="020F0502020204030204" pitchFamily="34" charset="0"/>
              </a:rPr>
              <a:t>the</a:t>
            </a:r>
            <a:r>
              <a:rPr lang="fi-FI" sz="3000" dirty="0">
                <a:cs typeface="Calibri" panose="020F0502020204030204" pitchFamily="34" charset="0"/>
              </a:rPr>
              <a:t> </a:t>
            </a:r>
            <a:r>
              <a:rPr lang="fi-FI" sz="3000" dirty="0" err="1">
                <a:cs typeface="Calibri" panose="020F0502020204030204" pitchFamily="34" charset="0"/>
              </a:rPr>
              <a:t>intestinal</a:t>
            </a:r>
            <a:r>
              <a:rPr lang="fi-FI" sz="3000" dirty="0">
                <a:cs typeface="Calibri" panose="020F0502020204030204" pitchFamily="34" charset="0"/>
              </a:rPr>
              <a:t> </a:t>
            </a:r>
            <a:r>
              <a:rPr lang="fi-FI" sz="3000" dirty="0" err="1">
                <a:cs typeface="Calibri" panose="020F0502020204030204" pitchFamily="34" charset="0"/>
              </a:rPr>
              <a:t>tract</a:t>
            </a:r>
            <a:r>
              <a:rPr lang="fi-FI" sz="3000" dirty="0">
                <a:cs typeface="Calibri" panose="020F0502020204030204" pitchFamily="34" charset="0"/>
              </a:rPr>
              <a:t> </a:t>
            </a:r>
            <a:r>
              <a:rPr lang="fi-FI" sz="3000" dirty="0" err="1">
                <a:cs typeface="Calibri" panose="020F0502020204030204" pitchFamily="34" charset="0"/>
              </a:rPr>
              <a:t>with</a:t>
            </a:r>
            <a:r>
              <a:rPr lang="fi-FI" sz="3000" dirty="0">
                <a:cs typeface="Calibri" panose="020F0502020204030204" pitchFamily="34" charset="0"/>
              </a:rPr>
              <a:t> </a:t>
            </a:r>
            <a:r>
              <a:rPr lang="fi-FI" sz="3000" dirty="0" err="1">
                <a:cs typeface="Calibri" panose="020F0502020204030204" pitchFamily="34" charset="0"/>
              </a:rPr>
              <a:t>lipids</a:t>
            </a:r>
            <a:r>
              <a:rPr lang="fi-FI" sz="3000" dirty="0">
                <a:cs typeface="Calibri" panose="020F0502020204030204" pitchFamily="34" charset="0"/>
              </a:rPr>
              <a:t> in </a:t>
            </a:r>
            <a:r>
              <a:rPr lang="fi-FI" sz="3000" dirty="0" err="1">
                <a:cs typeface="Calibri" panose="020F0502020204030204" pitchFamily="34" charset="0"/>
              </a:rPr>
              <a:t>molecules</a:t>
            </a:r>
            <a:r>
              <a:rPr lang="fi-FI" sz="3000" dirty="0">
                <a:cs typeface="Calibri" panose="020F0502020204030204" pitchFamily="34" charset="0"/>
              </a:rPr>
              <a:t> </a:t>
            </a:r>
            <a:r>
              <a:rPr lang="fi-FI" sz="3000" dirty="0" err="1">
                <a:cs typeface="Calibri" panose="020F0502020204030204" pitchFamily="34" charset="0"/>
              </a:rPr>
              <a:t>known</a:t>
            </a:r>
            <a:r>
              <a:rPr lang="fi-FI" sz="3000" dirty="0">
                <a:cs typeface="Calibri" panose="020F0502020204030204" pitchFamily="34" charset="0"/>
              </a:rPr>
              <a:t> as </a:t>
            </a:r>
            <a:r>
              <a:rPr lang="fi-FI" sz="3000" dirty="0" err="1">
                <a:cs typeface="Calibri" panose="020F0502020204030204" pitchFamily="34" charset="0"/>
              </a:rPr>
              <a:t>chylomicrons</a:t>
            </a:r>
            <a:r>
              <a:rPr lang="fi-FI" sz="3000" dirty="0">
                <a:cs typeface="Calibri" panose="020F0502020204030204" pitchFamily="34" charset="0"/>
              </a:rPr>
              <a:t> </a:t>
            </a:r>
          </a:p>
          <a:p>
            <a:r>
              <a:rPr lang="fi-FI" sz="3000" dirty="0">
                <a:cs typeface="Calibri" panose="020F0502020204030204" pitchFamily="34" charset="0"/>
              </a:rPr>
              <a:t>If </a:t>
            </a:r>
            <a:r>
              <a:rPr lang="fi-FI" sz="3000" dirty="0" err="1">
                <a:cs typeface="Calibri" panose="020F0502020204030204" pitchFamily="34" charset="0"/>
              </a:rPr>
              <a:t>excess</a:t>
            </a:r>
            <a:r>
              <a:rPr lang="fi-FI" sz="3000" dirty="0">
                <a:cs typeface="Calibri" panose="020F0502020204030204" pitchFamily="34" charset="0"/>
              </a:rPr>
              <a:t> </a:t>
            </a:r>
            <a:r>
              <a:rPr lang="fi-FI" sz="3000" dirty="0" err="1">
                <a:cs typeface="Calibri" panose="020F0502020204030204" pitchFamily="34" charset="0"/>
              </a:rPr>
              <a:t>fat-soluble</a:t>
            </a:r>
            <a:r>
              <a:rPr lang="fi-FI" sz="3000" dirty="0">
                <a:cs typeface="Calibri" panose="020F0502020204030204" pitchFamily="34" charset="0"/>
              </a:rPr>
              <a:t> </a:t>
            </a:r>
            <a:r>
              <a:rPr lang="fi-FI" sz="3000" dirty="0" err="1">
                <a:cs typeface="Calibri" panose="020F0502020204030204" pitchFamily="34" charset="0"/>
              </a:rPr>
              <a:t>vitamins</a:t>
            </a:r>
            <a:r>
              <a:rPr lang="fi-FI" sz="3000" dirty="0">
                <a:cs typeface="Calibri" panose="020F0502020204030204" pitchFamily="34" charset="0"/>
              </a:rPr>
              <a:t> </a:t>
            </a:r>
            <a:r>
              <a:rPr lang="fi-FI" sz="3000" dirty="0" err="1">
                <a:cs typeface="Calibri" panose="020F0502020204030204" pitchFamily="34" charset="0"/>
              </a:rPr>
              <a:t>are</a:t>
            </a:r>
            <a:r>
              <a:rPr lang="fi-FI" sz="3000" dirty="0">
                <a:cs typeface="Calibri" panose="020F0502020204030204" pitchFamily="34" charset="0"/>
              </a:rPr>
              <a:t> </a:t>
            </a:r>
            <a:r>
              <a:rPr lang="fi-FI" sz="3000" dirty="0" err="1">
                <a:cs typeface="Calibri" panose="020F0502020204030204" pitchFamily="34" charset="0"/>
              </a:rPr>
              <a:t>retained</a:t>
            </a:r>
            <a:r>
              <a:rPr lang="fi-FI" sz="3000" dirty="0">
                <a:cs typeface="Calibri" panose="020F0502020204030204" pitchFamily="34" charset="0"/>
              </a:rPr>
              <a:t> in </a:t>
            </a:r>
            <a:r>
              <a:rPr lang="fi-FI" sz="3000" dirty="0" err="1">
                <a:cs typeface="Calibri" panose="020F0502020204030204" pitchFamily="34" charset="0"/>
              </a:rPr>
              <a:t>lipid</a:t>
            </a:r>
            <a:r>
              <a:rPr lang="fi-FI" sz="3000" dirty="0">
                <a:cs typeface="Calibri" panose="020F0502020204030204" pitchFamily="34" charset="0"/>
              </a:rPr>
              <a:t> </a:t>
            </a:r>
            <a:r>
              <a:rPr lang="fi-FI" sz="3000" dirty="0" err="1">
                <a:cs typeface="Calibri" panose="020F0502020204030204" pitchFamily="34" charset="0"/>
              </a:rPr>
              <a:t>stores</a:t>
            </a:r>
            <a:r>
              <a:rPr lang="fi-FI" sz="3000" dirty="0">
                <a:cs typeface="Calibri" panose="020F0502020204030204" pitchFamily="34" charset="0"/>
              </a:rPr>
              <a:t> in </a:t>
            </a:r>
            <a:r>
              <a:rPr lang="fi-FI" sz="3000" dirty="0" err="1">
                <a:cs typeface="Calibri" panose="020F0502020204030204" pitchFamily="34" charset="0"/>
              </a:rPr>
              <a:t>the</a:t>
            </a:r>
            <a:r>
              <a:rPr lang="fi-FI" sz="3000" dirty="0">
                <a:cs typeface="Calibri" panose="020F0502020204030204" pitchFamily="34" charset="0"/>
              </a:rPr>
              <a:t> </a:t>
            </a:r>
            <a:r>
              <a:rPr lang="fi-FI" sz="3000" dirty="0" err="1">
                <a:cs typeface="Calibri" panose="020F0502020204030204" pitchFamily="34" charset="0"/>
              </a:rPr>
              <a:t>body</a:t>
            </a:r>
            <a:r>
              <a:rPr lang="fi-FI" sz="3000" dirty="0">
                <a:cs typeface="Calibri" panose="020F0502020204030204" pitchFamily="34" charset="0"/>
              </a:rPr>
              <a:t>, </a:t>
            </a:r>
            <a:r>
              <a:rPr lang="fi-FI" sz="3000" dirty="0" err="1">
                <a:cs typeface="Calibri" panose="020F0502020204030204" pitchFamily="34" charset="0"/>
              </a:rPr>
              <a:t>hypervitaminosis</a:t>
            </a:r>
            <a:r>
              <a:rPr lang="fi-FI" sz="3000" dirty="0">
                <a:cs typeface="Calibri" panose="020F0502020204030204" pitchFamily="34" charset="0"/>
              </a:rPr>
              <a:t> </a:t>
            </a:r>
            <a:r>
              <a:rPr lang="fi-FI" sz="3000" dirty="0" err="1">
                <a:cs typeface="Calibri" panose="020F0502020204030204" pitchFamily="34" charset="0"/>
              </a:rPr>
              <a:t>can</a:t>
            </a:r>
            <a:r>
              <a:rPr lang="fi-FI" sz="3000" dirty="0">
                <a:cs typeface="Calibri" panose="020F0502020204030204" pitchFamily="34" charset="0"/>
              </a:rPr>
              <a:t> </a:t>
            </a:r>
            <a:r>
              <a:rPr lang="fi-FI" sz="3000" dirty="0" err="1">
                <a:cs typeface="Calibri" panose="020F0502020204030204" pitchFamily="34" charset="0"/>
              </a:rPr>
              <a:t>result</a:t>
            </a:r>
            <a:endParaRPr lang="fi-FI" sz="3000" dirty="0">
              <a:cs typeface="Calibri" panose="020F0502020204030204" pitchFamily="34" charset="0"/>
            </a:endParaRPr>
          </a:p>
          <a:p>
            <a:endParaRPr lang="en-US" sz="2800" dirty="0"/>
          </a:p>
        </p:txBody>
      </p:sp>
    </p:spTree>
    <p:extLst>
      <p:ext uri="{BB962C8B-B14F-4D97-AF65-F5344CB8AC3E}">
        <p14:creationId xmlns:p14="http://schemas.microsoft.com/office/powerpoint/2010/main" val="1575870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638EB-34C7-FF44-A8A9-FA6E6D320DA9}"/>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40F89B2A-C07C-D64A-B991-CCB0FEDD9779}"/>
              </a:ext>
            </a:extLst>
          </p:cNvPr>
          <p:cNvSpPr>
            <a:spLocks noGrp="1"/>
          </p:cNvSpPr>
          <p:nvPr>
            <p:ph idx="1"/>
          </p:nvPr>
        </p:nvSpPr>
        <p:spPr/>
        <p:txBody>
          <a:bodyPr>
            <a:normAutofit/>
          </a:bodyPr>
          <a:lstStyle/>
          <a:p>
            <a:pPr lvl="0"/>
            <a:r>
              <a:rPr lang="en-US" sz="3000" dirty="0"/>
              <a:t>Summarize the basics of nutrition</a:t>
            </a:r>
          </a:p>
          <a:p>
            <a:pPr lvl="0"/>
            <a:r>
              <a:rPr lang="en-US" sz="3000" dirty="0"/>
              <a:t>Define macronutrients and micronutrients</a:t>
            </a:r>
          </a:p>
          <a:p>
            <a:pPr lvl="0"/>
            <a:r>
              <a:rPr lang="en-US" sz="3000" dirty="0"/>
              <a:t>Categorize and describe the body’s sources of energy</a:t>
            </a:r>
          </a:p>
          <a:p>
            <a:pPr lvl="0"/>
            <a:r>
              <a:rPr lang="en-US" sz="3000" dirty="0"/>
              <a:t>Analyze intake of nutrition and make appropriate changes</a:t>
            </a:r>
          </a:p>
        </p:txBody>
      </p:sp>
    </p:spTree>
    <p:extLst>
      <p:ext uri="{BB962C8B-B14F-4D97-AF65-F5344CB8AC3E}">
        <p14:creationId xmlns:p14="http://schemas.microsoft.com/office/powerpoint/2010/main" val="3816132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dirty="0"/>
              <a:t>Water soluble Vitamins 1</a:t>
            </a:r>
          </a:p>
        </p:txBody>
      </p:sp>
      <p:sp>
        <p:nvSpPr>
          <p:cNvPr id="15363" name="Rectangle 3"/>
          <p:cNvSpPr>
            <a:spLocks noGrp="1" noChangeArrowheads="1"/>
          </p:cNvSpPr>
          <p:nvPr>
            <p:ph idx="1"/>
          </p:nvPr>
        </p:nvSpPr>
        <p:spPr/>
        <p:txBody>
          <a:bodyPr>
            <a:normAutofit/>
          </a:bodyPr>
          <a:lstStyle/>
          <a:p>
            <a:r>
              <a:rPr lang="fi-FI" sz="3000" dirty="0" err="1">
                <a:cs typeface="Calibri" panose="020F0502020204030204" pitchFamily="34" charset="0"/>
              </a:rPr>
              <a:t>Water-soluble</a:t>
            </a:r>
            <a:r>
              <a:rPr lang="fi-FI" sz="3000" dirty="0">
                <a:cs typeface="Calibri" panose="020F0502020204030204" pitchFamily="34" charset="0"/>
              </a:rPr>
              <a:t> </a:t>
            </a:r>
            <a:r>
              <a:rPr lang="fi-FI" sz="3000" dirty="0" err="1">
                <a:cs typeface="Calibri" panose="020F0502020204030204" pitchFamily="34" charset="0"/>
              </a:rPr>
              <a:t>vitamins</a:t>
            </a:r>
            <a:r>
              <a:rPr lang="fi-FI" sz="3000" dirty="0">
                <a:cs typeface="Calibri" panose="020F0502020204030204" pitchFamily="34" charset="0"/>
              </a:rPr>
              <a:t> </a:t>
            </a:r>
            <a:r>
              <a:rPr lang="fi-FI" sz="3000" dirty="0" err="1">
                <a:cs typeface="Calibri" panose="020F0502020204030204" pitchFamily="34" charset="0"/>
              </a:rPr>
              <a:t>include</a:t>
            </a:r>
            <a:r>
              <a:rPr lang="fi-FI" sz="3000" dirty="0">
                <a:cs typeface="Calibri" panose="020F0502020204030204" pitchFamily="34" charset="0"/>
              </a:rPr>
              <a:t> </a:t>
            </a:r>
            <a:r>
              <a:rPr lang="fi-FI" sz="3000" dirty="0" err="1">
                <a:cs typeface="Calibri" panose="020F0502020204030204" pitchFamily="34" charset="0"/>
              </a:rPr>
              <a:t>the</a:t>
            </a:r>
            <a:r>
              <a:rPr lang="fi-FI" sz="3000" dirty="0">
                <a:cs typeface="Calibri" panose="020F0502020204030204" pitchFamily="34" charset="0"/>
              </a:rPr>
              <a:t> </a:t>
            </a:r>
            <a:r>
              <a:rPr lang="fi-FI" sz="3000" dirty="0" err="1">
                <a:cs typeface="Calibri" panose="020F0502020204030204" pitchFamily="34" charset="0"/>
              </a:rPr>
              <a:t>eight</a:t>
            </a:r>
            <a:r>
              <a:rPr lang="fi-FI" sz="3000" dirty="0">
                <a:cs typeface="Calibri" panose="020F0502020204030204" pitchFamily="34" charset="0"/>
              </a:rPr>
              <a:t> </a:t>
            </a:r>
            <a:r>
              <a:rPr lang="fi-FI" sz="3000" dirty="0" err="1">
                <a:cs typeface="Calibri" panose="020F0502020204030204" pitchFamily="34" charset="0"/>
              </a:rPr>
              <a:t>variations</a:t>
            </a:r>
            <a:r>
              <a:rPr lang="fi-FI" sz="3000" dirty="0">
                <a:cs typeface="Calibri" panose="020F0502020204030204" pitchFamily="34" charset="0"/>
              </a:rPr>
              <a:t> of B </a:t>
            </a:r>
            <a:r>
              <a:rPr lang="fi-FI" sz="3000" dirty="0" err="1">
                <a:cs typeface="Calibri" panose="020F0502020204030204" pitchFamily="34" charset="0"/>
              </a:rPr>
              <a:t>vitamins</a:t>
            </a:r>
            <a:r>
              <a:rPr lang="fi-FI" sz="3000" dirty="0">
                <a:cs typeface="Calibri" panose="020F0502020204030204" pitchFamily="34" charset="0"/>
              </a:rPr>
              <a:t> and </a:t>
            </a:r>
            <a:r>
              <a:rPr lang="fi-FI" sz="3000" dirty="0" err="1">
                <a:cs typeface="Calibri" panose="020F0502020204030204" pitchFamily="34" charset="0"/>
              </a:rPr>
              <a:t>vitamin</a:t>
            </a:r>
            <a:r>
              <a:rPr lang="fi-FI" sz="3000" dirty="0">
                <a:cs typeface="Calibri" panose="020F0502020204030204" pitchFamily="34" charset="0"/>
              </a:rPr>
              <a:t> C</a:t>
            </a:r>
          </a:p>
          <a:p>
            <a:r>
              <a:rPr lang="fi-FI" sz="3000" dirty="0" err="1">
                <a:cs typeface="Calibri" panose="020F0502020204030204" pitchFamily="34" charset="0"/>
              </a:rPr>
              <a:t>They</a:t>
            </a:r>
            <a:r>
              <a:rPr lang="fi-FI" sz="3000" dirty="0">
                <a:cs typeface="Calibri" panose="020F0502020204030204" pitchFamily="34" charset="0"/>
              </a:rPr>
              <a:t> </a:t>
            </a:r>
            <a:r>
              <a:rPr lang="fi-FI" sz="3000" dirty="0" err="1">
                <a:cs typeface="Calibri" panose="020F0502020204030204" pitchFamily="34" charset="0"/>
              </a:rPr>
              <a:t>are</a:t>
            </a:r>
            <a:r>
              <a:rPr lang="fi-FI" sz="3000" dirty="0">
                <a:cs typeface="Calibri" panose="020F0502020204030204" pitchFamily="34" charset="0"/>
              </a:rPr>
              <a:t> </a:t>
            </a:r>
            <a:r>
              <a:rPr lang="fi-FI" sz="3000" dirty="0" err="1">
                <a:cs typeface="Calibri" panose="020F0502020204030204" pitchFamily="34" charset="0"/>
              </a:rPr>
              <a:t>absorbed</a:t>
            </a:r>
            <a:r>
              <a:rPr lang="fi-FI" sz="3000" dirty="0">
                <a:cs typeface="Calibri" panose="020F0502020204030204" pitchFamily="34" charset="0"/>
              </a:rPr>
              <a:t> </a:t>
            </a:r>
            <a:r>
              <a:rPr lang="fi-FI" sz="3000" dirty="0" err="1">
                <a:cs typeface="Calibri" panose="020F0502020204030204" pitchFamily="34" charset="0"/>
              </a:rPr>
              <a:t>with</a:t>
            </a:r>
            <a:r>
              <a:rPr lang="fi-FI" sz="3000" dirty="0">
                <a:cs typeface="Calibri" panose="020F0502020204030204" pitchFamily="34" charset="0"/>
              </a:rPr>
              <a:t> </a:t>
            </a:r>
            <a:r>
              <a:rPr lang="fi-FI" sz="3000" dirty="0" err="1">
                <a:cs typeface="Calibri" panose="020F0502020204030204" pitchFamily="34" charset="0"/>
              </a:rPr>
              <a:t>water</a:t>
            </a:r>
            <a:r>
              <a:rPr lang="fi-FI" sz="3000" dirty="0">
                <a:cs typeface="Calibri" panose="020F0502020204030204" pitchFamily="34" charset="0"/>
              </a:rPr>
              <a:t> in </a:t>
            </a:r>
            <a:r>
              <a:rPr lang="fi-FI" sz="3000" dirty="0" err="1">
                <a:cs typeface="Calibri" panose="020F0502020204030204" pitchFamily="34" charset="0"/>
              </a:rPr>
              <a:t>the</a:t>
            </a:r>
            <a:r>
              <a:rPr lang="fi-FI" sz="3000" dirty="0">
                <a:cs typeface="Calibri" panose="020F0502020204030204" pitchFamily="34" charset="0"/>
              </a:rPr>
              <a:t> </a:t>
            </a:r>
            <a:r>
              <a:rPr lang="fi-FI" sz="3000" dirty="0" err="1">
                <a:cs typeface="Calibri" panose="020F0502020204030204" pitchFamily="34" charset="0"/>
              </a:rPr>
              <a:t>gastrointestinal</a:t>
            </a:r>
            <a:r>
              <a:rPr lang="fi-FI" sz="3000" dirty="0">
                <a:cs typeface="Calibri" panose="020F0502020204030204" pitchFamily="34" charset="0"/>
              </a:rPr>
              <a:t> </a:t>
            </a:r>
            <a:r>
              <a:rPr lang="fi-FI" sz="3000" dirty="0" err="1">
                <a:cs typeface="Calibri" panose="020F0502020204030204" pitchFamily="34" charset="0"/>
              </a:rPr>
              <a:t>tract</a:t>
            </a:r>
            <a:endParaRPr lang="fi-FI" sz="3000" dirty="0">
              <a:cs typeface="Calibri" panose="020F0502020204030204" pitchFamily="34" charset="0"/>
            </a:endParaRPr>
          </a:p>
          <a:p>
            <a:r>
              <a:rPr lang="fi-FI" sz="3000" dirty="0" err="1">
                <a:cs typeface="Calibri" panose="020F0502020204030204" pitchFamily="34" charset="0"/>
              </a:rPr>
              <a:t>Excess</a:t>
            </a:r>
            <a:r>
              <a:rPr lang="fi-FI" sz="3000" dirty="0">
                <a:cs typeface="Calibri" panose="020F0502020204030204" pitchFamily="34" charset="0"/>
              </a:rPr>
              <a:t> </a:t>
            </a:r>
            <a:r>
              <a:rPr lang="fi-FI" sz="3000" dirty="0" err="1">
                <a:cs typeface="Calibri" panose="020F0502020204030204" pitchFamily="34" charset="0"/>
              </a:rPr>
              <a:t>water-soluble</a:t>
            </a:r>
            <a:r>
              <a:rPr lang="fi-FI" sz="3000" dirty="0">
                <a:cs typeface="Calibri" panose="020F0502020204030204" pitchFamily="34" charset="0"/>
              </a:rPr>
              <a:t> </a:t>
            </a:r>
            <a:r>
              <a:rPr lang="fi-FI" sz="3000" dirty="0" err="1">
                <a:cs typeface="Calibri" panose="020F0502020204030204" pitchFamily="34" charset="0"/>
              </a:rPr>
              <a:t>vitamins</a:t>
            </a:r>
            <a:r>
              <a:rPr lang="fi-FI" sz="3000" dirty="0">
                <a:cs typeface="Calibri" panose="020F0502020204030204" pitchFamily="34" charset="0"/>
              </a:rPr>
              <a:t> </a:t>
            </a:r>
            <a:r>
              <a:rPr lang="fi-FI" sz="3000" dirty="0" err="1">
                <a:cs typeface="Calibri" panose="020F0502020204030204" pitchFamily="34" charset="0"/>
              </a:rPr>
              <a:t>are</a:t>
            </a:r>
            <a:r>
              <a:rPr lang="fi-FI" sz="3000" dirty="0">
                <a:cs typeface="Calibri" panose="020F0502020204030204" pitchFamily="34" charset="0"/>
              </a:rPr>
              <a:t> </a:t>
            </a:r>
            <a:r>
              <a:rPr lang="fi-FI" sz="3000" dirty="0" err="1">
                <a:cs typeface="Calibri" panose="020F0502020204030204" pitchFamily="34" charset="0"/>
              </a:rPr>
              <a:t>excreted</a:t>
            </a:r>
            <a:r>
              <a:rPr lang="fi-FI" sz="3000" dirty="0">
                <a:cs typeface="Calibri" panose="020F0502020204030204" pitchFamily="34" charset="0"/>
              </a:rPr>
              <a:t> in </a:t>
            </a:r>
            <a:r>
              <a:rPr lang="fi-FI" sz="3000" dirty="0" err="1">
                <a:cs typeface="Calibri" panose="020F0502020204030204" pitchFamily="34" charset="0"/>
              </a:rPr>
              <a:t>the</a:t>
            </a:r>
            <a:r>
              <a:rPr lang="fi-FI" sz="3000" dirty="0">
                <a:cs typeface="Calibri" panose="020F0502020204030204" pitchFamily="34" charset="0"/>
              </a:rPr>
              <a:t> urine and </a:t>
            </a:r>
            <a:r>
              <a:rPr lang="fi-FI" sz="3000" dirty="0" err="1">
                <a:cs typeface="Calibri" panose="020F0502020204030204" pitchFamily="34" charset="0"/>
              </a:rPr>
              <a:t>hypervitaminosis</a:t>
            </a:r>
            <a:r>
              <a:rPr lang="fi-FI" sz="3000" dirty="0">
                <a:cs typeface="Calibri" panose="020F0502020204030204" pitchFamily="34" charset="0"/>
              </a:rPr>
              <a:t> </a:t>
            </a:r>
            <a:r>
              <a:rPr lang="fi-FI" sz="3000" dirty="0" err="1">
                <a:cs typeface="Calibri" panose="020F0502020204030204" pitchFamily="34" charset="0"/>
              </a:rPr>
              <a:t>rarely</a:t>
            </a:r>
            <a:r>
              <a:rPr lang="fi-FI" sz="3000" dirty="0">
                <a:cs typeface="Calibri" panose="020F0502020204030204" pitchFamily="34" charset="0"/>
              </a:rPr>
              <a:t> </a:t>
            </a:r>
            <a:r>
              <a:rPr lang="fi-FI" sz="3000" dirty="0" err="1">
                <a:cs typeface="Calibri" panose="020F0502020204030204" pitchFamily="34" charset="0"/>
              </a:rPr>
              <a:t>occurs</a:t>
            </a:r>
            <a:r>
              <a:rPr lang="fi-FI" sz="3000" dirty="0">
                <a:cs typeface="Calibri" panose="020F0502020204030204" pitchFamily="34" charset="0"/>
              </a:rPr>
              <a:t> </a:t>
            </a:r>
            <a:r>
              <a:rPr lang="fi-FI" sz="3000" dirty="0" err="1">
                <a:cs typeface="Calibri" panose="020F0502020204030204" pitchFamily="34" charset="0"/>
              </a:rPr>
              <a:t>except</a:t>
            </a:r>
            <a:r>
              <a:rPr lang="fi-FI" sz="3000" dirty="0">
                <a:cs typeface="Calibri" panose="020F0502020204030204" pitchFamily="34" charset="0"/>
              </a:rPr>
              <a:t> in </a:t>
            </a:r>
            <a:r>
              <a:rPr lang="fi-FI" sz="3000" dirty="0" err="1">
                <a:cs typeface="Calibri" panose="020F0502020204030204" pitchFamily="34" charset="0"/>
              </a:rPr>
              <a:t>cases</a:t>
            </a:r>
            <a:r>
              <a:rPr lang="fi-FI" sz="3000" dirty="0">
                <a:cs typeface="Calibri" panose="020F0502020204030204" pitchFamily="34" charset="0"/>
              </a:rPr>
              <a:t> </a:t>
            </a:r>
            <a:r>
              <a:rPr lang="fi-FI" sz="3000" dirty="0" err="1">
                <a:cs typeface="Calibri" panose="020F0502020204030204" pitchFamily="34" charset="0"/>
              </a:rPr>
              <a:t>if</a:t>
            </a:r>
            <a:r>
              <a:rPr lang="fi-FI" sz="3000" dirty="0">
                <a:cs typeface="Calibri" panose="020F0502020204030204" pitchFamily="34" charset="0"/>
              </a:rPr>
              <a:t> </a:t>
            </a:r>
            <a:r>
              <a:rPr lang="fi-FI" sz="3000" dirty="0" err="1">
                <a:cs typeface="Calibri" panose="020F0502020204030204" pitchFamily="34" charset="0"/>
              </a:rPr>
              <a:t>supplementation</a:t>
            </a:r>
            <a:endParaRPr lang="fi-FI" sz="3000" dirty="0">
              <a:cs typeface="Calibri" panose="020F0502020204030204" pitchFamily="34" charset="0"/>
            </a:endParaRPr>
          </a:p>
        </p:txBody>
      </p:sp>
    </p:spTree>
    <p:extLst>
      <p:ext uri="{BB962C8B-B14F-4D97-AF65-F5344CB8AC3E}">
        <p14:creationId xmlns:p14="http://schemas.microsoft.com/office/powerpoint/2010/main" val="262102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FC521-C44E-1D4C-9915-5C95FC798310}"/>
              </a:ext>
            </a:extLst>
          </p:cNvPr>
          <p:cNvSpPr>
            <a:spLocks noGrp="1"/>
          </p:cNvSpPr>
          <p:nvPr>
            <p:ph type="title"/>
          </p:nvPr>
        </p:nvSpPr>
        <p:spPr/>
        <p:txBody>
          <a:bodyPr/>
          <a:lstStyle/>
          <a:p>
            <a:r>
              <a:rPr lang="en-US" dirty="0"/>
              <a:t>Antioxidant Vitamins</a:t>
            </a:r>
          </a:p>
        </p:txBody>
      </p:sp>
      <p:sp>
        <p:nvSpPr>
          <p:cNvPr id="3" name="Content Placeholder 2">
            <a:extLst>
              <a:ext uri="{FF2B5EF4-FFF2-40B4-BE49-F238E27FC236}">
                <a16:creationId xmlns:a16="http://schemas.microsoft.com/office/drawing/2014/main" id="{54E21AC6-7242-6C47-816A-45A338B3F7ED}"/>
              </a:ext>
            </a:extLst>
          </p:cNvPr>
          <p:cNvSpPr>
            <a:spLocks noGrp="1"/>
          </p:cNvSpPr>
          <p:nvPr>
            <p:ph idx="1"/>
          </p:nvPr>
        </p:nvSpPr>
        <p:spPr/>
        <p:txBody>
          <a:bodyPr>
            <a:normAutofit/>
          </a:bodyPr>
          <a:lstStyle/>
          <a:p>
            <a:r>
              <a:rPr lang="en-US" sz="2800" dirty="0"/>
              <a:t>Vitamins A, C, &amp; E</a:t>
            </a:r>
          </a:p>
          <a:p>
            <a:r>
              <a:rPr lang="en-US" sz="2800" b="1" i="1" dirty="0"/>
              <a:t>Antioxidants</a:t>
            </a:r>
            <a:r>
              <a:rPr lang="en-US" sz="2800" dirty="0"/>
              <a:t> are substances that can prevent or slow damage to cells caused by free radicals</a:t>
            </a:r>
          </a:p>
          <a:p>
            <a:r>
              <a:rPr lang="en-US" sz="2800" dirty="0"/>
              <a:t>Free radicals have been linked to aging, inflammation, cancer, cardiovascular disease, and age-related vision loss and dementia</a:t>
            </a:r>
          </a:p>
        </p:txBody>
      </p:sp>
    </p:spTree>
    <p:extLst>
      <p:ext uri="{BB962C8B-B14F-4D97-AF65-F5344CB8AC3E}">
        <p14:creationId xmlns:p14="http://schemas.microsoft.com/office/powerpoint/2010/main" val="249552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23B03-8232-B540-A2D9-CB196EFBE1FF}"/>
              </a:ext>
            </a:extLst>
          </p:cNvPr>
          <p:cNvSpPr>
            <a:spLocks noGrp="1"/>
          </p:cNvSpPr>
          <p:nvPr>
            <p:ph type="title"/>
          </p:nvPr>
        </p:nvSpPr>
        <p:spPr/>
        <p:txBody>
          <a:bodyPr/>
          <a:lstStyle/>
          <a:p>
            <a:r>
              <a:rPr lang="en-US" b="1" dirty="0"/>
              <a:t>Minerals</a:t>
            </a:r>
            <a:endParaRPr lang="en-US" dirty="0"/>
          </a:p>
        </p:txBody>
      </p:sp>
      <p:sp>
        <p:nvSpPr>
          <p:cNvPr id="3" name="Content Placeholder 2">
            <a:extLst>
              <a:ext uri="{FF2B5EF4-FFF2-40B4-BE49-F238E27FC236}">
                <a16:creationId xmlns:a16="http://schemas.microsoft.com/office/drawing/2014/main" id="{96ADB922-8225-9A4A-AAB3-50D790702D5F}"/>
              </a:ext>
            </a:extLst>
          </p:cNvPr>
          <p:cNvSpPr>
            <a:spLocks noGrp="1"/>
          </p:cNvSpPr>
          <p:nvPr>
            <p:ph idx="1"/>
          </p:nvPr>
        </p:nvSpPr>
        <p:spPr/>
        <p:txBody>
          <a:bodyPr>
            <a:normAutofit/>
          </a:bodyPr>
          <a:lstStyle/>
          <a:p>
            <a:r>
              <a:rPr lang="en-US" sz="3000" b="1" i="1" dirty="0"/>
              <a:t>Minerals</a:t>
            </a:r>
            <a:r>
              <a:rPr lang="en-US" sz="3000" dirty="0"/>
              <a:t> are inorganic compounds that work with other nutrients to ensure the body functions properly.</a:t>
            </a:r>
          </a:p>
          <a:p>
            <a:r>
              <a:rPr lang="en-US" sz="3000" dirty="0"/>
              <a:t>They cannot be made in the body and must come from the diet. </a:t>
            </a:r>
          </a:p>
          <a:p>
            <a:r>
              <a:rPr lang="en-US" sz="3000" dirty="0"/>
              <a:t>Common minerals include include potassium, sodium, calcium, phosphorus, magnesium, and chloride.</a:t>
            </a:r>
          </a:p>
        </p:txBody>
      </p:sp>
    </p:spTree>
    <p:extLst>
      <p:ext uri="{BB962C8B-B14F-4D97-AF65-F5344CB8AC3E}">
        <p14:creationId xmlns:p14="http://schemas.microsoft.com/office/powerpoint/2010/main" val="743632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DF67E-90B8-0245-954D-3506AE6B77D3}"/>
              </a:ext>
            </a:extLst>
          </p:cNvPr>
          <p:cNvSpPr>
            <a:spLocks noGrp="1"/>
          </p:cNvSpPr>
          <p:nvPr>
            <p:ph type="title"/>
          </p:nvPr>
        </p:nvSpPr>
        <p:spPr/>
        <p:txBody>
          <a:bodyPr/>
          <a:lstStyle/>
          <a:p>
            <a:r>
              <a:rPr lang="en-US" b="1" dirty="0"/>
              <a:t>Water</a:t>
            </a:r>
            <a:endParaRPr lang="en-US" dirty="0"/>
          </a:p>
        </p:txBody>
      </p:sp>
      <p:sp>
        <p:nvSpPr>
          <p:cNvPr id="3" name="Content Placeholder 2">
            <a:extLst>
              <a:ext uri="{FF2B5EF4-FFF2-40B4-BE49-F238E27FC236}">
                <a16:creationId xmlns:a16="http://schemas.microsoft.com/office/drawing/2014/main" id="{F4ABE239-53DA-EC4A-A04B-B002E11C851B}"/>
              </a:ext>
            </a:extLst>
          </p:cNvPr>
          <p:cNvSpPr>
            <a:spLocks noGrp="1"/>
          </p:cNvSpPr>
          <p:nvPr>
            <p:ph idx="1"/>
          </p:nvPr>
        </p:nvSpPr>
        <p:spPr/>
        <p:txBody>
          <a:bodyPr>
            <a:noAutofit/>
          </a:bodyPr>
          <a:lstStyle/>
          <a:p>
            <a:r>
              <a:rPr lang="en-US" sz="2600" dirty="0"/>
              <a:t>Required in large amounts</a:t>
            </a:r>
          </a:p>
          <a:p>
            <a:r>
              <a:rPr lang="en-US" sz="2600" dirty="0"/>
              <a:t>The body is about 45-77% water depending on age (decreases as we get older)</a:t>
            </a:r>
          </a:p>
          <a:p>
            <a:r>
              <a:rPr lang="en-US" sz="2600" b="1" i="1" dirty="0"/>
              <a:t>ALL</a:t>
            </a:r>
            <a:r>
              <a:rPr lang="en-US" sz="2600" dirty="0"/>
              <a:t> chemical reactions in the body require water</a:t>
            </a:r>
          </a:p>
          <a:p>
            <a:r>
              <a:rPr lang="en-US" sz="2600" dirty="0"/>
              <a:t>The average adult needs approximately 48-64 ounces of water every day</a:t>
            </a:r>
          </a:p>
          <a:p>
            <a:r>
              <a:rPr lang="en-US" sz="2600" dirty="0"/>
              <a:t>In addition to beverages, water can be obtained from fruits, vegetables, and other water-rich foods</a:t>
            </a:r>
          </a:p>
        </p:txBody>
      </p:sp>
    </p:spTree>
    <p:extLst>
      <p:ext uri="{BB962C8B-B14F-4D97-AF65-F5344CB8AC3E}">
        <p14:creationId xmlns:p14="http://schemas.microsoft.com/office/powerpoint/2010/main" val="1733214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48918-09DD-F445-AA06-0E1B6D0135FD}"/>
              </a:ext>
            </a:extLst>
          </p:cNvPr>
          <p:cNvSpPr>
            <a:spLocks noGrp="1"/>
          </p:cNvSpPr>
          <p:nvPr>
            <p:ph type="title"/>
          </p:nvPr>
        </p:nvSpPr>
        <p:spPr/>
        <p:txBody>
          <a:bodyPr/>
          <a:lstStyle/>
          <a:p>
            <a:r>
              <a:rPr lang="en-US" dirty="0"/>
              <a:t>Phytochemicals</a:t>
            </a:r>
          </a:p>
        </p:txBody>
      </p:sp>
      <p:sp>
        <p:nvSpPr>
          <p:cNvPr id="3" name="Content Placeholder 2">
            <a:extLst>
              <a:ext uri="{FF2B5EF4-FFF2-40B4-BE49-F238E27FC236}">
                <a16:creationId xmlns:a16="http://schemas.microsoft.com/office/drawing/2014/main" id="{04A261DB-F6ED-C24F-A8CE-3C535D181477}"/>
              </a:ext>
            </a:extLst>
          </p:cNvPr>
          <p:cNvSpPr>
            <a:spLocks noGrp="1"/>
          </p:cNvSpPr>
          <p:nvPr>
            <p:ph idx="1"/>
          </p:nvPr>
        </p:nvSpPr>
        <p:spPr/>
        <p:txBody>
          <a:bodyPr>
            <a:noAutofit/>
          </a:bodyPr>
          <a:lstStyle/>
          <a:p>
            <a:r>
              <a:rPr lang="en-US" sz="3000" b="1" i="1" dirty="0"/>
              <a:t>Phytochemicals</a:t>
            </a:r>
            <a:r>
              <a:rPr lang="en-US" sz="3000" dirty="0"/>
              <a:t> are chemical compounds produced by plants, generally to help them thrive or thwart competitors, predators, or pathogens</a:t>
            </a:r>
          </a:p>
          <a:p>
            <a:pPr lvl="1"/>
            <a:r>
              <a:rPr lang="en-US" sz="3000" dirty="0"/>
              <a:t>Tens of thousands of phytochemicals have been identified</a:t>
            </a:r>
          </a:p>
        </p:txBody>
      </p:sp>
    </p:spTree>
    <p:extLst>
      <p:ext uri="{BB962C8B-B14F-4D97-AF65-F5344CB8AC3E}">
        <p14:creationId xmlns:p14="http://schemas.microsoft.com/office/powerpoint/2010/main" val="12957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48918-09DD-F445-AA06-0E1B6D0135FD}"/>
              </a:ext>
            </a:extLst>
          </p:cNvPr>
          <p:cNvSpPr>
            <a:spLocks noGrp="1"/>
          </p:cNvSpPr>
          <p:nvPr>
            <p:ph type="title"/>
          </p:nvPr>
        </p:nvSpPr>
        <p:spPr/>
        <p:txBody>
          <a:bodyPr/>
          <a:lstStyle/>
          <a:p>
            <a:r>
              <a:rPr lang="en-US" dirty="0"/>
              <a:t>Phytochemicals (continued 1)</a:t>
            </a:r>
          </a:p>
        </p:txBody>
      </p:sp>
      <p:sp>
        <p:nvSpPr>
          <p:cNvPr id="3" name="Content Placeholder 2">
            <a:extLst>
              <a:ext uri="{FF2B5EF4-FFF2-40B4-BE49-F238E27FC236}">
                <a16:creationId xmlns:a16="http://schemas.microsoft.com/office/drawing/2014/main" id="{04A261DB-F6ED-C24F-A8CE-3C535D181477}"/>
              </a:ext>
            </a:extLst>
          </p:cNvPr>
          <p:cNvSpPr>
            <a:spLocks noGrp="1"/>
          </p:cNvSpPr>
          <p:nvPr>
            <p:ph idx="1"/>
          </p:nvPr>
        </p:nvSpPr>
        <p:spPr/>
        <p:txBody>
          <a:bodyPr>
            <a:noAutofit/>
          </a:bodyPr>
          <a:lstStyle/>
          <a:p>
            <a:r>
              <a:rPr lang="en-US" sz="3000" dirty="0"/>
              <a:t>Research has shown that phytochemicals may:</a:t>
            </a:r>
          </a:p>
          <a:p>
            <a:pPr lvl="1"/>
            <a:r>
              <a:rPr lang="en-US" sz="3000" dirty="0"/>
              <a:t>Stimulate the immune system</a:t>
            </a:r>
          </a:p>
          <a:p>
            <a:pPr lvl="1"/>
            <a:r>
              <a:rPr lang="en-US" sz="3000" dirty="0"/>
              <a:t>Block substances we eat, drink, and breathe from becoming carcinogenic</a:t>
            </a:r>
          </a:p>
          <a:p>
            <a:pPr lvl="1"/>
            <a:r>
              <a:rPr lang="en-US" sz="3000" dirty="0"/>
              <a:t>Reduce inflammation</a:t>
            </a:r>
          </a:p>
          <a:p>
            <a:pPr lvl="1"/>
            <a:r>
              <a:rPr lang="en-US" sz="3000" dirty="0"/>
              <a:t>Prevent D.N.A. damage and help with D.N.A. repair</a:t>
            </a:r>
          </a:p>
        </p:txBody>
      </p:sp>
    </p:spTree>
    <p:extLst>
      <p:ext uri="{BB962C8B-B14F-4D97-AF65-F5344CB8AC3E}">
        <p14:creationId xmlns:p14="http://schemas.microsoft.com/office/powerpoint/2010/main" val="1685977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837B3-170C-294D-9F72-9B7BD47D10F8}"/>
              </a:ext>
            </a:extLst>
          </p:cNvPr>
          <p:cNvSpPr>
            <a:spLocks noGrp="1"/>
          </p:cNvSpPr>
          <p:nvPr>
            <p:ph type="title"/>
          </p:nvPr>
        </p:nvSpPr>
        <p:spPr/>
        <p:txBody>
          <a:bodyPr/>
          <a:lstStyle/>
          <a:p>
            <a:r>
              <a:rPr lang="en-US" dirty="0"/>
              <a:t>Phytochemicals (continued 2)</a:t>
            </a:r>
          </a:p>
        </p:txBody>
      </p:sp>
      <p:sp>
        <p:nvSpPr>
          <p:cNvPr id="3" name="Content Placeholder 2">
            <a:extLst>
              <a:ext uri="{FF2B5EF4-FFF2-40B4-BE49-F238E27FC236}">
                <a16:creationId xmlns:a16="http://schemas.microsoft.com/office/drawing/2014/main" id="{2DD8DE1A-A1E2-6C4F-96B4-617C95174578}"/>
              </a:ext>
            </a:extLst>
          </p:cNvPr>
          <p:cNvSpPr>
            <a:spLocks noGrp="1"/>
          </p:cNvSpPr>
          <p:nvPr>
            <p:ph idx="1"/>
          </p:nvPr>
        </p:nvSpPr>
        <p:spPr/>
        <p:txBody>
          <a:bodyPr>
            <a:noAutofit/>
          </a:bodyPr>
          <a:lstStyle/>
          <a:p>
            <a:r>
              <a:rPr lang="en-US" sz="3000" dirty="0"/>
              <a:t>Research has shown that phytochemicals may also:</a:t>
            </a:r>
          </a:p>
          <a:p>
            <a:pPr lvl="1"/>
            <a:r>
              <a:rPr lang="en-US" sz="3000" dirty="0"/>
              <a:t>Reduce oxidative damage to cells</a:t>
            </a:r>
          </a:p>
          <a:p>
            <a:pPr lvl="1"/>
            <a:r>
              <a:rPr lang="en-US" sz="3000" dirty="0"/>
              <a:t>Slow the growth of cancer cells</a:t>
            </a:r>
          </a:p>
          <a:p>
            <a:pPr lvl="1"/>
            <a:r>
              <a:rPr lang="en-US" sz="3000" dirty="0"/>
              <a:t>Trigger the destruction of damaged cells</a:t>
            </a:r>
          </a:p>
          <a:p>
            <a:pPr lvl="1"/>
            <a:r>
              <a:rPr lang="en-US" sz="3000" dirty="0"/>
              <a:t>Help to regulate hormone functions</a:t>
            </a:r>
          </a:p>
        </p:txBody>
      </p:sp>
    </p:spTree>
    <p:extLst>
      <p:ext uri="{BB962C8B-B14F-4D97-AF65-F5344CB8AC3E}">
        <p14:creationId xmlns:p14="http://schemas.microsoft.com/office/powerpoint/2010/main" val="1560002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Dietary supplements</a:t>
            </a:r>
          </a:p>
        </p:txBody>
      </p:sp>
      <p:sp>
        <p:nvSpPr>
          <p:cNvPr id="3" name="Content Placeholder 2"/>
          <p:cNvSpPr>
            <a:spLocks noGrp="1"/>
          </p:cNvSpPr>
          <p:nvPr>
            <p:ph idx="1"/>
          </p:nvPr>
        </p:nvSpPr>
        <p:spPr/>
        <p:txBody>
          <a:bodyPr>
            <a:normAutofit/>
          </a:bodyPr>
          <a:lstStyle/>
          <a:p>
            <a:r>
              <a:rPr lang="en-US" sz="2800" dirty="0"/>
              <a:t>Dietary Supplements are products that contain a "dietary ingredient" which includes vitamins, minerals, amino acids, and herbs or botanicals</a:t>
            </a:r>
          </a:p>
          <a:p>
            <a:pPr lvl="1"/>
            <a:r>
              <a:rPr lang="en-US" sz="2800" dirty="0"/>
              <a:t>Very rarely needed</a:t>
            </a:r>
          </a:p>
          <a:p>
            <a:pPr lvl="1"/>
            <a:r>
              <a:rPr lang="en-US" sz="2800" dirty="0"/>
              <a:t>Not regulated by F.D.A. and most are not effective when compared to actual food sources</a:t>
            </a:r>
          </a:p>
        </p:txBody>
      </p:sp>
      <p:sp>
        <p:nvSpPr>
          <p:cNvPr id="4" name="TextBox 3"/>
          <p:cNvSpPr txBox="1"/>
          <p:nvPr/>
        </p:nvSpPr>
        <p:spPr>
          <a:xfrm>
            <a:off x="9972675" y="644366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1820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11F77-54FF-A14A-B298-C5728E39CFF8}"/>
              </a:ext>
            </a:extLst>
          </p:cNvPr>
          <p:cNvSpPr>
            <a:spLocks noGrp="1"/>
          </p:cNvSpPr>
          <p:nvPr>
            <p:ph type="title"/>
          </p:nvPr>
        </p:nvSpPr>
        <p:spPr/>
        <p:txBody>
          <a:bodyPr/>
          <a:lstStyle/>
          <a:p>
            <a:r>
              <a:rPr lang="en-US" dirty="0"/>
              <a:t>Dietary supplements (continued)</a:t>
            </a:r>
          </a:p>
        </p:txBody>
      </p:sp>
      <p:sp>
        <p:nvSpPr>
          <p:cNvPr id="3" name="Content Placeholder 2">
            <a:extLst>
              <a:ext uri="{FF2B5EF4-FFF2-40B4-BE49-F238E27FC236}">
                <a16:creationId xmlns:a16="http://schemas.microsoft.com/office/drawing/2014/main" id="{9EC56FF2-8F56-6E44-9CFB-57B177E5B2B8}"/>
              </a:ext>
            </a:extLst>
          </p:cNvPr>
          <p:cNvSpPr>
            <a:spLocks noGrp="1"/>
          </p:cNvSpPr>
          <p:nvPr>
            <p:ph idx="1"/>
          </p:nvPr>
        </p:nvSpPr>
        <p:spPr/>
        <p:txBody>
          <a:bodyPr>
            <a:normAutofit lnSpcReduction="10000"/>
          </a:bodyPr>
          <a:lstStyle/>
          <a:p>
            <a:r>
              <a:rPr lang="en-US" sz="3000" dirty="0"/>
              <a:t>Some groups should consider dietary supplements</a:t>
            </a:r>
          </a:p>
          <a:p>
            <a:pPr lvl="1"/>
            <a:r>
              <a:rPr lang="en-US" sz="3000" dirty="0"/>
              <a:t>People over 50</a:t>
            </a:r>
          </a:p>
          <a:p>
            <a:pPr lvl="1"/>
            <a:r>
              <a:rPr lang="en-US" sz="3000" dirty="0"/>
              <a:t>Smokers</a:t>
            </a:r>
          </a:p>
          <a:p>
            <a:pPr lvl="1"/>
            <a:r>
              <a:rPr lang="en-US" sz="3000" dirty="0"/>
              <a:t>Pregnant females or those wanting to become pregnant</a:t>
            </a:r>
          </a:p>
          <a:p>
            <a:r>
              <a:rPr lang="en-US" sz="3000" dirty="0"/>
              <a:t>Common examples include multivitamins, omega-3 or fish oil, calcium, vitamin D, and vitamin C</a:t>
            </a:r>
          </a:p>
        </p:txBody>
      </p:sp>
    </p:spTree>
    <p:extLst>
      <p:ext uri="{BB962C8B-B14F-4D97-AF65-F5344CB8AC3E}">
        <p14:creationId xmlns:p14="http://schemas.microsoft.com/office/powerpoint/2010/main" val="1196640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67A1-CCD2-844D-8CEB-2B598D0D102D}"/>
              </a:ext>
            </a:extLst>
          </p:cNvPr>
          <p:cNvSpPr>
            <a:spLocks noGrp="1"/>
          </p:cNvSpPr>
          <p:nvPr>
            <p:ph type="title"/>
          </p:nvPr>
        </p:nvSpPr>
        <p:spPr/>
        <p:txBody>
          <a:bodyPr/>
          <a:lstStyle/>
          <a:p>
            <a:r>
              <a:rPr lang="en-US" dirty="0"/>
              <a:t>My plate</a:t>
            </a:r>
          </a:p>
        </p:txBody>
      </p:sp>
      <p:sp>
        <p:nvSpPr>
          <p:cNvPr id="3" name="Content Placeholder 2">
            <a:extLst>
              <a:ext uri="{FF2B5EF4-FFF2-40B4-BE49-F238E27FC236}">
                <a16:creationId xmlns:a16="http://schemas.microsoft.com/office/drawing/2014/main" id="{9FA8C549-357F-1841-9639-6A17740DAA69}"/>
              </a:ext>
            </a:extLst>
          </p:cNvPr>
          <p:cNvSpPr>
            <a:spLocks noGrp="1"/>
          </p:cNvSpPr>
          <p:nvPr>
            <p:ph idx="1"/>
          </p:nvPr>
        </p:nvSpPr>
        <p:spPr/>
        <p:txBody>
          <a:bodyPr>
            <a:noAutofit/>
          </a:bodyPr>
          <a:lstStyle/>
          <a:p>
            <a:r>
              <a:rPr lang="en-US" sz="2800" dirty="0"/>
              <a:t>On average, a person needs an estimated 1500 to 2000 calories per day to sustain (or carry out) daily activities. </a:t>
            </a:r>
          </a:p>
          <a:p>
            <a:r>
              <a:rPr lang="en-US" sz="2800" dirty="0"/>
              <a:t>However, the actual number of calories needed by one person is dependent on their body mass, age, height, gender, activity level, and the amount of exercise per day. </a:t>
            </a:r>
          </a:p>
        </p:txBody>
      </p:sp>
    </p:spTree>
    <p:extLst>
      <p:ext uri="{BB962C8B-B14F-4D97-AF65-F5344CB8AC3E}">
        <p14:creationId xmlns:p14="http://schemas.microsoft.com/office/powerpoint/2010/main" val="325891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6432F-ECF6-FA41-BEA5-027148C5D742}"/>
              </a:ext>
            </a:extLst>
          </p:cNvPr>
          <p:cNvSpPr>
            <a:spLocks noGrp="1"/>
          </p:cNvSpPr>
          <p:nvPr>
            <p:ph type="title"/>
          </p:nvPr>
        </p:nvSpPr>
        <p:spPr/>
        <p:txBody>
          <a:bodyPr/>
          <a:lstStyle/>
          <a:p>
            <a:r>
              <a:rPr lang="en-US" b="1" dirty="0"/>
              <a:t>Nutritional Basics</a:t>
            </a:r>
          </a:p>
        </p:txBody>
      </p:sp>
      <p:sp>
        <p:nvSpPr>
          <p:cNvPr id="3" name="Content Placeholder 2">
            <a:extLst>
              <a:ext uri="{FF2B5EF4-FFF2-40B4-BE49-F238E27FC236}">
                <a16:creationId xmlns:a16="http://schemas.microsoft.com/office/drawing/2014/main" id="{9B010A56-BFD8-1944-81EB-F329DD6A54EB}"/>
              </a:ext>
            </a:extLst>
          </p:cNvPr>
          <p:cNvSpPr>
            <a:spLocks noGrp="1"/>
          </p:cNvSpPr>
          <p:nvPr>
            <p:ph idx="1"/>
          </p:nvPr>
        </p:nvSpPr>
        <p:spPr/>
        <p:txBody>
          <a:bodyPr>
            <a:noAutofit/>
          </a:bodyPr>
          <a:lstStyle/>
          <a:p>
            <a:r>
              <a:rPr lang="en-US" sz="2800" dirty="0"/>
              <a:t>Our diet provides us with the nutrients that our cells need to generate energy (A.T.P.), help promote cellular activity, repair damaged tissue, produce chemicals such as hormones and neurotransmitters, and countless other functions.</a:t>
            </a:r>
          </a:p>
          <a:p>
            <a:r>
              <a:rPr lang="en-US" sz="2800" b="1" dirty="0"/>
              <a:t>Nutrition</a:t>
            </a:r>
            <a:r>
              <a:rPr lang="en-US" sz="2800" dirty="0"/>
              <a:t> is the science of the action of food, beverages, and their components in biological systems. </a:t>
            </a:r>
          </a:p>
          <a:p>
            <a:r>
              <a:rPr lang="en-US" sz="2800" dirty="0"/>
              <a:t>A </a:t>
            </a:r>
            <a:r>
              <a:rPr lang="en-US" sz="2800" b="1" dirty="0"/>
              <a:t>nutrient</a:t>
            </a:r>
            <a:r>
              <a:rPr lang="en-US" sz="2800" dirty="0"/>
              <a:t> is a compound that provides a needed function in the body. </a:t>
            </a:r>
          </a:p>
        </p:txBody>
      </p:sp>
    </p:spTree>
    <p:extLst>
      <p:ext uri="{BB962C8B-B14F-4D97-AF65-F5344CB8AC3E}">
        <p14:creationId xmlns:p14="http://schemas.microsoft.com/office/powerpoint/2010/main" val="2032441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A55C6-B4F5-CC4D-8F61-CC5924ACC707}"/>
              </a:ext>
            </a:extLst>
          </p:cNvPr>
          <p:cNvSpPr>
            <a:spLocks noGrp="1"/>
          </p:cNvSpPr>
          <p:nvPr>
            <p:ph type="title"/>
          </p:nvPr>
        </p:nvSpPr>
        <p:spPr/>
        <p:txBody>
          <a:bodyPr/>
          <a:lstStyle/>
          <a:p>
            <a:r>
              <a:rPr lang="en-US" dirty="0"/>
              <a:t>My plate (continued 1)</a:t>
            </a:r>
          </a:p>
        </p:txBody>
      </p:sp>
      <p:sp>
        <p:nvSpPr>
          <p:cNvPr id="3" name="Content Placeholder 2">
            <a:extLst>
              <a:ext uri="{FF2B5EF4-FFF2-40B4-BE49-F238E27FC236}">
                <a16:creationId xmlns:a16="http://schemas.microsoft.com/office/drawing/2014/main" id="{7242DA9E-D807-5247-B1FD-3288E306A635}"/>
              </a:ext>
            </a:extLst>
          </p:cNvPr>
          <p:cNvSpPr>
            <a:spLocks noGrp="1"/>
          </p:cNvSpPr>
          <p:nvPr>
            <p:ph idx="1"/>
          </p:nvPr>
        </p:nvSpPr>
        <p:spPr/>
        <p:txBody>
          <a:bodyPr>
            <a:noAutofit/>
          </a:bodyPr>
          <a:lstStyle/>
          <a:p>
            <a:r>
              <a:rPr lang="en-US" sz="2600" dirty="0"/>
              <a:t>In general, the number of calories ingested and the number of calories burned determines the overall weight. </a:t>
            </a:r>
          </a:p>
          <a:p>
            <a:pPr lvl="1"/>
            <a:r>
              <a:rPr lang="en-US" sz="2600" dirty="0"/>
              <a:t>If your calories ingested is equal to your calories burned, you will maintain your current weight. If you burn more than you consume, you will lose weight. If you consume more than you burn, you will gain.</a:t>
            </a:r>
          </a:p>
          <a:p>
            <a:r>
              <a:rPr lang="en-US" sz="2600" dirty="0"/>
              <a:t>The accumulation of an extra 3500 calories adds one pound of weight. Conversely, you must burn an extra 3500 calories to lose one pound.</a:t>
            </a:r>
          </a:p>
        </p:txBody>
      </p:sp>
    </p:spTree>
    <p:extLst>
      <p:ext uri="{BB962C8B-B14F-4D97-AF65-F5344CB8AC3E}">
        <p14:creationId xmlns:p14="http://schemas.microsoft.com/office/powerpoint/2010/main" val="2730583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0C3BE-9603-0A41-8EA6-68A00EDEDDB6}"/>
              </a:ext>
            </a:extLst>
          </p:cNvPr>
          <p:cNvSpPr>
            <a:spLocks noGrp="1"/>
          </p:cNvSpPr>
          <p:nvPr>
            <p:ph type="title"/>
          </p:nvPr>
        </p:nvSpPr>
        <p:spPr/>
        <p:txBody>
          <a:bodyPr/>
          <a:lstStyle/>
          <a:p>
            <a:r>
              <a:rPr lang="en-US" dirty="0"/>
              <a:t>My plate (continued 2)</a:t>
            </a:r>
          </a:p>
        </p:txBody>
      </p:sp>
      <p:sp>
        <p:nvSpPr>
          <p:cNvPr id="3" name="Content Placeholder 2">
            <a:extLst>
              <a:ext uri="{FF2B5EF4-FFF2-40B4-BE49-F238E27FC236}">
                <a16:creationId xmlns:a16="http://schemas.microsoft.com/office/drawing/2014/main" id="{52C56C7D-CA83-6443-B9FA-E9DFE182F200}"/>
              </a:ext>
            </a:extLst>
          </p:cNvPr>
          <p:cNvSpPr>
            <a:spLocks noGrp="1"/>
          </p:cNvSpPr>
          <p:nvPr>
            <p:ph idx="1"/>
          </p:nvPr>
        </p:nvSpPr>
        <p:spPr/>
        <p:txBody>
          <a:bodyPr>
            <a:normAutofit/>
          </a:bodyPr>
          <a:lstStyle/>
          <a:p>
            <a:r>
              <a:rPr lang="en-US" sz="2800" dirty="0"/>
              <a:t>The USDA has updated their recommended food guidelines from MyPyramid to MyPlate. </a:t>
            </a:r>
          </a:p>
          <a:p>
            <a:r>
              <a:rPr lang="en-US" sz="2800" dirty="0"/>
              <a:t>MyPlate categorizes food into the standard six food groups: fruits, vegetables, grains, protein foods, dairy, and oils. </a:t>
            </a:r>
          </a:p>
          <a:p>
            <a:r>
              <a:rPr lang="en-US" sz="2800" dirty="0"/>
              <a:t>In general, the guidelines recommend that half your plate be fruits and vegetables and the other half is grains and protein, with a slightly higher quantity of grains than protein. </a:t>
            </a:r>
          </a:p>
        </p:txBody>
      </p:sp>
    </p:spTree>
    <p:extLst>
      <p:ext uri="{BB962C8B-B14F-4D97-AF65-F5344CB8AC3E}">
        <p14:creationId xmlns:p14="http://schemas.microsoft.com/office/powerpoint/2010/main" val="1301964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Challenges for special populations 1</a:t>
            </a:r>
          </a:p>
        </p:txBody>
      </p:sp>
      <p:sp>
        <p:nvSpPr>
          <p:cNvPr id="3" name="Content Placeholder 2"/>
          <p:cNvSpPr>
            <a:spLocks noGrp="1"/>
          </p:cNvSpPr>
          <p:nvPr>
            <p:ph idx="1"/>
          </p:nvPr>
        </p:nvSpPr>
        <p:spPr/>
        <p:txBody>
          <a:bodyPr>
            <a:normAutofit/>
          </a:bodyPr>
          <a:lstStyle/>
          <a:p>
            <a:r>
              <a:rPr lang="en-US" sz="3000" dirty="0"/>
              <a:t>Children/teens should be introduced to a wide variety of foods in their diets. Allowing them to help prepare meals can encourage this.</a:t>
            </a:r>
          </a:p>
          <a:p>
            <a:r>
              <a:rPr lang="en-US" sz="3000" dirty="0"/>
              <a:t>College students should be taught to make better food decisions as they become responsible for their own diets.</a:t>
            </a:r>
          </a:p>
          <a:p>
            <a:r>
              <a:rPr lang="en-US" sz="3000" dirty="0"/>
              <a:t>Pregnant &amp; breastfeeding women must get adequate folic acid intake</a:t>
            </a:r>
          </a:p>
        </p:txBody>
      </p:sp>
    </p:spTree>
    <p:extLst>
      <p:ext uri="{BB962C8B-B14F-4D97-AF65-F5344CB8AC3E}">
        <p14:creationId xmlns:p14="http://schemas.microsoft.com/office/powerpoint/2010/main" val="178680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Challenges for special populations 2</a:t>
            </a:r>
          </a:p>
        </p:txBody>
      </p:sp>
      <p:sp>
        <p:nvSpPr>
          <p:cNvPr id="3" name="Content Placeholder 2"/>
          <p:cNvSpPr>
            <a:spLocks noGrp="1"/>
          </p:cNvSpPr>
          <p:nvPr>
            <p:ph idx="1"/>
          </p:nvPr>
        </p:nvSpPr>
        <p:spPr/>
        <p:txBody>
          <a:bodyPr>
            <a:normAutofit/>
          </a:bodyPr>
          <a:lstStyle/>
          <a:p>
            <a:r>
              <a:rPr lang="en-US" sz="3000" dirty="0"/>
              <a:t>Elderly individuals should drink more fluids, consume fewer calories, and consume more vitamins and minerals</a:t>
            </a:r>
          </a:p>
          <a:p>
            <a:r>
              <a:rPr lang="en-US" sz="3000" dirty="0"/>
              <a:t>Athletes should consume more calories and fluids &amp; electrolytes</a:t>
            </a:r>
          </a:p>
          <a:p>
            <a:r>
              <a:rPr lang="en-US" sz="3000" dirty="0"/>
              <a:t>Anyone with dietary concerns should consult a registered dietician or their physician</a:t>
            </a:r>
          </a:p>
        </p:txBody>
      </p:sp>
    </p:spTree>
    <p:extLst>
      <p:ext uri="{BB962C8B-B14F-4D97-AF65-F5344CB8AC3E}">
        <p14:creationId xmlns:p14="http://schemas.microsoft.com/office/powerpoint/2010/main" val="993367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Strategies for Eating better</a:t>
            </a:r>
          </a:p>
        </p:txBody>
      </p:sp>
      <p:sp>
        <p:nvSpPr>
          <p:cNvPr id="3" name="Content Placeholder 2"/>
          <p:cNvSpPr>
            <a:spLocks noGrp="1"/>
          </p:cNvSpPr>
          <p:nvPr>
            <p:ph sz="half" idx="1"/>
          </p:nvPr>
        </p:nvSpPr>
        <p:spPr/>
        <p:txBody>
          <a:bodyPr>
            <a:noAutofit/>
          </a:bodyPr>
          <a:lstStyle/>
          <a:p>
            <a:r>
              <a:rPr lang="en-US" sz="2800" dirty="0"/>
              <a:t>Track your habits</a:t>
            </a:r>
          </a:p>
          <a:p>
            <a:r>
              <a:rPr lang="en-US" sz="2800" dirty="0"/>
              <a:t>Change slowly</a:t>
            </a:r>
          </a:p>
          <a:p>
            <a:r>
              <a:rPr lang="en-US" sz="2800" dirty="0"/>
              <a:t>Use strategies for change from Chapter 1</a:t>
            </a:r>
          </a:p>
          <a:p>
            <a:r>
              <a:rPr lang="en-US" sz="2800" dirty="0"/>
              <a:t>Plan and make meals at home</a:t>
            </a:r>
          </a:p>
          <a:p>
            <a:r>
              <a:rPr lang="en-US" sz="2800" dirty="0"/>
              <a:t>Practice portion control</a:t>
            </a:r>
          </a:p>
        </p:txBody>
      </p:sp>
      <p:sp>
        <p:nvSpPr>
          <p:cNvPr id="4" name="Content Placeholder 3">
            <a:extLst>
              <a:ext uri="{FF2B5EF4-FFF2-40B4-BE49-F238E27FC236}">
                <a16:creationId xmlns:a16="http://schemas.microsoft.com/office/drawing/2014/main" id="{00ABEEE2-13BD-3C41-9471-388BF3891748}"/>
              </a:ext>
            </a:extLst>
          </p:cNvPr>
          <p:cNvSpPr>
            <a:spLocks noGrp="1"/>
          </p:cNvSpPr>
          <p:nvPr>
            <p:ph sz="half" idx="2"/>
          </p:nvPr>
        </p:nvSpPr>
        <p:spPr/>
        <p:txBody>
          <a:bodyPr>
            <a:noAutofit/>
          </a:bodyPr>
          <a:lstStyle/>
          <a:p>
            <a:r>
              <a:rPr lang="en-US" sz="2800" dirty="0"/>
              <a:t>Set SMART goals</a:t>
            </a:r>
          </a:p>
          <a:p>
            <a:r>
              <a:rPr lang="en-US" sz="2800" dirty="0"/>
              <a:t>Seek out a registered dietician</a:t>
            </a:r>
          </a:p>
          <a:p>
            <a:r>
              <a:rPr lang="en-US" sz="2800" dirty="0"/>
              <a:t>Remember, everything in moderation, even moderation</a:t>
            </a:r>
          </a:p>
        </p:txBody>
      </p:sp>
    </p:spTree>
    <p:extLst>
      <p:ext uri="{BB962C8B-B14F-4D97-AF65-F5344CB8AC3E}">
        <p14:creationId xmlns:p14="http://schemas.microsoft.com/office/powerpoint/2010/main" val="1585338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6432F-ECF6-FA41-BEA5-027148C5D742}"/>
              </a:ext>
            </a:extLst>
          </p:cNvPr>
          <p:cNvSpPr>
            <a:spLocks noGrp="1"/>
          </p:cNvSpPr>
          <p:nvPr>
            <p:ph type="title"/>
          </p:nvPr>
        </p:nvSpPr>
        <p:spPr/>
        <p:txBody>
          <a:bodyPr/>
          <a:lstStyle/>
          <a:p>
            <a:r>
              <a:rPr lang="en-US" b="1" dirty="0"/>
              <a:t>Nutritional Basics (continued </a:t>
            </a:r>
            <a:r>
              <a:rPr lang="en-US" dirty="0"/>
              <a:t>1</a:t>
            </a:r>
            <a:r>
              <a:rPr lang="en-US" b="1" dirty="0"/>
              <a:t>)</a:t>
            </a:r>
          </a:p>
        </p:txBody>
      </p:sp>
      <p:sp>
        <p:nvSpPr>
          <p:cNvPr id="3" name="Content Placeholder 2">
            <a:extLst>
              <a:ext uri="{FF2B5EF4-FFF2-40B4-BE49-F238E27FC236}">
                <a16:creationId xmlns:a16="http://schemas.microsoft.com/office/drawing/2014/main" id="{9B010A56-BFD8-1944-81EB-F329DD6A54EB}"/>
              </a:ext>
            </a:extLst>
          </p:cNvPr>
          <p:cNvSpPr>
            <a:spLocks noGrp="1"/>
          </p:cNvSpPr>
          <p:nvPr>
            <p:ph idx="1"/>
          </p:nvPr>
        </p:nvSpPr>
        <p:spPr/>
        <p:txBody>
          <a:bodyPr>
            <a:noAutofit/>
          </a:bodyPr>
          <a:lstStyle/>
          <a:p>
            <a:r>
              <a:rPr lang="en-US" sz="3000" dirty="0"/>
              <a:t>Experts have identified 45 essential nutrients that we must get from food because we don’t produce them at all or quickly enough.</a:t>
            </a:r>
          </a:p>
          <a:p>
            <a:r>
              <a:rPr lang="en-US" sz="3000" dirty="0"/>
              <a:t>Two major classifications of nutrients are macronutrients and micronutrients.</a:t>
            </a:r>
          </a:p>
        </p:txBody>
      </p:sp>
    </p:spTree>
    <p:extLst>
      <p:ext uri="{BB962C8B-B14F-4D97-AF65-F5344CB8AC3E}">
        <p14:creationId xmlns:p14="http://schemas.microsoft.com/office/powerpoint/2010/main" val="3340416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09E2D-D363-E842-B9E2-376A4722514C}"/>
              </a:ext>
            </a:extLst>
          </p:cNvPr>
          <p:cNvSpPr>
            <a:spLocks noGrp="1"/>
          </p:cNvSpPr>
          <p:nvPr>
            <p:ph type="title"/>
          </p:nvPr>
        </p:nvSpPr>
        <p:spPr/>
        <p:txBody>
          <a:bodyPr/>
          <a:lstStyle/>
          <a:p>
            <a:r>
              <a:rPr lang="en-US" b="1" dirty="0"/>
              <a:t>Nutritional </a:t>
            </a:r>
            <a:r>
              <a:rPr lang="en-US" dirty="0"/>
              <a:t>Basics (continued 2)</a:t>
            </a:r>
            <a:endParaRPr lang="en-US" b="1" dirty="0"/>
          </a:p>
        </p:txBody>
      </p:sp>
      <p:sp>
        <p:nvSpPr>
          <p:cNvPr id="3" name="Content Placeholder 2">
            <a:extLst>
              <a:ext uri="{FF2B5EF4-FFF2-40B4-BE49-F238E27FC236}">
                <a16:creationId xmlns:a16="http://schemas.microsoft.com/office/drawing/2014/main" id="{67764036-9D77-2341-9F2D-735DA495B72F}"/>
              </a:ext>
            </a:extLst>
          </p:cNvPr>
          <p:cNvSpPr>
            <a:spLocks noGrp="1"/>
          </p:cNvSpPr>
          <p:nvPr>
            <p:ph idx="1"/>
          </p:nvPr>
        </p:nvSpPr>
        <p:spPr/>
        <p:txBody>
          <a:bodyPr>
            <a:noAutofit/>
          </a:bodyPr>
          <a:lstStyle/>
          <a:p>
            <a:pPr lvl="0"/>
            <a:r>
              <a:rPr lang="en-US" sz="2800" b="1" i="1" dirty="0"/>
              <a:t>Macronutrients</a:t>
            </a:r>
            <a:r>
              <a:rPr lang="en-US" sz="2800" dirty="0"/>
              <a:t> – nutrients we need in large amounts. With the exception of water, they also contain energy which we measure in the form of </a:t>
            </a:r>
            <a:r>
              <a:rPr lang="en-US" sz="2800" b="1" dirty="0"/>
              <a:t>kilocalories</a:t>
            </a:r>
            <a:r>
              <a:rPr lang="en-US" sz="2800" dirty="0"/>
              <a:t> (usually just referred to as calories)</a:t>
            </a:r>
            <a:endParaRPr lang="en-US" sz="2800" b="1" dirty="0"/>
          </a:p>
          <a:p>
            <a:pPr lvl="1"/>
            <a:r>
              <a:rPr lang="en-US" sz="2800" dirty="0"/>
              <a:t>Carbohydrates – 4 calories per gram</a:t>
            </a:r>
          </a:p>
          <a:p>
            <a:pPr lvl="1"/>
            <a:r>
              <a:rPr lang="en-US" sz="2800" dirty="0"/>
              <a:t>Proteins – 4 calories per gram</a:t>
            </a:r>
          </a:p>
          <a:p>
            <a:pPr lvl="1"/>
            <a:r>
              <a:rPr lang="en-US" sz="2800" dirty="0"/>
              <a:t>Fats – 9 calories per gram</a:t>
            </a:r>
          </a:p>
          <a:p>
            <a:pPr lvl="1"/>
            <a:r>
              <a:rPr lang="en-US" sz="2800" dirty="0"/>
              <a:t>Water – 0 calories per gram</a:t>
            </a:r>
          </a:p>
        </p:txBody>
      </p:sp>
    </p:spTree>
    <p:extLst>
      <p:ext uri="{BB962C8B-B14F-4D97-AF65-F5344CB8AC3E}">
        <p14:creationId xmlns:p14="http://schemas.microsoft.com/office/powerpoint/2010/main" val="3017555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BD904-9276-444C-A382-83A77E908B38}"/>
              </a:ext>
            </a:extLst>
          </p:cNvPr>
          <p:cNvSpPr>
            <a:spLocks noGrp="1"/>
          </p:cNvSpPr>
          <p:nvPr>
            <p:ph type="title"/>
          </p:nvPr>
        </p:nvSpPr>
        <p:spPr/>
        <p:txBody>
          <a:bodyPr/>
          <a:lstStyle/>
          <a:p>
            <a:r>
              <a:rPr lang="en-US" dirty="0"/>
              <a:t>Nutritional Basics (continued 3)</a:t>
            </a:r>
          </a:p>
        </p:txBody>
      </p:sp>
      <p:sp>
        <p:nvSpPr>
          <p:cNvPr id="3" name="Content Placeholder 2">
            <a:extLst>
              <a:ext uri="{FF2B5EF4-FFF2-40B4-BE49-F238E27FC236}">
                <a16:creationId xmlns:a16="http://schemas.microsoft.com/office/drawing/2014/main" id="{FE4C747A-88DA-0147-908A-EA4344B959B8}"/>
              </a:ext>
            </a:extLst>
          </p:cNvPr>
          <p:cNvSpPr>
            <a:spLocks noGrp="1"/>
          </p:cNvSpPr>
          <p:nvPr>
            <p:ph idx="1"/>
          </p:nvPr>
        </p:nvSpPr>
        <p:spPr/>
        <p:txBody>
          <a:bodyPr>
            <a:normAutofit/>
          </a:bodyPr>
          <a:lstStyle/>
          <a:p>
            <a:pPr lvl="0"/>
            <a:r>
              <a:rPr lang="en-US" sz="2800" b="1" i="1" dirty="0"/>
              <a:t>Micronutrients</a:t>
            </a:r>
            <a:r>
              <a:rPr lang="en-US" sz="2800" dirty="0"/>
              <a:t> – nutrients generally needed in small amounts and do not contain energy (calories). </a:t>
            </a:r>
          </a:p>
          <a:p>
            <a:pPr lvl="1"/>
            <a:r>
              <a:rPr lang="en-US" sz="2800" dirty="0"/>
              <a:t>These include vitamins and minerals</a:t>
            </a:r>
          </a:p>
        </p:txBody>
      </p:sp>
    </p:spTree>
    <p:extLst>
      <p:ext uri="{BB962C8B-B14F-4D97-AF65-F5344CB8AC3E}">
        <p14:creationId xmlns:p14="http://schemas.microsoft.com/office/powerpoint/2010/main" val="1173386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CB04B-09AC-6E46-A5BC-28C6852CB246}"/>
              </a:ext>
            </a:extLst>
          </p:cNvPr>
          <p:cNvSpPr>
            <a:spLocks noGrp="1"/>
          </p:cNvSpPr>
          <p:nvPr>
            <p:ph type="title"/>
          </p:nvPr>
        </p:nvSpPr>
        <p:spPr/>
        <p:txBody>
          <a:bodyPr/>
          <a:lstStyle/>
          <a:p>
            <a:r>
              <a:rPr lang="en-US" b="1" dirty="0"/>
              <a:t>Carbohydrates</a:t>
            </a:r>
            <a:endParaRPr lang="en-US" dirty="0"/>
          </a:p>
        </p:txBody>
      </p:sp>
      <p:sp>
        <p:nvSpPr>
          <p:cNvPr id="3" name="Content Placeholder 2">
            <a:extLst>
              <a:ext uri="{FF2B5EF4-FFF2-40B4-BE49-F238E27FC236}">
                <a16:creationId xmlns:a16="http://schemas.microsoft.com/office/drawing/2014/main" id="{CC8D3D13-2C34-FF42-BB9F-856533AD112C}"/>
              </a:ext>
            </a:extLst>
          </p:cNvPr>
          <p:cNvSpPr>
            <a:spLocks noGrp="1"/>
          </p:cNvSpPr>
          <p:nvPr>
            <p:ph idx="1"/>
          </p:nvPr>
        </p:nvSpPr>
        <p:spPr/>
        <p:txBody>
          <a:bodyPr>
            <a:normAutofit/>
          </a:bodyPr>
          <a:lstStyle/>
          <a:p>
            <a:r>
              <a:rPr lang="en-US" sz="3000" dirty="0"/>
              <a:t>Although people will argue about their need in the diet, that fact remains that regardless of the source, they are the body’s primary source of energy</a:t>
            </a:r>
          </a:p>
          <a:p>
            <a:r>
              <a:rPr lang="en-US" sz="3000" dirty="0"/>
              <a:t>May be composed of a single sugar molecule or a chain of multiple sugar molecules bonded together</a:t>
            </a:r>
          </a:p>
        </p:txBody>
      </p:sp>
    </p:spTree>
    <p:extLst>
      <p:ext uri="{BB962C8B-B14F-4D97-AF65-F5344CB8AC3E}">
        <p14:creationId xmlns:p14="http://schemas.microsoft.com/office/powerpoint/2010/main" val="2219770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C5CE4-94A1-AA45-B3A1-1A8D13702780}"/>
              </a:ext>
            </a:extLst>
          </p:cNvPr>
          <p:cNvSpPr>
            <a:spLocks noGrp="1"/>
          </p:cNvSpPr>
          <p:nvPr>
            <p:ph type="title"/>
          </p:nvPr>
        </p:nvSpPr>
        <p:spPr/>
        <p:txBody>
          <a:bodyPr/>
          <a:lstStyle/>
          <a:p>
            <a:r>
              <a:rPr lang="en-US" dirty="0"/>
              <a:t>High Fructose Corn Syrup</a:t>
            </a:r>
          </a:p>
        </p:txBody>
      </p:sp>
      <p:sp>
        <p:nvSpPr>
          <p:cNvPr id="3" name="Content Placeholder 2">
            <a:extLst>
              <a:ext uri="{FF2B5EF4-FFF2-40B4-BE49-F238E27FC236}">
                <a16:creationId xmlns:a16="http://schemas.microsoft.com/office/drawing/2014/main" id="{9A06E108-3AD7-D84F-91EC-70F6956F7437}"/>
              </a:ext>
            </a:extLst>
          </p:cNvPr>
          <p:cNvSpPr>
            <a:spLocks noGrp="1"/>
          </p:cNvSpPr>
          <p:nvPr>
            <p:ph idx="1"/>
          </p:nvPr>
        </p:nvSpPr>
        <p:spPr/>
        <p:txBody>
          <a:bodyPr>
            <a:normAutofit/>
          </a:bodyPr>
          <a:lstStyle/>
          <a:p>
            <a:r>
              <a:rPr lang="en-US" sz="3000" dirty="0"/>
              <a:t>High fructose corn syrup is derived from corn and is a cheap alternative to sucrose as a food additive</a:t>
            </a:r>
          </a:p>
          <a:p>
            <a:r>
              <a:rPr lang="en-US" sz="3000" dirty="0"/>
              <a:t>Although nearly identical to sucrose chemicals, because increased consumption of high-fructose corn syrup has coincided with increased obesity in the United States, a lot of controversy surrounds its use</a:t>
            </a:r>
          </a:p>
          <a:p>
            <a:r>
              <a:rPr lang="en-US" sz="3000" dirty="0"/>
              <a:t>Regardless, added sugar should be avoided in one’s diet</a:t>
            </a:r>
          </a:p>
        </p:txBody>
      </p:sp>
    </p:spTree>
    <p:extLst>
      <p:ext uri="{BB962C8B-B14F-4D97-AF65-F5344CB8AC3E}">
        <p14:creationId xmlns:p14="http://schemas.microsoft.com/office/powerpoint/2010/main" val="2682026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F557A-A8FD-B44D-A8DD-F3A5593A365B}"/>
              </a:ext>
            </a:extLst>
          </p:cNvPr>
          <p:cNvSpPr>
            <a:spLocks noGrp="1"/>
          </p:cNvSpPr>
          <p:nvPr>
            <p:ph type="title"/>
          </p:nvPr>
        </p:nvSpPr>
        <p:spPr/>
        <p:txBody>
          <a:bodyPr/>
          <a:lstStyle/>
          <a:p>
            <a:r>
              <a:rPr lang="en-US" dirty="0"/>
              <a:t>Fiber</a:t>
            </a:r>
          </a:p>
        </p:txBody>
      </p:sp>
      <p:sp>
        <p:nvSpPr>
          <p:cNvPr id="3" name="Content Placeholder 2">
            <a:extLst>
              <a:ext uri="{FF2B5EF4-FFF2-40B4-BE49-F238E27FC236}">
                <a16:creationId xmlns:a16="http://schemas.microsoft.com/office/drawing/2014/main" id="{1BE9369E-F544-F142-B14E-A42713DE70FD}"/>
              </a:ext>
            </a:extLst>
          </p:cNvPr>
          <p:cNvSpPr>
            <a:spLocks noGrp="1"/>
          </p:cNvSpPr>
          <p:nvPr>
            <p:ph idx="1"/>
          </p:nvPr>
        </p:nvSpPr>
        <p:spPr/>
        <p:txBody>
          <a:bodyPr>
            <a:normAutofit/>
          </a:bodyPr>
          <a:lstStyle/>
          <a:p>
            <a:r>
              <a:rPr lang="en-US" sz="3000" dirty="0"/>
              <a:t>Fiber is an indigestible form of carbohydrate</a:t>
            </a:r>
          </a:p>
          <a:p>
            <a:r>
              <a:rPr lang="en-US" sz="3000" dirty="0"/>
              <a:t>It helps promote feelings of fullness, as well as aiding in regular bowl movements and maintaining colon health</a:t>
            </a:r>
          </a:p>
          <a:p>
            <a:r>
              <a:rPr lang="en-US" sz="3000" dirty="0"/>
              <a:t>Many Americans do not get enough fiber in their diets</a:t>
            </a:r>
          </a:p>
        </p:txBody>
      </p:sp>
    </p:spTree>
    <p:extLst>
      <p:ext uri="{BB962C8B-B14F-4D97-AF65-F5344CB8AC3E}">
        <p14:creationId xmlns:p14="http://schemas.microsoft.com/office/powerpoint/2010/main" val="34777044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505E8D91-1601-4874-986E-D2968EC3F548}"/>
</file>

<file path=customXml/itemProps2.xml><?xml version="1.0" encoding="utf-8"?>
<ds:datastoreItem xmlns:ds="http://schemas.openxmlformats.org/officeDocument/2006/customXml" ds:itemID="{A9C9447F-FFFD-4201-8020-F1D29A93389A}"/>
</file>

<file path=customXml/itemProps3.xml><?xml version="1.0" encoding="utf-8"?>
<ds:datastoreItem xmlns:ds="http://schemas.openxmlformats.org/officeDocument/2006/customXml" ds:itemID="{5A585B49-8B7E-44F3-B1F7-4142A702AB1B}"/>
</file>

<file path=docProps/app.xml><?xml version="1.0" encoding="utf-8"?>
<Properties xmlns="http://schemas.openxmlformats.org/officeDocument/2006/extended-properties" xmlns:vt="http://schemas.openxmlformats.org/officeDocument/2006/docPropsVTypes">
  <Template>{1334F989-28F5-1B4E-88E7-EDCE948D5C2D}tf10001058</Template>
  <TotalTime>1653</TotalTime>
  <Words>1587</Words>
  <Application>Microsoft Macintosh PowerPoint</Application>
  <PresentationFormat>Widescreen</PresentationFormat>
  <Paragraphs>150</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Calibri</vt:lpstr>
      <vt:lpstr>Celestial</vt:lpstr>
      <vt:lpstr>Nutrition</vt:lpstr>
      <vt:lpstr>objectives</vt:lpstr>
      <vt:lpstr>Nutritional Basics</vt:lpstr>
      <vt:lpstr>Nutritional Basics (continued 1)</vt:lpstr>
      <vt:lpstr>Nutritional Basics (continued 2)</vt:lpstr>
      <vt:lpstr>Nutritional Basics (continued 3)</vt:lpstr>
      <vt:lpstr>Carbohydrates</vt:lpstr>
      <vt:lpstr>High Fructose Corn Syrup</vt:lpstr>
      <vt:lpstr>Fiber</vt:lpstr>
      <vt:lpstr>Types of fiber</vt:lpstr>
      <vt:lpstr>Proteins</vt:lpstr>
      <vt:lpstr>Amino acids</vt:lpstr>
      <vt:lpstr>Complete Proteins</vt:lpstr>
      <vt:lpstr>Incomplete Proteins</vt:lpstr>
      <vt:lpstr>Fats – Functions</vt:lpstr>
      <vt:lpstr>Fats – Types</vt:lpstr>
      <vt:lpstr>Cholesterol</vt:lpstr>
      <vt:lpstr>vitamins</vt:lpstr>
      <vt:lpstr>Fat soluble Vitamins 2</vt:lpstr>
      <vt:lpstr>Water soluble Vitamins 1</vt:lpstr>
      <vt:lpstr>Antioxidant Vitamins</vt:lpstr>
      <vt:lpstr>Minerals</vt:lpstr>
      <vt:lpstr>Water</vt:lpstr>
      <vt:lpstr>Phytochemicals</vt:lpstr>
      <vt:lpstr>Phytochemicals (continued 1)</vt:lpstr>
      <vt:lpstr>Phytochemicals (continued 2)</vt:lpstr>
      <vt:lpstr>Dietary supplements</vt:lpstr>
      <vt:lpstr>Dietary supplements (continued)</vt:lpstr>
      <vt:lpstr>My plate</vt:lpstr>
      <vt:lpstr>My plate (continued 1)</vt:lpstr>
      <vt:lpstr>My plate (continued 2)</vt:lpstr>
      <vt:lpstr>Challenges for special populations 1</vt:lpstr>
      <vt:lpstr>Challenges for special populations 2</vt:lpstr>
      <vt:lpstr>Strategies for Eating better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dc:title>
  <dc:creator>Jonathan Howard</dc:creator>
  <cp:lastModifiedBy>Jason Hitzeman</cp:lastModifiedBy>
  <cp:revision>68</cp:revision>
  <dcterms:created xsi:type="dcterms:W3CDTF">2016-10-06T21:45:41Z</dcterms:created>
  <dcterms:modified xsi:type="dcterms:W3CDTF">2021-06-06T15:18:43Z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