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entation.xml" ContentType="application/vnd.openxmlformats-officedocument.presentationml.presentation.main+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6" r:id="rId1"/>
  </p:sldMasterIdLst>
  <p:sldIdLst>
    <p:sldId id="256" r:id="rId2"/>
    <p:sldId id="415" r:id="rId3"/>
    <p:sldId id="257" r:id="rId4"/>
    <p:sldId id="258" r:id="rId5"/>
    <p:sldId id="435" r:id="rId6"/>
    <p:sldId id="416" r:id="rId7"/>
    <p:sldId id="419" r:id="rId8"/>
    <p:sldId id="417" r:id="rId9"/>
    <p:sldId id="434" r:id="rId10"/>
    <p:sldId id="418" r:id="rId11"/>
    <p:sldId id="259" r:id="rId12"/>
    <p:sldId id="420" r:id="rId13"/>
    <p:sldId id="421" r:id="rId14"/>
    <p:sldId id="422" r:id="rId15"/>
    <p:sldId id="423" r:id="rId16"/>
    <p:sldId id="424" r:id="rId17"/>
    <p:sldId id="425" r:id="rId18"/>
    <p:sldId id="261" r:id="rId19"/>
    <p:sldId id="432" r:id="rId20"/>
    <p:sldId id="433" r:id="rId21"/>
    <p:sldId id="295" r:id="rId22"/>
    <p:sldId id="296" r:id="rId23"/>
    <p:sldId id="297" r:id="rId24"/>
    <p:sldId id="298" r:id="rId25"/>
    <p:sldId id="428" r:id="rId26"/>
    <p:sldId id="429" r:id="rId27"/>
    <p:sldId id="430" r:id="rId28"/>
    <p:sldId id="431" r:id="rId29"/>
    <p:sldId id="394" r:id="rId30"/>
    <p:sldId id="436" r:id="rId31"/>
    <p:sldId id="446" r:id="rId32"/>
    <p:sldId id="397" r:id="rId33"/>
    <p:sldId id="437" r:id="rId34"/>
    <p:sldId id="447" r:id="rId35"/>
    <p:sldId id="398" r:id="rId36"/>
    <p:sldId id="438" r:id="rId37"/>
    <p:sldId id="448" r:id="rId38"/>
    <p:sldId id="400" r:id="rId39"/>
    <p:sldId id="439" r:id="rId40"/>
    <p:sldId id="449" r:id="rId41"/>
    <p:sldId id="402" r:id="rId42"/>
    <p:sldId id="403" r:id="rId43"/>
    <p:sldId id="440" r:id="rId44"/>
    <p:sldId id="450" r:id="rId45"/>
    <p:sldId id="404" r:id="rId46"/>
    <p:sldId id="405" r:id="rId47"/>
    <p:sldId id="441" r:id="rId48"/>
    <p:sldId id="445" r:id="rId49"/>
    <p:sldId id="413" r:id="rId50"/>
    <p:sldId id="414" r:id="rId51"/>
    <p:sldId id="444" r:id="rId52"/>
    <p:sldId id="443"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53"/>
    <p:restoredTop sz="94419"/>
  </p:normalViewPr>
  <p:slideViewPr>
    <p:cSldViewPr snapToGrid="0" snapToObjects="1">
      <p:cViewPr varScale="1">
        <p:scale>
          <a:sx n="95" d="100"/>
          <a:sy n="95" d="100"/>
        </p:scale>
        <p:origin x="200" y="4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ustomXml" Target="../customXml/item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F7AFFB9B-9FB8-469E-96F9-4D32314110B6}" type="datetimeFigureOut">
              <a:rPr lang="en-US" smtClean="0"/>
              <a:t>12/17/20</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671840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1D2AC3-6A0B-4169-B1EA-E3AE8B351BDD}" type="datetimeFigureOut">
              <a:rPr lang="en-US" smtClean="0"/>
              <a:t>12/17/20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05126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5BB1C6-BF8F-4481-8AB2-603A1C8A906A}" type="datetimeFigureOut">
              <a:rPr lang="en-US" smtClean="0"/>
              <a:t>12/17/20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39130162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5BB1C6-BF8F-4481-8AB2-603A1C8A906A}" type="datetimeFigureOut">
              <a:rPr lang="en-US" smtClean="0"/>
              <a:t>12/17/20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05000482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5BB1C6-BF8F-4481-8AB2-603A1C8A906A}" type="datetimeFigureOut">
              <a:rPr lang="en-US" smtClean="0"/>
              <a:t>12/17/20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338445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5BB1C6-BF8F-4481-8AB2-603A1C8A906A}" type="datetimeFigureOut">
              <a:rPr lang="en-US" smtClean="0"/>
              <a:t>12/17/20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03680709"/>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5BB1C6-BF8F-4481-8AB2-603A1C8A906A}" type="datetimeFigureOut">
              <a:rPr lang="en-US" smtClean="0"/>
              <a:t>12/17/20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5959184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12/17/20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413017704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12/17/20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401670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12/17/20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88797907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7F47CF-67C9-420C-80A5-E2069FF0C2DF}" type="datetimeFigureOut">
              <a:rPr lang="en-US" smtClean="0"/>
              <a:t>12/17/20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18204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35BB1C6-BF8F-4481-8AB2-603A1C8A906A}" type="datetimeFigureOut">
              <a:rPr lang="en-US" smtClean="0"/>
              <a:t>12/17/20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3024894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35BB1C6-BF8F-4481-8AB2-603A1C8A906A}" type="datetimeFigureOut">
              <a:rPr lang="en-US" smtClean="0"/>
              <a:t>12/17/20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67308781"/>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smtClean="0"/>
              <a:t>12/17/20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79579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3EC5CECA-2D3A-4680-9B49-752200DE467C}" type="datetimeFigureOut">
              <a:rPr lang="en-US" smtClean="0"/>
              <a:t>12/17/20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66953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5BB1C6-BF8F-4481-8AB2-603A1C8A906A}" type="datetimeFigureOut">
              <a:rPr lang="en-US" smtClean="0"/>
              <a:t>12/17/20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4937662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2EF78E3-FDA3-4D28-AAA2-0B81F349A39D}" type="datetimeFigureOut">
              <a:rPr lang="en-US" smtClean="0"/>
              <a:t>12/17/20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36586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35BB1C6-BF8F-4481-8AB2-603A1C8A906A}" type="datetimeFigureOut">
              <a:rPr lang="en-US" smtClean="0"/>
              <a:t>12/17/20</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4158518"/>
      </p:ext>
    </p:extLst>
  </p:cSld>
  <p:clrMap bg1="dk1" tx1="lt1" bg2="dk2" tx2="lt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 id="2147483853" r:id="rId17"/>
  </p:sldLayoutIdLst>
  <p:hf sldNum="0" hdr="0" ftr="0" dt="0"/>
  <p:txStyles>
    <p:titleStyle>
      <a:lvl1pPr algn="l" defTabSz="457200" rtl="0" eaLnBrk="1" latinLnBrk="0" hangingPunct="1">
        <a:spcBef>
          <a:spcPct val="0"/>
        </a:spcBef>
        <a:buNone/>
        <a:defRPr sz="3600" b="1" kern="1200" cap="all">
          <a:ln w="3175" cmpd="sng">
            <a:noFill/>
          </a:ln>
          <a:solidFill>
            <a:schemeClr val="tx1"/>
          </a:solidFill>
          <a:effectLst/>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Arial" panose="020B0604020202020204" pitchFamily="34" charset="0"/>
          <a:ea typeface="+mn-ea"/>
          <a:cs typeface="Arial" panose="020B0604020202020204" pitchFamily="34" charset="0"/>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Arial" panose="020B0604020202020204" pitchFamily="34" charset="0"/>
          <a:ea typeface="+mn-ea"/>
          <a:cs typeface="Arial" panose="020B0604020202020204" pitchFamily="34" charset="0"/>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rial" panose="020B0604020202020204" pitchFamily="34" charset="0"/>
          <a:ea typeface="+mn-ea"/>
          <a:cs typeface="Arial" panose="020B0604020202020204" pitchFamily="34" charset="0"/>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Weight management </a:t>
            </a:r>
          </a:p>
        </p:txBody>
      </p:sp>
      <p:sp>
        <p:nvSpPr>
          <p:cNvPr id="3" name="Subtitle 2"/>
          <p:cNvSpPr>
            <a:spLocks noGrp="1"/>
          </p:cNvSpPr>
          <p:nvPr>
            <p:ph type="subTitle" idx="1"/>
          </p:nvPr>
        </p:nvSpPr>
        <p:spPr/>
        <p:txBody>
          <a:bodyPr>
            <a:normAutofit/>
          </a:bodyPr>
          <a:lstStyle/>
          <a:p>
            <a:r>
              <a:rPr lang="en-US" sz="3600" dirty="0"/>
              <a:t>CHAPTER Eight</a:t>
            </a:r>
          </a:p>
        </p:txBody>
      </p:sp>
    </p:spTree>
    <p:extLst>
      <p:ext uri="{BB962C8B-B14F-4D97-AF65-F5344CB8AC3E}">
        <p14:creationId xmlns:p14="http://schemas.microsoft.com/office/powerpoint/2010/main" val="1976450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596C2C-AEEF-5B4A-AE09-6D07AF778C44}"/>
              </a:ext>
            </a:extLst>
          </p:cNvPr>
          <p:cNvSpPr>
            <a:spLocks noGrp="1"/>
          </p:cNvSpPr>
          <p:nvPr>
            <p:ph type="title"/>
          </p:nvPr>
        </p:nvSpPr>
        <p:spPr/>
        <p:txBody>
          <a:bodyPr/>
          <a:lstStyle/>
          <a:p>
            <a:r>
              <a:rPr lang="en-US" dirty="0"/>
              <a:t>Weight Management 5</a:t>
            </a:r>
          </a:p>
        </p:txBody>
      </p:sp>
      <p:sp>
        <p:nvSpPr>
          <p:cNvPr id="3" name="Content Placeholder 2">
            <a:extLst>
              <a:ext uri="{FF2B5EF4-FFF2-40B4-BE49-F238E27FC236}">
                <a16:creationId xmlns:a16="http://schemas.microsoft.com/office/drawing/2014/main" id="{201C46CC-D5F2-DA4F-83D7-121D9EF02D1D}"/>
              </a:ext>
            </a:extLst>
          </p:cNvPr>
          <p:cNvSpPr>
            <a:spLocks noGrp="1"/>
          </p:cNvSpPr>
          <p:nvPr>
            <p:ph idx="1"/>
          </p:nvPr>
        </p:nvSpPr>
        <p:spPr/>
        <p:txBody>
          <a:bodyPr>
            <a:noAutofit/>
          </a:bodyPr>
          <a:lstStyle/>
          <a:p>
            <a:r>
              <a:rPr lang="en-US" sz="2600" dirty="0"/>
              <a:t>Losing more than 2 pounds per week requires a drastic calorie restriction which:</a:t>
            </a:r>
          </a:p>
          <a:p>
            <a:pPr lvl="1"/>
            <a:r>
              <a:rPr lang="en-US" sz="2600" dirty="0"/>
              <a:t>Is hard to maintain long-term</a:t>
            </a:r>
          </a:p>
          <a:p>
            <a:pPr lvl="1"/>
            <a:r>
              <a:rPr lang="en-US" sz="2600" dirty="0"/>
              <a:t>Can potentially cause health issues due to nutrient deficiency</a:t>
            </a:r>
          </a:p>
          <a:p>
            <a:pPr lvl="1"/>
            <a:r>
              <a:rPr lang="en-US" sz="2600" dirty="0"/>
              <a:t>May trigger a starvation response by the body which lowers metabolism making it harder to lose any weight</a:t>
            </a:r>
          </a:p>
          <a:p>
            <a:r>
              <a:rPr lang="en-US" sz="2600" dirty="0"/>
              <a:t>Even a small weight reduction (5 to 10 pounds) can produce positive health benefits</a:t>
            </a:r>
          </a:p>
        </p:txBody>
      </p:sp>
    </p:spTree>
    <p:extLst>
      <p:ext uri="{BB962C8B-B14F-4D97-AF65-F5344CB8AC3E}">
        <p14:creationId xmlns:p14="http://schemas.microsoft.com/office/powerpoint/2010/main" val="3865039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Factors potentially affecting weight Loss</a:t>
            </a:r>
          </a:p>
        </p:txBody>
      </p:sp>
      <p:sp>
        <p:nvSpPr>
          <p:cNvPr id="3" name="Content Placeholder 2"/>
          <p:cNvSpPr>
            <a:spLocks noGrp="1"/>
          </p:cNvSpPr>
          <p:nvPr>
            <p:ph sz="half" idx="1"/>
          </p:nvPr>
        </p:nvSpPr>
        <p:spPr/>
        <p:txBody>
          <a:bodyPr>
            <a:normAutofit/>
          </a:bodyPr>
          <a:lstStyle/>
          <a:p>
            <a:r>
              <a:rPr lang="en-US" sz="3000" dirty="0"/>
              <a:t>Genetics</a:t>
            </a:r>
          </a:p>
          <a:p>
            <a:r>
              <a:rPr lang="en-US" sz="3000" dirty="0"/>
              <a:t>Physiological factors</a:t>
            </a:r>
          </a:p>
          <a:p>
            <a:pPr lvl="1"/>
            <a:r>
              <a:rPr lang="en-US" sz="3000" dirty="0"/>
              <a:t>Metabolism </a:t>
            </a:r>
          </a:p>
          <a:p>
            <a:pPr lvl="1"/>
            <a:r>
              <a:rPr lang="en-US" sz="3000" dirty="0"/>
              <a:t>Hormones </a:t>
            </a:r>
          </a:p>
          <a:p>
            <a:pPr lvl="1"/>
            <a:r>
              <a:rPr lang="en-US" sz="3000" dirty="0"/>
              <a:t>Current body composition</a:t>
            </a:r>
          </a:p>
        </p:txBody>
      </p:sp>
      <p:sp>
        <p:nvSpPr>
          <p:cNvPr id="4" name="Content Placeholder 3">
            <a:extLst>
              <a:ext uri="{FF2B5EF4-FFF2-40B4-BE49-F238E27FC236}">
                <a16:creationId xmlns:a16="http://schemas.microsoft.com/office/drawing/2014/main" id="{0F3560D5-58C2-7244-A373-20A8703C0BF4}"/>
              </a:ext>
            </a:extLst>
          </p:cNvPr>
          <p:cNvSpPr>
            <a:spLocks noGrp="1"/>
          </p:cNvSpPr>
          <p:nvPr>
            <p:ph sz="half" idx="2"/>
          </p:nvPr>
        </p:nvSpPr>
        <p:spPr/>
        <p:txBody>
          <a:bodyPr>
            <a:normAutofit/>
          </a:bodyPr>
          <a:lstStyle/>
          <a:p>
            <a:r>
              <a:rPr lang="en-US" sz="3000" dirty="0"/>
              <a:t>Lifestyle</a:t>
            </a:r>
          </a:p>
          <a:p>
            <a:pPr lvl="1"/>
            <a:r>
              <a:rPr lang="en-US" sz="3000" dirty="0"/>
              <a:t>Eating</a:t>
            </a:r>
          </a:p>
          <a:p>
            <a:pPr lvl="1"/>
            <a:r>
              <a:rPr lang="en-US" sz="3000" dirty="0"/>
              <a:t>Physical activity </a:t>
            </a:r>
          </a:p>
          <a:p>
            <a:r>
              <a:rPr lang="en-US" sz="3000" dirty="0"/>
              <a:t>Psychosocial factors</a:t>
            </a:r>
          </a:p>
          <a:p>
            <a:r>
              <a:rPr lang="en-US" sz="3000" dirty="0"/>
              <a:t>Cultural customs</a:t>
            </a:r>
          </a:p>
        </p:txBody>
      </p:sp>
    </p:spTree>
    <p:extLst>
      <p:ext uri="{BB962C8B-B14F-4D97-AF65-F5344CB8AC3E}">
        <p14:creationId xmlns:p14="http://schemas.microsoft.com/office/powerpoint/2010/main" val="1855278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7AD9B81-F2D2-C844-BB60-8E9382F66495}"/>
              </a:ext>
            </a:extLst>
          </p:cNvPr>
          <p:cNvSpPr>
            <a:spLocks noGrp="1"/>
          </p:cNvSpPr>
          <p:nvPr>
            <p:ph type="title"/>
          </p:nvPr>
        </p:nvSpPr>
        <p:spPr/>
        <p:txBody>
          <a:bodyPr/>
          <a:lstStyle/>
          <a:p>
            <a:r>
              <a:rPr lang="en-US" dirty="0"/>
              <a:t>Getting Started with Weight Loss</a:t>
            </a:r>
          </a:p>
        </p:txBody>
      </p:sp>
      <p:sp>
        <p:nvSpPr>
          <p:cNvPr id="6" name="Content Placeholder 5">
            <a:extLst>
              <a:ext uri="{FF2B5EF4-FFF2-40B4-BE49-F238E27FC236}">
                <a16:creationId xmlns:a16="http://schemas.microsoft.com/office/drawing/2014/main" id="{BEFB2F38-9135-C249-A7D3-2C9AEE2C1481}"/>
              </a:ext>
            </a:extLst>
          </p:cNvPr>
          <p:cNvSpPr>
            <a:spLocks noGrp="1"/>
          </p:cNvSpPr>
          <p:nvPr>
            <p:ph idx="1"/>
          </p:nvPr>
        </p:nvSpPr>
        <p:spPr/>
        <p:txBody>
          <a:bodyPr>
            <a:normAutofit/>
          </a:bodyPr>
          <a:lstStyle/>
          <a:p>
            <a:r>
              <a:rPr lang="en-US" sz="3000" dirty="0"/>
              <a:t>Step 1: Make a commitment.</a:t>
            </a:r>
          </a:p>
          <a:p>
            <a:r>
              <a:rPr lang="en-US" sz="3000" dirty="0"/>
              <a:t>Step 2: Take stock of where you are.</a:t>
            </a:r>
          </a:p>
          <a:p>
            <a:r>
              <a:rPr lang="en-US" sz="3000" dirty="0"/>
              <a:t>Step 3: Set realistic (SMART) goals.</a:t>
            </a:r>
          </a:p>
          <a:p>
            <a:r>
              <a:rPr lang="en-US" sz="3000" dirty="0"/>
              <a:t>Step 4: Identify resources for information and support.</a:t>
            </a:r>
          </a:p>
          <a:p>
            <a:r>
              <a:rPr lang="en-US" sz="3000" dirty="0"/>
              <a:t>Step 5: Continually "check in" with yourself to monitor your progress.</a:t>
            </a:r>
          </a:p>
        </p:txBody>
      </p:sp>
    </p:spTree>
    <p:extLst>
      <p:ext uri="{BB962C8B-B14F-4D97-AF65-F5344CB8AC3E}">
        <p14:creationId xmlns:p14="http://schemas.microsoft.com/office/powerpoint/2010/main" val="2933918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DD1E8-36B8-8441-9097-0901DC14CA4D}"/>
              </a:ext>
            </a:extLst>
          </p:cNvPr>
          <p:cNvSpPr>
            <a:spLocks noGrp="1"/>
          </p:cNvSpPr>
          <p:nvPr>
            <p:ph type="title"/>
          </p:nvPr>
        </p:nvSpPr>
        <p:spPr/>
        <p:txBody>
          <a:bodyPr/>
          <a:lstStyle/>
          <a:p>
            <a:r>
              <a:rPr lang="en-US" dirty="0"/>
              <a:t>Maintaining a Healthy Weight</a:t>
            </a:r>
          </a:p>
        </p:txBody>
      </p:sp>
      <p:sp>
        <p:nvSpPr>
          <p:cNvPr id="3" name="Content Placeholder 2">
            <a:extLst>
              <a:ext uri="{FF2B5EF4-FFF2-40B4-BE49-F238E27FC236}">
                <a16:creationId xmlns:a16="http://schemas.microsoft.com/office/drawing/2014/main" id="{3294D176-C5AA-C344-A867-FDF0BCD3AF19}"/>
              </a:ext>
            </a:extLst>
          </p:cNvPr>
          <p:cNvSpPr>
            <a:spLocks noGrp="1"/>
          </p:cNvSpPr>
          <p:nvPr>
            <p:ph idx="1"/>
          </p:nvPr>
        </p:nvSpPr>
        <p:spPr/>
        <p:txBody>
          <a:bodyPr>
            <a:noAutofit/>
          </a:bodyPr>
          <a:lstStyle/>
          <a:p>
            <a:r>
              <a:rPr lang="en-US" sz="2800" dirty="0"/>
              <a:t>While the majority of weight loss/maintenance is related to diet, the role of physical activity should not be ignored</a:t>
            </a:r>
          </a:p>
          <a:p>
            <a:pPr lvl="1"/>
            <a:r>
              <a:rPr lang="en-US" sz="2800" dirty="0"/>
              <a:t>More physical activity increases the number of calories your body uses for energy which, when combined with reducing the number of calories you eat, creates a "calorie deficit" that results in weight loss</a:t>
            </a:r>
          </a:p>
          <a:p>
            <a:pPr lvl="1"/>
            <a:r>
              <a:rPr lang="en-US" sz="2800" dirty="0"/>
              <a:t>Evidence shows the only way to maintain weight loss is to be engaged in regular physical activity</a:t>
            </a:r>
          </a:p>
        </p:txBody>
      </p:sp>
    </p:spTree>
    <p:extLst>
      <p:ext uri="{BB962C8B-B14F-4D97-AF65-F5344CB8AC3E}">
        <p14:creationId xmlns:p14="http://schemas.microsoft.com/office/powerpoint/2010/main" val="133274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142E9-36BC-D945-AA9D-A44A8E1758A8}"/>
              </a:ext>
            </a:extLst>
          </p:cNvPr>
          <p:cNvSpPr>
            <a:spLocks noGrp="1"/>
          </p:cNvSpPr>
          <p:nvPr>
            <p:ph type="title"/>
          </p:nvPr>
        </p:nvSpPr>
        <p:spPr/>
        <p:txBody>
          <a:bodyPr/>
          <a:lstStyle/>
          <a:p>
            <a:r>
              <a:rPr lang="en-US" dirty="0"/>
              <a:t>The importance of physical activity</a:t>
            </a:r>
          </a:p>
        </p:txBody>
      </p:sp>
      <p:sp>
        <p:nvSpPr>
          <p:cNvPr id="3" name="Content Placeholder 2">
            <a:extLst>
              <a:ext uri="{FF2B5EF4-FFF2-40B4-BE49-F238E27FC236}">
                <a16:creationId xmlns:a16="http://schemas.microsoft.com/office/drawing/2014/main" id="{8CFB2044-F913-5542-AF93-010BCF718706}"/>
              </a:ext>
            </a:extLst>
          </p:cNvPr>
          <p:cNvSpPr>
            <a:spLocks noGrp="1"/>
          </p:cNvSpPr>
          <p:nvPr>
            <p:ph idx="1"/>
          </p:nvPr>
        </p:nvSpPr>
        <p:spPr/>
        <p:txBody>
          <a:bodyPr>
            <a:normAutofit fontScale="92500" lnSpcReduction="20000"/>
          </a:bodyPr>
          <a:lstStyle/>
          <a:p>
            <a:r>
              <a:rPr lang="en-US" sz="2800" dirty="0"/>
              <a:t>Beyond weight loss/management, recall the benefits of regular physical activity covered in Chapter 2</a:t>
            </a:r>
          </a:p>
          <a:p>
            <a:pPr lvl="1"/>
            <a:r>
              <a:rPr lang="en-US" sz="2800" dirty="0"/>
              <a:t>Decreased risk of Type-2 diabetes, high cholesterol, certain cancers, arthritis, hypertension, stroke, heart disease, osteoporosis, and kidney disease</a:t>
            </a:r>
          </a:p>
          <a:p>
            <a:pPr lvl="1"/>
            <a:r>
              <a:rPr lang="en-US" sz="2800" dirty="0"/>
              <a:t>Aids in the treatment of heart disease, asthma, high cholesterol, arthritis, anxiety &amp; hyperactivity disorders, and depression</a:t>
            </a:r>
          </a:p>
          <a:p>
            <a:pPr lvl="1"/>
            <a:r>
              <a:rPr lang="en-US" sz="2800" dirty="0"/>
              <a:t>Improved immune system function, bone &amp; muscle health, cognitive function, mood/emotions, and academic performance</a:t>
            </a:r>
          </a:p>
        </p:txBody>
      </p:sp>
    </p:spTree>
    <p:extLst>
      <p:ext uri="{BB962C8B-B14F-4D97-AF65-F5344CB8AC3E}">
        <p14:creationId xmlns:p14="http://schemas.microsoft.com/office/powerpoint/2010/main" val="609272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1AD4B-1DFF-4341-815D-019B048720AC}"/>
              </a:ext>
            </a:extLst>
          </p:cNvPr>
          <p:cNvSpPr>
            <a:spLocks noGrp="1"/>
          </p:cNvSpPr>
          <p:nvPr>
            <p:ph type="title"/>
          </p:nvPr>
        </p:nvSpPr>
        <p:spPr/>
        <p:txBody>
          <a:bodyPr/>
          <a:lstStyle/>
          <a:p>
            <a:r>
              <a:rPr lang="en-US" dirty="0"/>
              <a:t>The importance of physical activity (continued)</a:t>
            </a:r>
          </a:p>
        </p:txBody>
      </p:sp>
      <p:sp>
        <p:nvSpPr>
          <p:cNvPr id="3" name="Content Placeholder 2">
            <a:extLst>
              <a:ext uri="{FF2B5EF4-FFF2-40B4-BE49-F238E27FC236}">
                <a16:creationId xmlns:a16="http://schemas.microsoft.com/office/drawing/2014/main" id="{F084DB68-5682-4C44-B0D0-A401E45BFD65}"/>
              </a:ext>
            </a:extLst>
          </p:cNvPr>
          <p:cNvSpPr>
            <a:spLocks noGrp="1"/>
          </p:cNvSpPr>
          <p:nvPr>
            <p:ph idx="1"/>
          </p:nvPr>
        </p:nvSpPr>
        <p:spPr/>
        <p:txBody>
          <a:bodyPr>
            <a:noAutofit/>
          </a:bodyPr>
          <a:lstStyle/>
          <a:p>
            <a:r>
              <a:rPr lang="en-US" sz="2600" dirty="0"/>
              <a:t>Recommendations</a:t>
            </a:r>
          </a:p>
          <a:p>
            <a:pPr lvl="1"/>
            <a:r>
              <a:rPr lang="en-US" sz="2600" b="1" dirty="0"/>
              <a:t>To maintain your weight: </a:t>
            </a:r>
            <a:r>
              <a:rPr lang="en-US" sz="2600" dirty="0"/>
              <a:t>Work your way up to 150 minutes of moderate-intensity aerobic activity, 75 minutes of vigorous-intensity aerobic activity, or an equivalent mix of the two each week</a:t>
            </a:r>
          </a:p>
          <a:p>
            <a:pPr lvl="1"/>
            <a:r>
              <a:rPr lang="en-US" sz="2600" b="1" dirty="0"/>
              <a:t>To lose weight:</a:t>
            </a:r>
            <a:r>
              <a:rPr lang="en-US" sz="2600" dirty="0"/>
              <a:t> Depends on a number of factors but generally exceeds the guidelines for weight maintenance; must be such that you are creating a </a:t>
            </a:r>
            <a:r>
              <a:rPr lang="en-US" sz="2600" b="1" i="1" dirty="0"/>
              <a:t>SLIGHT</a:t>
            </a:r>
            <a:r>
              <a:rPr lang="en-US" sz="2600" dirty="0"/>
              <a:t> caloric deficit each day</a:t>
            </a:r>
          </a:p>
        </p:txBody>
      </p:sp>
    </p:spTree>
    <p:extLst>
      <p:ext uri="{BB962C8B-B14F-4D97-AF65-F5344CB8AC3E}">
        <p14:creationId xmlns:p14="http://schemas.microsoft.com/office/powerpoint/2010/main" val="209945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B0B2B-CB67-6246-8FF2-56910819EDBA}"/>
              </a:ext>
            </a:extLst>
          </p:cNvPr>
          <p:cNvSpPr>
            <a:spLocks noGrp="1"/>
          </p:cNvSpPr>
          <p:nvPr>
            <p:ph type="title"/>
          </p:nvPr>
        </p:nvSpPr>
        <p:spPr/>
        <p:txBody>
          <a:bodyPr/>
          <a:lstStyle/>
          <a:p>
            <a:r>
              <a:rPr lang="en-US" dirty="0"/>
              <a:t>Types of physical activity</a:t>
            </a:r>
          </a:p>
        </p:txBody>
      </p:sp>
      <p:sp>
        <p:nvSpPr>
          <p:cNvPr id="3" name="Content Placeholder 2">
            <a:extLst>
              <a:ext uri="{FF2B5EF4-FFF2-40B4-BE49-F238E27FC236}">
                <a16:creationId xmlns:a16="http://schemas.microsoft.com/office/drawing/2014/main" id="{EC72A34B-3BFB-8D48-8266-1AAE1D1BA000}"/>
              </a:ext>
            </a:extLst>
          </p:cNvPr>
          <p:cNvSpPr>
            <a:spLocks noGrp="1"/>
          </p:cNvSpPr>
          <p:nvPr>
            <p:ph idx="1"/>
          </p:nvPr>
        </p:nvSpPr>
        <p:spPr/>
        <p:txBody>
          <a:bodyPr>
            <a:noAutofit/>
          </a:bodyPr>
          <a:lstStyle/>
          <a:p>
            <a:r>
              <a:rPr lang="en-US" sz="3000" dirty="0"/>
              <a:t>Moderate Activity</a:t>
            </a:r>
          </a:p>
          <a:p>
            <a:pPr lvl="1"/>
            <a:r>
              <a:rPr lang="en-US" sz="3000" dirty="0"/>
              <a:t>Noticeably increases your breathing and heart rate but you can still carry on a conversation; examples include walking briskly, light yard work, light snow shoveling, actively playing with children, and biking at a casual pace</a:t>
            </a:r>
          </a:p>
          <a:p>
            <a:pPr lvl="2"/>
            <a:endParaRPr lang="en-US" sz="3000" dirty="0"/>
          </a:p>
        </p:txBody>
      </p:sp>
    </p:spTree>
    <p:extLst>
      <p:ext uri="{BB962C8B-B14F-4D97-AF65-F5344CB8AC3E}">
        <p14:creationId xmlns:p14="http://schemas.microsoft.com/office/powerpoint/2010/main" val="832063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D3655-35BC-C343-BA6A-F00DB5A9DDB7}"/>
              </a:ext>
            </a:extLst>
          </p:cNvPr>
          <p:cNvSpPr>
            <a:spLocks noGrp="1"/>
          </p:cNvSpPr>
          <p:nvPr>
            <p:ph type="title"/>
          </p:nvPr>
        </p:nvSpPr>
        <p:spPr/>
        <p:txBody>
          <a:bodyPr/>
          <a:lstStyle/>
          <a:p>
            <a:r>
              <a:rPr lang="en-US" dirty="0"/>
              <a:t>Types of physical activity (continued)</a:t>
            </a:r>
          </a:p>
        </p:txBody>
      </p:sp>
      <p:sp>
        <p:nvSpPr>
          <p:cNvPr id="3" name="Content Placeholder 2">
            <a:extLst>
              <a:ext uri="{FF2B5EF4-FFF2-40B4-BE49-F238E27FC236}">
                <a16:creationId xmlns:a16="http://schemas.microsoft.com/office/drawing/2014/main" id="{F0CD1392-BEF4-7E4E-A37A-0479A552304D}"/>
              </a:ext>
            </a:extLst>
          </p:cNvPr>
          <p:cNvSpPr>
            <a:spLocks noGrp="1"/>
          </p:cNvSpPr>
          <p:nvPr>
            <p:ph idx="1"/>
          </p:nvPr>
        </p:nvSpPr>
        <p:spPr/>
        <p:txBody>
          <a:bodyPr>
            <a:noAutofit/>
          </a:bodyPr>
          <a:lstStyle/>
          <a:p>
            <a:r>
              <a:rPr lang="en-US" sz="3000" dirty="0"/>
              <a:t>Vigorous Activity</a:t>
            </a:r>
          </a:p>
          <a:p>
            <a:pPr lvl="1"/>
            <a:r>
              <a:rPr lang="en-US" sz="3000" dirty="0"/>
              <a:t>Substantially increases your heart rate and you are breathing too hard/fast to have a conversation; examples include jogging or running, swimming laps, inline skating, cross-country skiing, jumping rope, and most competitive sports  such as football, basketball, or soccer</a:t>
            </a:r>
          </a:p>
        </p:txBody>
      </p:sp>
    </p:spTree>
    <p:extLst>
      <p:ext uri="{BB962C8B-B14F-4D97-AF65-F5344CB8AC3E}">
        <p14:creationId xmlns:p14="http://schemas.microsoft.com/office/powerpoint/2010/main" val="434515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Keeping the Weight Off </a:t>
            </a:r>
          </a:p>
        </p:txBody>
      </p:sp>
      <p:sp>
        <p:nvSpPr>
          <p:cNvPr id="3" name="Content Placeholder 2"/>
          <p:cNvSpPr>
            <a:spLocks noGrp="1"/>
          </p:cNvSpPr>
          <p:nvPr>
            <p:ph idx="1"/>
          </p:nvPr>
        </p:nvSpPr>
        <p:spPr/>
        <p:txBody>
          <a:bodyPr/>
          <a:lstStyle/>
          <a:p>
            <a:r>
              <a:rPr lang="en-US" sz="3000" dirty="0"/>
              <a:t>Create a list of your eating habits</a:t>
            </a:r>
          </a:p>
          <a:p>
            <a:r>
              <a:rPr lang="en-US" sz="3000" dirty="0"/>
              <a:t>Highlight the habits on your list that may be leading you to overeat</a:t>
            </a:r>
          </a:p>
          <a:p>
            <a:r>
              <a:rPr lang="en-US" sz="3000" dirty="0"/>
              <a:t>Identify the triggers that cause you to engage in those habits, as well as the cues that may precede the trigger</a:t>
            </a:r>
          </a:p>
          <a:p>
            <a:pPr lvl="1"/>
            <a:endParaRPr lang="en-US" dirty="0"/>
          </a:p>
        </p:txBody>
      </p:sp>
    </p:spTree>
    <p:extLst>
      <p:ext uri="{BB962C8B-B14F-4D97-AF65-F5344CB8AC3E}">
        <p14:creationId xmlns:p14="http://schemas.microsoft.com/office/powerpoint/2010/main" val="981733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C3D37-50D9-224D-829F-B7CB88A8A8D9}"/>
              </a:ext>
            </a:extLst>
          </p:cNvPr>
          <p:cNvSpPr>
            <a:spLocks noGrp="1"/>
          </p:cNvSpPr>
          <p:nvPr>
            <p:ph type="title"/>
          </p:nvPr>
        </p:nvSpPr>
        <p:spPr/>
        <p:txBody>
          <a:bodyPr/>
          <a:lstStyle/>
          <a:p>
            <a:r>
              <a:rPr lang="en-US" dirty="0"/>
              <a:t>Keeping the Weight Off (continued 1)</a:t>
            </a:r>
          </a:p>
        </p:txBody>
      </p:sp>
      <p:sp>
        <p:nvSpPr>
          <p:cNvPr id="3" name="Content Placeholder 2">
            <a:extLst>
              <a:ext uri="{FF2B5EF4-FFF2-40B4-BE49-F238E27FC236}">
                <a16:creationId xmlns:a16="http://schemas.microsoft.com/office/drawing/2014/main" id="{1D708BAA-4C06-DE48-803B-64A34D9A213E}"/>
              </a:ext>
            </a:extLst>
          </p:cNvPr>
          <p:cNvSpPr>
            <a:spLocks noGrp="1"/>
          </p:cNvSpPr>
          <p:nvPr>
            <p:ph idx="1"/>
          </p:nvPr>
        </p:nvSpPr>
        <p:spPr/>
        <p:txBody>
          <a:bodyPr>
            <a:normAutofit/>
          </a:bodyPr>
          <a:lstStyle/>
          <a:p>
            <a:r>
              <a:rPr lang="en-US" sz="3000" dirty="0"/>
              <a:t>Ask yourself these questions for each "cue" you have identified:</a:t>
            </a:r>
          </a:p>
          <a:p>
            <a:pPr lvl="1"/>
            <a:r>
              <a:rPr lang="en-US" sz="3000" dirty="0"/>
              <a:t>Is there anything you can do to avoid the cue or situation?</a:t>
            </a:r>
          </a:p>
          <a:p>
            <a:pPr lvl="1"/>
            <a:r>
              <a:rPr lang="en-US" sz="3000" dirty="0"/>
              <a:t>For things you cannot avoid, can I do something differently that would be healthier?</a:t>
            </a:r>
          </a:p>
        </p:txBody>
      </p:sp>
    </p:spTree>
    <p:extLst>
      <p:ext uri="{BB962C8B-B14F-4D97-AF65-F5344CB8AC3E}">
        <p14:creationId xmlns:p14="http://schemas.microsoft.com/office/powerpoint/2010/main" val="3797731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7E567-6913-AC4F-869F-270AE4E0CDE0}"/>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52C20067-E743-144D-94F4-A8D10B8AA757}"/>
              </a:ext>
            </a:extLst>
          </p:cNvPr>
          <p:cNvSpPr>
            <a:spLocks noGrp="1"/>
          </p:cNvSpPr>
          <p:nvPr>
            <p:ph idx="1"/>
          </p:nvPr>
        </p:nvSpPr>
        <p:spPr/>
        <p:txBody>
          <a:bodyPr>
            <a:normAutofit/>
          </a:bodyPr>
          <a:lstStyle/>
          <a:p>
            <a:pPr lvl="0"/>
            <a:r>
              <a:rPr lang="en-US" sz="3000" dirty="0"/>
              <a:t>Discuss how to manage weight through diet</a:t>
            </a:r>
          </a:p>
          <a:p>
            <a:pPr lvl="0"/>
            <a:r>
              <a:rPr lang="en-US" sz="3000" dirty="0"/>
              <a:t>Provide steps for starting a weight loss plan</a:t>
            </a:r>
          </a:p>
          <a:p>
            <a:pPr lvl="0"/>
            <a:r>
              <a:rPr lang="en-US" sz="3000" dirty="0"/>
              <a:t>Reinforce the importance of physical activity in weight management</a:t>
            </a:r>
          </a:p>
          <a:p>
            <a:pPr lvl="0"/>
            <a:r>
              <a:rPr lang="en-US" sz="3000" dirty="0"/>
              <a:t>Explain how to keep the weight off</a:t>
            </a:r>
          </a:p>
          <a:p>
            <a:pPr lvl="0"/>
            <a:r>
              <a:rPr lang="en-US" sz="3000" dirty="0"/>
              <a:t>Review popular diets</a:t>
            </a:r>
          </a:p>
        </p:txBody>
      </p:sp>
    </p:spTree>
    <p:extLst>
      <p:ext uri="{BB962C8B-B14F-4D97-AF65-F5344CB8AC3E}">
        <p14:creationId xmlns:p14="http://schemas.microsoft.com/office/powerpoint/2010/main" val="8678264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7F14C-74FB-F143-85D8-D116FB80ECD5}"/>
              </a:ext>
            </a:extLst>
          </p:cNvPr>
          <p:cNvSpPr>
            <a:spLocks noGrp="1"/>
          </p:cNvSpPr>
          <p:nvPr>
            <p:ph type="title"/>
          </p:nvPr>
        </p:nvSpPr>
        <p:spPr/>
        <p:txBody>
          <a:bodyPr/>
          <a:lstStyle/>
          <a:p>
            <a:r>
              <a:rPr lang="en-US" dirty="0"/>
              <a:t>Keeping the Weight Off (continued 2)</a:t>
            </a:r>
          </a:p>
        </p:txBody>
      </p:sp>
      <p:sp>
        <p:nvSpPr>
          <p:cNvPr id="3" name="Content Placeholder 2">
            <a:extLst>
              <a:ext uri="{FF2B5EF4-FFF2-40B4-BE49-F238E27FC236}">
                <a16:creationId xmlns:a16="http://schemas.microsoft.com/office/drawing/2014/main" id="{06909381-721D-684B-AE11-17DB8CD6EA30}"/>
              </a:ext>
            </a:extLst>
          </p:cNvPr>
          <p:cNvSpPr>
            <a:spLocks noGrp="1"/>
          </p:cNvSpPr>
          <p:nvPr>
            <p:ph idx="1"/>
          </p:nvPr>
        </p:nvSpPr>
        <p:spPr/>
        <p:txBody>
          <a:bodyPr>
            <a:normAutofit/>
          </a:bodyPr>
          <a:lstStyle/>
          <a:p>
            <a:r>
              <a:rPr lang="en-US" sz="3000" dirty="0"/>
              <a:t>Replace unhealthy habits with new, healthy ones.</a:t>
            </a:r>
          </a:p>
          <a:p>
            <a:pPr lvl="1"/>
            <a:r>
              <a:rPr lang="en-US" sz="3000" dirty="0"/>
              <a:t>Eat more slowly.</a:t>
            </a:r>
          </a:p>
          <a:p>
            <a:pPr lvl="1"/>
            <a:r>
              <a:rPr lang="en-US" sz="3000" dirty="0"/>
              <a:t>Eat only when you are truly hungry</a:t>
            </a:r>
          </a:p>
          <a:p>
            <a:pPr lvl="1"/>
            <a:r>
              <a:rPr lang="en-US" sz="3000" dirty="0"/>
              <a:t>Plan meals ahead of time</a:t>
            </a:r>
          </a:p>
          <a:p>
            <a:pPr lvl="1"/>
            <a:r>
              <a:rPr lang="en-US" sz="3000" dirty="0"/>
              <a:t>Be careful not to berate yourself or think that one mistake "blows" a whole day's worth of healthy habits</a:t>
            </a:r>
          </a:p>
        </p:txBody>
      </p:sp>
    </p:spTree>
    <p:extLst>
      <p:ext uri="{BB962C8B-B14F-4D97-AF65-F5344CB8AC3E}">
        <p14:creationId xmlns:p14="http://schemas.microsoft.com/office/powerpoint/2010/main" val="1468101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843C1-6248-AB46-864A-F635070F6DCA}"/>
              </a:ext>
            </a:extLst>
          </p:cNvPr>
          <p:cNvSpPr>
            <a:spLocks noGrp="1"/>
          </p:cNvSpPr>
          <p:nvPr>
            <p:ph type="title"/>
          </p:nvPr>
        </p:nvSpPr>
        <p:spPr/>
        <p:txBody>
          <a:bodyPr/>
          <a:lstStyle/>
          <a:p>
            <a:r>
              <a:rPr lang="en-US" b="1" dirty="0"/>
              <a:t>Health Risks of Being Underweight</a:t>
            </a:r>
          </a:p>
        </p:txBody>
      </p:sp>
      <p:sp>
        <p:nvSpPr>
          <p:cNvPr id="3" name="Content Placeholder 2">
            <a:extLst>
              <a:ext uri="{FF2B5EF4-FFF2-40B4-BE49-F238E27FC236}">
                <a16:creationId xmlns:a16="http://schemas.microsoft.com/office/drawing/2014/main" id="{AF29012E-F4C8-5F41-9963-76DBCF15ED66}"/>
              </a:ext>
            </a:extLst>
          </p:cNvPr>
          <p:cNvSpPr>
            <a:spLocks noGrp="1"/>
          </p:cNvSpPr>
          <p:nvPr>
            <p:ph idx="1"/>
          </p:nvPr>
        </p:nvSpPr>
        <p:spPr/>
        <p:txBody>
          <a:bodyPr>
            <a:noAutofit/>
          </a:bodyPr>
          <a:lstStyle/>
          <a:p>
            <a:r>
              <a:rPr lang="en-US" sz="2600" dirty="0"/>
              <a:t>A 2003 to 2006 survey estimated that 1.8% of adults and 3.3% of children and adolescents in the United States are underweight.</a:t>
            </a:r>
          </a:p>
          <a:p>
            <a:r>
              <a:rPr lang="en-US" sz="2600" dirty="0"/>
              <a:t>Linked to nutritional deficiencies</a:t>
            </a:r>
          </a:p>
          <a:p>
            <a:r>
              <a:rPr lang="en-US" sz="2600" dirty="0"/>
              <a:t>The most common underlying cause of underweight in America is inadequate nutrition</a:t>
            </a:r>
          </a:p>
          <a:p>
            <a:r>
              <a:rPr lang="en-US" sz="2600" dirty="0"/>
              <a:t>Eating disorders that result in being underweight affect about 8 million Americans (7 million women and 1 million men)</a:t>
            </a:r>
          </a:p>
        </p:txBody>
      </p:sp>
    </p:spTree>
    <p:extLst>
      <p:ext uri="{BB962C8B-B14F-4D97-AF65-F5344CB8AC3E}">
        <p14:creationId xmlns:p14="http://schemas.microsoft.com/office/powerpoint/2010/main" val="10696223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AD02F-14C4-D04A-A1FF-FEFEBCF080D0}"/>
              </a:ext>
            </a:extLst>
          </p:cNvPr>
          <p:cNvSpPr>
            <a:spLocks noGrp="1"/>
          </p:cNvSpPr>
          <p:nvPr>
            <p:ph type="title"/>
          </p:nvPr>
        </p:nvSpPr>
        <p:spPr/>
        <p:txBody>
          <a:bodyPr/>
          <a:lstStyle/>
          <a:p>
            <a:r>
              <a:rPr lang="en-US" b="1" dirty="0"/>
              <a:t>Anorexia Nervosa</a:t>
            </a:r>
          </a:p>
        </p:txBody>
      </p:sp>
      <p:sp>
        <p:nvSpPr>
          <p:cNvPr id="3" name="Content Placeholder 2">
            <a:extLst>
              <a:ext uri="{FF2B5EF4-FFF2-40B4-BE49-F238E27FC236}">
                <a16:creationId xmlns:a16="http://schemas.microsoft.com/office/drawing/2014/main" id="{924EE173-4D30-B24D-B08B-E88B1F9DB57C}"/>
              </a:ext>
            </a:extLst>
          </p:cNvPr>
          <p:cNvSpPr>
            <a:spLocks noGrp="1"/>
          </p:cNvSpPr>
          <p:nvPr>
            <p:ph idx="1"/>
          </p:nvPr>
        </p:nvSpPr>
        <p:spPr/>
        <p:txBody>
          <a:bodyPr>
            <a:normAutofit/>
          </a:bodyPr>
          <a:lstStyle/>
          <a:p>
            <a:r>
              <a:rPr lang="en-US" sz="2800" b="1" i="1" dirty="0"/>
              <a:t>Anorexia nervosa </a:t>
            </a:r>
            <a:r>
              <a:rPr lang="en-US" sz="2800" dirty="0"/>
              <a:t>is a psychiatric illness in which a person obsesses about their weight and about food that they eat</a:t>
            </a:r>
          </a:p>
          <a:p>
            <a:r>
              <a:rPr lang="en-US" sz="2800" dirty="0"/>
              <a:t>Often consume fewer than 1,000 calories per day and exercise excessively</a:t>
            </a:r>
          </a:p>
          <a:p>
            <a:r>
              <a:rPr lang="en-US" sz="2800" dirty="0"/>
              <a:t>The exact causes of anorexia are not completely known</a:t>
            </a:r>
          </a:p>
          <a:p>
            <a:r>
              <a:rPr lang="en-US" sz="2800" dirty="0"/>
              <a:t>Treating anorexia also involves nutritional and psychiatric counseling</a:t>
            </a:r>
          </a:p>
        </p:txBody>
      </p:sp>
    </p:spTree>
    <p:extLst>
      <p:ext uri="{BB962C8B-B14F-4D97-AF65-F5344CB8AC3E}">
        <p14:creationId xmlns:p14="http://schemas.microsoft.com/office/powerpoint/2010/main" val="4657433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25C9E-7C9A-D343-9548-3B50A0F76FCE}"/>
              </a:ext>
            </a:extLst>
          </p:cNvPr>
          <p:cNvSpPr>
            <a:spLocks noGrp="1"/>
          </p:cNvSpPr>
          <p:nvPr>
            <p:ph type="title"/>
          </p:nvPr>
        </p:nvSpPr>
        <p:spPr/>
        <p:txBody>
          <a:bodyPr/>
          <a:lstStyle/>
          <a:p>
            <a:r>
              <a:rPr lang="en-US" b="1" dirty="0"/>
              <a:t>Bulimia</a:t>
            </a:r>
          </a:p>
        </p:txBody>
      </p:sp>
      <p:sp>
        <p:nvSpPr>
          <p:cNvPr id="3" name="Content Placeholder 2">
            <a:extLst>
              <a:ext uri="{FF2B5EF4-FFF2-40B4-BE49-F238E27FC236}">
                <a16:creationId xmlns:a16="http://schemas.microsoft.com/office/drawing/2014/main" id="{40E7F14B-3FFD-E94F-BA6D-D379B8D9944F}"/>
              </a:ext>
            </a:extLst>
          </p:cNvPr>
          <p:cNvSpPr>
            <a:spLocks noGrp="1"/>
          </p:cNvSpPr>
          <p:nvPr>
            <p:ph idx="1"/>
          </p:nvPr>
        </p:nvSpPr>
        <p:spPr/>
        <p:txBody>
          <a:bodyPr>
            <a:noAutofit/>
          </a:bodyPr>
          <a:lstStyle/>
          <a:p>
            <a:r>
              <a:rPr lang="en-US" sz="2600" b="1" i="1" dirty="0"/>
              <a:t>Bulimia</a:t>
            </a:r>
            <a:r>
              <a:rPr lang="en-US" sz="2600" dirty="0"/>
              <a:t> is a psychiatric illness characterized by episodes of eating large amounts of food followed by purging, accomplished by vomiting and/or using laxatives and diuretics</a:t>
            </a:r>
          </a:p>
          <a:p>
            <a:r>
              <a:rPr lang="en-US" sz="2600" dirty="0"/>
              <a:t>Individuals often have a normal weight, making it harder to detect</a:t>
            </a:r>
          </a:p>
          <a:p>
            <a:r>
              <a:rPr lang="en-US" sz="2600" dirty="0"/>
              <a:t>Highly genetic, linked to depression &amp; anxiety disorders; most commonly occurs in adolescent girls and young women</a:t>
            </a:r>
          </a:p>
          <a:p>
            <a:r>
              <a:rPr lang="en-US" sz="2600" dirty="0"/>
              <a:t>Treatment often involves antidepressants and nutritional &amp; psychiatric counseling</a:t>
            </a:r>
          </a:p>
        </p:txBody>
      </p:sp>
    </p:spTree>
    <p:extLst>
      <p:ext uri="{BB962C8B-B14F-4D97-AF65-F5344CB8AC3E}">
        <p14:creationId xmlns:p14="http://schemas.microsoft.com/office/powerpoint/2010/main" val="38685878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2392F-12BE-1343-9CAA-C7AF9A34CB8E}"/>
              </a:ext>
            </a:extLst>
          </p:cNvPr>
          <p:cNvSpPr>
            <a:spLocks noGrp="1"/>
          </p:cNvSpPr>
          <p:nvPr>
            <p:ph type="title"/>
          </p:nvPr>
        </p:nvSpPr>
        <p:spPr/>
        <p:txBody>
          <a:bodyPr/>
          <a:lstStyle/>
          <a:p>
            <a:r>
              <a:rPr lang="en-US" b="1" dirty="0"/>
              <a:t>Binge-Eating Disorder</a:t>
            </a:r>
            <a:endParaRPr lang="en-US" dirty="0"/>
          </a:p>
        </p:txBody>
      </p:sp>
      <p:sp>
        <p:nvSpPr>
          <p:cNvPr id="3" name="Content Placeholder 2">
            <a:extLst>
              <a:ext uri="{FF2B5EF4-FFF2-40B4-BE49-F238E27FC236}">
                <a16:creationId xmlns:a16="http://schemas.microsoft.com/office/drawing/2014/main" id="{2CBABB9E-4AB6-D843-8C90-C56A5D5FD53F}"/>
              </a:ext>
            </a:extLst>
          </p:cNvPr>
          <p:cNvSpPr>
            <a:spLocks noGrp="1"/>
          </p:cNvSpPr>
          <p:nvPr>
            <p:ph idx="1"/>
          </p:nvPr>
        </p:nvSpPr>
        <p:spPr>
          <a:xfrm>
            <a:off x="685801" y="2142067"/>
            <a:ext cx="10131425" cy="4106333"/>
          </a:xfrm>
        </p:spPr>
        <p:txBody>
          <a:bodyPr>
            <a:noAutofit/>
          </a:bodyPr>
          <a:lstStyle/>
          <a:p>
            <a:r>
              <a:rPr lang="en-US" sz="2600" b="1" i="1" dirty="0"/>
              <a:t>Binge-eating disorder </a:t>
            </a:r>
            <a:r>
              <a:rPr lang="en-US" sz="2600" dirty="0"/>
              <a:t>is not currently diagnosed as a distinct psychiatric illness</a:t>
            </a:r>
          </a:p>
          <a:p>
            <a:r>
              <a:rPr lang="en-US" sz="2600" dirty="0"/>
              <a:t>Characterized by bouts of extreme overeating often followed by feelings of guilt, shame, and depression; no fasting, purging, or compulsive exercise</a:t>
            </a:r>
          </a:p>
          <a:p>
            <a:r>
              <a:rPr lang="en-US" sz="2600" dirty="0"/>
              <a:t>Individuals are often overweight or obese and health risks are linked to that condition</a:t>
            </a:r>
          </a:p>
          <a:p>
            <a:r>
              <a:rPr lang="en-US" sz="2600" dirty="0"/>
              <a:t>Treatment often involves antidepressants, as well as nutritional and psychiatric counseling</a:t>
            </a:r>
          </a:p>
        </p:txBody>
      </p:sp>
    </p:spTree>
    <p:extLst>
      <p:ext uri="{BB962C8B-B14F-4D97-AF65-F5344CB8AC3E}">
        <p14:creationId xmlns:p14="http://schemas.microsoft.com/office/powerpoint/2010/main" val="13103550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E9C24-E391-4945-A70A-E18113FC0CAE}"/>
              </a:ext>
            </a:extLst>
          </p:cNvPr>
          <p:cNvSpPr>
            <a:spLocks noGrp="1"/>
          </p:cNvSpPr>
          <p:nvPr>
            <p:ph type="title"/>
          </p:nvPr>
        </p:nvSpPr>
        <p:spPr/>
        <p:txBody>
          <a:bodyPr/>
          <a:lstStyle/>
          <a:p>
            <a:r>
              <a:rPr lang="en-US" dirty="0"/>
              <a:t>Disordered eating</a:t>
            </a:r>
          </a:p>
        </p:txBody>
      </p:sp>
      <p:sp>
        <p:nvSpPr>
          <p:cNvPr id="3" name="Content Placeholder 2">
            <a:extLst>
              <a:ext uri="{FF2B5EF4-FFF2-40B4-BE49-F238E27FC236}">
                <a16:creationId xmlns:a16="http://schemas.microsoft.com/office/drawing/2014/main" id="{63E85869-1C47-E54D-8D46-D0D17BC01BCC}"/>
              </a:ext>
            </a:extLst>
          </p:cNvPr>
          <p:cNvSpPr>
            <a:spLocks noGrp="1"/>
          </p:cNvSpPr>
          <p:nvPr>
            <p:ph idx="1"/>
          </p:nvPr>
        </p:nvSpPr>
        <p:spPr/>
        <p:txBody>
          <a:bodyPr>
            <a:noAutofit/>
          </a:bodyPr>
          <a:lstStyle/>
          <a:p>
            <a:r>
              <a:rPr lang="en-US" sz="2600" b="1" i="1" dirty="0"/>
              <a:t>Disordered eating </a:t>
            </a:r>
            <a:r>
              <a:rPr lang="en-US" sz="2600" dirty="0"/>
              <a:t>refers to a range of irregular eating behaviors that may or may not involve a specific eating disorder</a:t>
            </a:r>
          </a:p>
          <a:p>
            <a:r>
              <a:rPr lang="en-US" sz="2600" dirty="0"/>
              <a:t>Often diagnosed as Eating Disorder Not Otherwise Specified</a:t>
            </a:r>
          </a:p>
          <a:p>
            <a:r>
              <a:rPr lang="en-US" sz="2600" dirty="0"/>
              <a:t>Signs and symptoms may include but are not limited to:</a:t>
            </a:r>
          </a:p>
          <a:p>
            <a:pPr lvl="1"/>
            <a:r>
              <a:rPr lang="en-US" sz="2600" dirty="0"/>
              <a:t>Frequent dieting, anxiety associated with specific foods or meal skipping </a:t>
            </a:r>
          </a:p>
          <a:p>
            <a:pPr lvl="1"/>
            <a:r>
              <a:rPr lang="en-US" sz="2600" dirty="0"/>
              <a:t>Chronic weight fluctuations</a:t>
            </a:r>
          </a:p>
        </p:txBody>
      </p:sp>
    </p:spTree>
    <p:extLst>
      <p:ext uri="{BB962C8B-B14F-4D97-AF65-F5344CB8AC3E}">
        <p14:creationId xmlns:p14="http://schemas.microsoft.com/office/powerpoint/2010/main" val="42647250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852DC-5CE9-9A4B-968F-328C609DBAED}"/>
              </a:ext>
            </a:extLst>
          </p:cNvPr>
          <p:cNvSpPr>
            <a:spLocks noGrp="1"/>
          </p:cNvSpPr>
          <p:nvPr>
            <p:ph type="title"/>
          </p:nvPr>
        </p:nvSpPr>
        <p:spPr/>
        <p:txBody>
          <a:bodyPr/>
          <a:lstStyle/>
          <a:p>
            <a:r>
              <a:rPr lang="en-US" dirty="0"/>
              <a:t>Disordered eating (continued 1)</a:t>
            </a:r>
          </a:p>
        </p:txBody>
      </p:sp>
      <p:sp>
        <p:nvSpPr>
          <p:cNvPr id="3" name="Content Placeholder 2">
            <a:extLst>
              <a:ext uri="{FF2B5EF4-FFF2-40B4-BE49-F238E27FC236}">
                <a16:creationId xmlns:a16="http://schemas.microsoft.com/office/drawing/2014/main" id="{75615B62-0275-9849-8D92-5ED9542B48B6}"/>
              </a:ext>
            </a:extLst>
          </p:cNvPr>
          <p:cNvSpPr>
            <a:spLocks noGrp="1"/>
          </p:cNvSpPr>
          <p:nvPr>
            <p:ph idx="1"/>
          </p:nvPr>
        </p:nvSpPr>
        <p:spPr>
          <a:xfrm>
            <a:off x="685801" y="2142067"/>
            <a:ext cx="10131425" cy="4204945"/>
          </a:xfrm>
        </p:spPr>
        <p:txBody>
          <a:bodyPr>
            <a:noAutofit/>
          </a:bodyPr>
          <a:lstStyle/>
          <a:p>
            <a:r>
              <a:rPr lang="en-US" sz="2600" dirty="0"/>
              <a:t>Signs and symptoms (continued)</a:t>
            </a:r>
          </a:p>
          <a:p>
            <a:pPr lvl="1"/>
            <a:r>
              <a:rPr lang="en-US" sz="2600" dirty="0"/>
              <a:t>Rigid rituals and routines surrounding food and exercise</a:t>
            </a:r>
          </a:p>
          <a:p>
            <a:pPr lvl="1"/>
            <a:r>
              <a:rPr lang="en-US" sz="2600" dirty="0"/>
              <a:t>Feelings of guilt and shame associated with eating</a:t>
            </a:r>
          </a:p>
          <a:p>
            <a:pPr lvl="1"/>
            <a:r>
              <a:rPr lang="en-US" sz="2600" dirty="0"/>
              <a:t>Preoccupation with food, weight, and body image that negatively impacts quality of life</a:t>
            </a:r>
          </a:p>
          <a:p>
            <a:pPr lvl="1"/>
            <a:r>
              <a:rPr lang="en-US" sz="2600" dirty="0"/>
              <a:t>A feeling of loss of control around food, including compulsive eating habits</a:t>
            </a:r>
          </a:p>
          <a:p>
            <a:pPr lvl="1"/>
            <a:r>
              <a:rPr lang="en-US" sz="2600" dirty="0"/>
              <a:t>Using exercise, food restriction, fasting, or purging to "make up for bad foods" previously consumed</a:t>
            </a:r>
          </a:p>
        </p:txBody>
      </p:sp>
    </p:spTree>
    <p:extLst>
      <p:ext uri="{BB962C8B-B14F-4D97-AF65-F5344CB8AC3E}">
        <p14:creationId xmlns:p14="http://schemas.microsoft.com/office/powerpoint/2010/main" val="10719454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DC5C1-C66E-8A4A-A19B-558130EA155E}"/>
              </a:ext>
            </a:extLst>
          </p:cNvPr>
          <p:cNvSpPr>
            <a:spLocks noGrp="1"/>
          </p:cNvSpPr>
          <p:nvPr>
            <p:ph type="title"/>
          </p:nvPr>
        </p:nvSpPr>
        <p:spPr/>
        <p:txBody>
          <a:bodyPr/>
          <a:lstStyle/>
          <a:p>
            <a:r>
              <a:rPr lang="en-US" dirty="0"/>
              <a:t>Disordered eating (continued 2)</a:t>
            </a:r>
          </a:p>
        </p:txBody>
      </p:sp>
      <p:sp>
        <p:nvSpPr>
          <p:cNvPr id="3" name="Content Placeholder 2">
            <a:extLst>
              <a:ext uri="{FF2B5EF4-FFF2-40B4-BE49-F238E27FC236}">
                <a16:creationId xmlns:a16="http://schemas.microsoft.com/office/drawing/2014/main" id="{059A4AC2-4F7D-DB4B-BD11-40D2DCD2EA11}"/>
              </a:ext>
            </a:extLst>
          </p:cNvPr>
          <p:cNvSpPr>
            <a:spLocks noGrp="1"/>
          </p:cNvSpPr>
          <p:nvPr>
            <p:ph idx="1"/>
          </p:nvPr>
        </p:nvSpPr>
        <p:spPr/>
        <p:txBody>
          <a:bodyPr>
            <a:normAutofit/>
          </a:bodyPr>
          <a:lstStyle/>
          <a:p>
            <a:r>
              <a:rPr lang="en-US" sz="2800" dirty="0"/>
              <a:t>Health consequences can include a greater risk of obesity and eating disorders, bone loss, gastrointestinal disturbances, electrolyte and fluid imbalances, low heart rate and blood pressure, as well as increased anxiety, depression and social isolation.</a:t>
            </a:r>
          </a:p>
          <a:p>
            <a:r>
              <a:rPr lang="en-US" sz="2800" dirty="0"/>
              <a:t>Registered dietitian/nutritionists are vital to the detection and treatment which includes nutritional counseling</a:t>
            </a:r>
          </a:p>
        </p:txBody>
      </p:sp>
    </p:spTree>
    <p:extLst>
      <p:ext uri="{BB962C8B-B14F-4D97-AF65-F5344CB8AC3E}">
        <p14:creationId xmlns:p14="http://schemas.microsoft.com/office/powerpoint/2010/main" val="10857032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6E2BB-89CC-AC48-A72F-6ADCE55F326E}"/>
              </a:ext>
            </a:extLst>
          </p:cNvPr>
          <p:cNvSpPr>
            <a:spLocks noGrp="1"/>
          </p:cNvSpPr>
          <p:nvPr>
            <p:ph type="title"/>
          </p:nvPr>
        </p:nvSpPr>
        <p:spPr/>
        <p:txBody>
          <a:bodyPr/>
          <a:lstStyle/>
          <a:p>
            <a:r>
              <a:rPr lang="en-US" dirty="0"/>
              <a:t>Body Dysmorphic disorder</a:t>
            </a:r>
          </a:p>
        </p:txBody>
      </p:sp>
      <p:sp>
        <p:nvSpPr>
          <p:cNvPr id="3" name="Content Placeholder 2">
            <a:extLst>
              <a:ext uri="{FF2B5EF4-FFF2-40B4-BE49-F238E27FC236}">
                <a16:creationId xmlns:a16="http://schemas.microsoft.com/office/drawing/2014/main" id="{5000C777-0AC7-0441-A355-682A2B23E180}"/>
              </a:ext>
            </a:extLst>
          </p:cNvPr>
          <p:cNvSpPr>
            <a:spLocks noGrp="1"/>
          </p:cNvSpPr>
          <p:nvPr>
            <p:ph idx="1"/>
          </p:nvPr>
        </p:nvSpPr>
        <p:spPr/>
        <p:txBody>
          <a:bodyPr>
            <a:noAutofit/>
          </a:bodyPr>
          <a:lstStyle/>
          <a:p>
            <a:r>
              <a:rPr lang="en-US" sz="2600" b="1" i="1" dirty="0"/>
              <a:t>Body dysmorphic disorder </a:t>
            </a:r>
            <a:r>
              <a:rPr lang="en-US" sz="2600" dirty="0"/>
              <a:t>is a mental disorder in which the individual cannot stop thinking about one or more perceived flaws (often viewed by others as minor or unnoticeable) in their appearance</a:t>
            </a:r>
          </a:p>
          <a:p>
            <a:r>
              <a:rPr lang="en-US" sz="2600" dirty="0"/>
              <a:t>Bouts of obsession about their appearance that can last for hours or up to an entire day potentially resulting in low self-esteem, avoidance of social situations, and problems at work or school</a:t>
            </a:r>
          </a:p>
          <a:p>
            <a:r>
              <a:rPr lang="en-US" sz="2600" dirty="0"/>
              <a:t>Treatment often includes a combination of cognitive behavioral therapy and medications</a:t>
            </a:r>
          </a:p>
        </p:txBody>
      </p:sp>
    </p:spTree>
    <p:extLst>
      <p:ext uri="{BB962C8B-B14F-4D97-AF65-F5344CB8AC3E}">
        <p14:creationId xmlns:p14="http://schemas.microsoft.com/office/powerpoint/2010/main" val="351399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F65B5-1CA1-A44E-B31D-F7A3738DBAF2}"/>
              </a:ext>
            </a:extLst>
          </p:cNvPr>
          <p:cNvSpPr>
            <a:spLocks noGrp="1"/>
          </p:cNvSpPr>
          <p:nvPr>
            <p:ph type="title"/>
          </p:nvPr>
        </p:nvSpPr>
        <p:spPr/>
        <p:txBody>
          <a:bodyPr/>
          <a:lstStyle/>
          <a:p>
            <a:r>
              <a:rPr lang="en-US" b="1" dirty="0"/>
              <a:t>Popular Diets – </a:t>
            </a:r>
            <a:r>
              <a:rPr lang="en-US" dirty="0"/>
              <a:t>The DASH Diet</a:t>
            </a:r>
          </a:p>
        </p:txBody>
      </p:sp>
      <p:sp>
        <p:nvSpPr>
          <p:cNvPr id="3" name="Content Placeholder 2">
            <a:extLst>
              <a:ext uri="{FF2B5EF4-FFF2-40B4-BE49-F238E27FC236}">
                <a16:creationId xmlns:a16="http://schemas.microsoft.com/office/drawing/2014/main" id="{777A704B-8494-0E41-ACE5-476883B1D24C}"/>
              </a:ext>
            </a:extLst>
          </p:cNvPr>
          <p:cNvSpPr>
            <a:spLocks noGrp="1"/>
          </p:cNvSpPr>
          <p:nvPr>
            <p:ph idx="1"/>
          </p:nvPr>
        </p:nvSpPr>
        <p:spPr/>
        <p:txBody>
          <a:bodyPr>
            <a:noAutofit/>
          </a:bodyPr>
          <a:lstStyle/>
          <a:p>
            <a:r>
              <a:rPr lang="en-US" sz="2800" dirty="0"/>
              <a:t>The Dietary Approaches to Stop Hypertension, or DASH diet, is an evidence-based eating plan that can help reduce high blood pressure, and may also decrease the risk of heart attack, stroke, diabetes, osteoporosis, and certain cancers</a:t>
            </a:r>
          </a:p>
          <a:p>
            <a:r>
              <a:rPr lang="en-US" sz="2800" dirty="0"/>
              <a:t>DASH dieters eat lots of whole grains and high-fiber fruits and vegetables, and moderate amounts of low-fat dairy products, lean meats, and heart-healthy fish while limiting sodium intake</a:t>
            </a:r>
          </a:p>
        </p:txBody>
      </p:sp>
    </p:spTree>
    <p:extLst>
      <p:ext uri="{BB962C8B-B14F-4D97-AF65-F5344CB8AC3E}">
        <p14:creationId xmlns:p14="http://schemas.microsoft.com/office/powerpoint/2010/main" val="3967240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 should go back and Review the definitions for</a:t>
            </a:r>
          </a:p>
        </p:txBody>
      </p:sp>
      <p:sp>
        <p:nvSpPr>
          <p:cNvPr id="3" name="Content Placeholder 2"/>
          <p:cNvSpPr>
            <a:spLocks noGrp="1"/>
          </p:cNvSpPr>
          <p:nvPr>
            <p:ph idx="1"/>
          </p:nvPr>
        </p:nvSpPr>
        <p:spPr/>
        <p:txBody>
          <a:bodyPr>
            <a:normAutofit/>
          </a:bodyPr>
          <a:lstStyle/>
          <a:p>
            <a:r>
              <a:rPr lang="en-US" sz="3000" dirty="0"/>
              <a:t>Overweight</a:t>
            </a:r>
          </a:p>
          <a:p>
            <a:r>
              <a:rPr lang="en-US" sz="3000" dirty="0"/>
              <a:t>Obesity</a:t>
            </a:r>
          </a:p>
          <a:p>
            <a:r>
              <a:rPr lang="en-US" sz="3000" dirty="0"/>
              <a:t>B.M.I.</a:t>
            </a:r>
          </a:p>
          <a:p>
            <a:r>
              <a:rPr lang="en-US" sz="3000" dirty="0"/>
              <a:t>Visceral fat</a:t>
            </a:r>
          </a:p>
          <a:p>
            <a:r>
              <a:rPr lang="en-US" sz="3000" dirty="0"/>
              <a:t>Subcutaneous fat</a:t>
            </a:r>
          </a:p>
        </p:txBody>
      </p:sp>
    </p:spTree>
    <p:extLst>
      <p:ext uri="{BB962C8B-B14F-4D97-AF65-F5344CB8AC3E}">
        <p14:creationId xmlns:p14="http://schemas.microsoft.com/office/powerpoint/2010/main" val="3430376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4AF8C-0402-234F-B122-BF287D6E914E}"/>
              </a:ext>
            </a:extLst>
          </p:cNvPr>
          <p:cNvSpPr>
            <a:spLocks noGrp="1"/>
          </p:cNvSpPr>
          <p:nvPr>
            <p:ph type="title"/>
          </p:nvPr>
        </p:nvSpPr>
        <p:spPr/>
        <p:txBody>
          <a:bodyPr/>
          <a:lstStyle/>
          <a:p>
            <a:r>
              <a:rPr lang="en-US" dirty="0"/>
              <a:t>The Pros of a DASH Diet</a:t>
            </a:r>
          </a:p>
        </p:txBody>
      </p:sp>
      <p:sp>
        <p:nvSpPr>
          <p:cNvPr id="3" name="Content Placeholder 2">
            <a:extLst>
              <a:ext uri="{FF2B5EF4-FFF2-40B4-BE49-F238E27FC236}">
                <a16:creationId xmlns:a16="http://schemas.microsoft.com/office/drawing/2014/main" id="{B136CFBB-E555-D04F-AA5B-B08A282AE59D}"/>
              </a:ext>
            </a:extLst>
          </p:cNvPr>
          <p:cNvSpPr>
            <a:spLocks noGrp="1"/>
          </p:cNvSpPr>
          <p:nvPr>
            <p:ph idx="1"/>
          </p:nvPr>
        </p:nvSpPr>
        <p:spPr/>
        <p:txBody>
          <a:bodyPr>
            <a:normAutofit/>
          </a:bodyPr>
          <a:lstStyle/>
          <a:p>
            <a:r>
              <a:rPr lang="en-US" sz="2800" dirty="0"/>
              <a:t>Recommended by the National Heart, Lung, and Blood Institute, the American Heart Association, and many physicians</a:t>
            </a:r>
          </a:p>
          <a:p>
            <a:r>
              <a:rPr lang="en-US" sz="2800" dirty="0"/>
              <a:t>Helps to lower blood pressure and cholesterol</a:t>
            </a:r>
          </a:p>
          <a:p>
            <a:r>
              <a:rPr lang="en-US" sz="2800" dirty="0"/>
              <a:t>Reduces risk of heart disease and stroke</a:t>
            </a:r>
          </a:p>
          <a:p>
            <a:r>
              <a:rPr lang="en-US" sz="2800" dirty="0"/>
              <a:t>Reduces risk of certain cancers</a:t>
            </a:r>
          </a:p>
          <a:p>
            <a:r>
              <a:rPr lang="en-US" sz="2800" dirty="0"/>
              <a:t>Reduces diabetes risk</a:t>
            </a:r>
          </a:p>
        </p:txBody>
      </p:sp>
    </p:spTree>
    <p:extLst>
      <p:ext uri="{BB962C8B-B14F-4D97-AF65-F5344CB8AC3E}">
        <p14:creationId xmlns:p14="http://schemas.microsoft.com/office/powerpoint/2010/main" val="38382739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DEDE4-6CA7-0245-A7E4-27FD751A52C9}"/>
              </a:ext>
            </a:extLst>
          </p:cNvPr>
          <p:cNvSpPr>
            <a:spLocks noGrp="1"/>
          </p:cNvSpPr>
          <p:nvPr>
            <p:ph type="title"/>
          </p:nvPr>
        </p:nvSpPr>
        <p:spPr/>
        <p:txBody>
          <a:bodyPr/>
          <a:lstStyle/>
          <a:p>
            <a:r>
              <a:rPr lang="en-US" dirty="0"/>
              <a:t>The Cons of a DASH Diet</a:t>
            </a:r>
          </a:p>
        </p:txBody>
      </p:sp>
      <p:sp>
        <p:nvSpPr>
          <p:cNvPr id="3" name="Content Placeholder 2">
            <a:extLst>
              <a:ext uri="{FF2B5EF4-FFF2-40B4-BE49-F238E27FC236}">
                <a16:creationId xmlns:a16="http://schemas.microsoft.com/office/drawing/2014/main" id="{C05EC351-5368-6946-A70C-E856511D37BF}"/>
              </a:ext>
            </a:extLst>
          </p:cNvPr>
          <p:cNvSpPr>
            <a:spLocks noGrp="1"/>
          </p:cNvSpPr>
          <p:nvPr>
            <p:ph idx="1"/>
          </p:nvPr>
        </p:nvSpPr>
        <p:spPr/>
        <p:txBody>
          <a:bodyPr>
            <a:normAutofit/>
          </a:bodyPr>
          <a:lstStyle/>
          <a:p>
            <a:r>
              <a:rPr lang="en-US" sz="3200" dirty="0"/>
              <a:t>There are very few negative factors associated with the DASH diet</a:t>
            </a:r>
            <a:endParaRPr lang="en-US" sz="3200" dirty="0">
              <a:solidFill>
                <a:srgbClr val="333333"/>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788393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3AF25-5499-7F49-9857-D3CCEEED1A42}"/>
              </a:ext>
            </a:extLst>
          </p:cNvPr>
          <p:cNvSpPr>
            <a:spLocks noGrp="1"/>
          </p:cNvSpPr>
          <p:nvPr>
            <p:ph type="title"/>
          </p:nvPr>
        </p:nvSpPr>
        <p:spPr/>
        <p:txBody>
          <a:bodyPr/>
          <a:lstStyle/>
          <a:p>
            <a:r>
              <a:rPr lang="en-US" dirty="0"/>
              <a:t>Popular Diets – The Gluten-Free Diet</a:t>
            </a:r>
          </a:p>
        </p:txBody>
      </p:sp>
      <p:sp>
        <p:nvSpPr>
          <p:cNvPr id="3" name="Content Placeholder 2">
            <a:extLst>
              <a:ext uri="{FF2B5EF4-FFF2-40B4-BE49-F238E27FC236}">
                <a16:creationId xmlns:a16="http://schemas.microsoft.com/office/drawing/2014/main" id="{E6480EAA-D61C-E848-A696-CFDD19DAE3D9}"/>
              </a:ext>
            </a:extLst>
          </p:cNvPr>
          <p:cNvSpPr>
            <a:spLocks noGrp="1"/>
          </p:cNvSpPr>
          <p:nvPr>
            <p:ph idx="1"/>
          </p:nvPr>
        </p:nvSpPr>
        <p:spPr/>
        <p:txBody>
          <a:bodyPr>
            <a:normAutofit fontScale="92500" lnSpcReduction="20000"/>
          </a:bodyPr>
          <a:lstStyle/>
          <a:p>
            <a:r>
              <a:rPr lang="en-US" sz="3000" dirty="0"/>
              <a:t>The gluten-free diet helps people whose bodies cannot tolerate </a:t>
            </a:r>
            <a:r>
              <a:rPr lang="en-US" sz="3000" b="1" i="1" dirty="0"/>
              <a:t>gluten</a:t>
            </a:r>
            <a:r>
              <a:rPr lang="en-US" sz="3000" dirty="0"/>
              <a:t>, a protein found in wheat, barley, and rye</a:t>
            </a:r>
          </a:p>
          <a:p>
            <a:r>
              <a:rPr lang="en-US" sz="3000" dirty="0"/>
              <a:t>It is prescribed for patients with gluten intolerance and celiac disease, an autoimmune disorder with a genetic link</a:t>
            </a:r>
          </a:p>
          <a:p>
            <a:r>
              <a:rPr lang="en-US" sz="3000" dirty="0"/>
              <a:t>It finds replacements for bread, cereal, pasta, and emphasizes fresh fruits, vegetables, and other foods without gluten</a:t>
            </a:r>
          </a:p>
          <a:p>
            <a:r>
              <a:rPr lang="en-US" sz="3000" dirty="0"/>
              <a:t>The gluten-free diet has become something of a fad even for those without a gluten intolerance</a:t>
            </a:r>
          </a:p>
        </p:txBody>
      </p:sp>
    </p:spTree>
    <p:extLst>
      <p:ext uri="{BB962C8B-B14F-4D97-AF65-F5344CB8AC3E}">
        <p14:creationId xmlns:p14="http://schemas.microsoft.com/office/powerpoint/2010/main" val="14704519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27ABD-E94E-4048-96B7-9FEC4975DCB1}"/>
              </a:ext>
            </a:extLst>
          </p:cNvPr>
          <p:cNvSpPr>
            <a:spLocks noGrp="1"/>
          </p:cNvSpPr>
          <p:nvPr>
            <p:ph type="title"/>
          </p:nvPr>
        </p:nvSpPr>
        <p:spPr/>
        <p:txBody>
          <a:bodyPr/>
          <a:lstStyle/>
          <a:p>
            <a:r>
              <a:rPr lang="en-US" dirty="0"/>
              <a:t>The Pros of a Gluten-Free Diet</a:t>
            </a:r>
          </a:p>
        </p:txBody>
      </p:sp>
      <p:sp>
        <p:nvSpPr>
          <p:cNvPr id="3" name="Content Placeholder 2">
            <a:extLst>
              <a:ext uri="{FF2B5EF4-FFF2-40B4-BE49-F238E27FC236}">
                <a16:creationId xmlns:a16="http://schemas.microsoft.com/office/drawing/2014/main" id="{46589322-406B-404A-9DFC-864C2CFC59C7}"/>
              </a:ext>
            </a:extLst>
          </p:cNvPr>
          <p:cNvSpPr>
            <a:spLocks noGrp="1"/>
          </p:cNvSpPr>
          <p:nvPr>
            <p:ph idx="1"/>
          </p:nvPr>
        </p:nvSpPr>
        <p:spPr/>
        <p:txBody>
          <a:bodyPr>
            <a:noAutofit/>
          </a:bodyPr>
          <a:lstStyle/>
          <a:p>
            <a:r>
              <a:rPr lang="en-US" sz="2600" dirty="0"/>
              <a:t>Reduces the symptoms of gluten intolerance, such as chronic diarrhea, cramping, constipation, and bloating</a:t>
            </a:r>
          </a:p>
          <a:p>
            <a:r>
              <a:rPr lang="en-US" sz="2600" dirty="0"/>
              <a:t>Promotes healing of the small intestines for people with celiac disease, preventing malnutrition</a:t>
            </a:r>
          </a:p>
          <a:p>
            <a:r>
              <a:rPr lang="en-US" sz="2600" dirty="0"/>
              <a:t>May support weight loss</a:t>
            </a:r>
          </a:p>
          <a:p>
            <a:r>
              <a:rPr lang="en-US" sz="2600" dirty="0"/>
              <a:t>May be beneficial for other autoimmune diseases, such as Parkinson’s disease, rheumatoid arthritis, and multiple sclerosis</a:t>
            </a:r>
          </a:p>
          <a:p>
            <a:r>
              <a:rPr lang="en-US" sz="2600" dirty="0"/>
              <a:t>May be helpful for Types 1 and 2 diabetes and anemia</a:t>
            </a:r>
          </a:p>
        </p:txBody>
      </p:sp>
    </p:spTree>
    <p:extLst>
      <p:ext uri="{BB962C8B-B14F-4D97-AF65-F5344CB8AC3E}">
        <p14:creationId xmlns:p14="http://schemas.microsoft.com/office/powerpoint/2010/main" val="35912294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195AE-6489-4E47-BAC5-1CC89FB7E4B6}"/>
              </a:ext>
            </a:extLst>
          </p:cNvPr>
          <p:cNvSpPr>
            <a:spLocks noGrp="1"/>
          </p:cNvSpPr>
          <p:nvPr>
            <p:ph type="title"/>
          </p:nvPr>
        </p:nvSpPr>
        <p:spPr/>
        <p:txBody>
          <a:bodyPr/>
          <a:lstStyle/>
          <a:p>
            <a:r>
              <a:rPr lang="en-US" dirty="0"/>
              <a:t>The Cons of a Gluten-Free Diet</a:t>
            </a:r>
          </a:p>
        </p:txBody>
      </p:sp>
      <p:sp>
        <p:nvSpPr>
          <p:cNvPr id="3" name="Content Placeholder 2">
            <a:extLst>
              <a:ext uri="{FF2B5EF4-FFF2-40B4-BE49-F238E27FC236}">
                <a16:creationId xmlns:a16="http://schemas.microsoft.com/office/drawing/2014/main" id="{B458719F-0AC6-F049-89A4-3BA487719BED}"/>
              </a:ext>
            </a:extLst>
          </p:cNvPr>
          <p:cNvSpPr>
            <a:spLocks noGrp="1"/>
          </p:cNvSpPr>
          <p:nvPr>
            <p:ph idx="1"/>
          </p:nvPr>
        </p:nvSpPr>
        <p:spPr/>
        <p:txBody>
          <a:bodyPr>
            <a:normAutofit/>
          </a:bodyPr>
          <a:lstStyle/>
          <a:p>
            <a:r>
              <a:rPr lang="en-US" sz="3200" dirty="0"/>
              <a:t>Risk of folate and iron deficiencies</a:t>
            </a:r>
          </a:p>
          <a:p>
            <a:r>
              <a:rPr lang="en-US" sz="3200" dirty="0"/>
              <a:t>Special gluten-free products can be hard to find and expensive</a:t>
            </a:r>
          </a:p>
          <a:p>
            <a:r>
              <a:rPr lang="en-US" sz="3200" dirty="0"/>
              <a:t>Requires constant vigilance and careful food label reading, since gluten is found in many products</a:t>
            </a:r>
          </a:p>
        </p:txBody>
      </p:sp>
    </p:spTree>
    <p:extLst>
      <p:ext uri="{BB962C8B-B14F-4D97-AF65-F5344CB8AC3E}">
        <p14:creationId xmlns:p14="http://schemas.microsoft.com/office/powerpoint/2010/main" val="40631808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86EF5-AA7D-AA47-8271-C51BBEF1F477}"/>
              </a:ext>
            </a:extLst>
          </p:cNvPr>
          <p:cNvSpPr>
            <a:spLocks noGrp="1"/>
          </p:cNvSpPr>
          <p:nvPr>
            <p:ph type="title"/>
          </p:nvPr>
        </p:nvSpPr>
        <p:spPr/>
        <p:txBody>
          <a:bodyPr/>
          <a:lstStyle/>
          <a:p>
            <a:r>
              <a:rPr lang="en-US" dirty="0"/>
              <a:t>Popular Diets – Low-Carb Diet</a:t>
            </a:r>
          </a:p>
        </p:txBody>
      </p:sp>
      <p:sp>
        <p:nvSpPr>
          <p:cNvPr id="3" name="Content Placeholder 2">
            <a:extLst>
              <a:ext uri="{FF2B5EF4-FFF2-40B4-BE49-F238E27FC236}">
                <a16:creationId xmlns:a16="http://schemas.microsoft.com/office/drawing/2014/main" id="{5B02029B-FBD8-964A-95FA-55CB064C785F}"/>
              </a:ext>
            </a:extLst>
          </p:cNvPr>
          <p:cNvSpPr>
            <a:spLocks noGrp="1"/>
          </p:cNvSpPr>
          <p:nvPr>
            <p:ph idx="1"/>
          </p:nvPr>
        </p:nvSpPr>
        <p:spPr/>
        <p:txBody>
          <a:bodyPr>
            <a:noAutofit/>
          </a:bodyPr>
          <a:lstStyle/>
          <a:p>
            <a:r>
              <a:rPr lang="en-US" sz="3000" dirty="0"/>
              <a:t>Low-carb diets, which include the Atkins, South Beach, and Ketogenic Diets, focus on limiting carbohydrates (such as grains, fruit, and starchy vegetables) to promote weight loss</a:t>
            </a:r>
          </a:p>
          <a:p>
            <a:r>
              <a:rPr lang="en-US" sz="3000" dirty="0"/>
              <a:t>Proponents of this approach believe that because limiting carbs generally lowers insulin levels, it would then cause the body to burn stored fat instead</a:t>
            </a:r>
          </a:p>
        </p:txBody>
      </p:sp>
    </p:spTree>
    <p:extLst>
      <p:ext uri="{BB962C8B-B14F-4D97-AF65-F5344CB8AC3E}">
        <p14:creationId xmlns:p14="http://schemas.microsoft.com/office/powerpoint/2010/main" val="36363482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7BB2C-E105-0F48-87DF-B4347B756EC0}"/>
              </a:ext>
            </a:extLst>
          </p:cNvPr>
          <p:cNvSpPr>
            <a:spLocks noGrp="1"/>
          </p:cNvSpPr>
          <p:nvPr>
            <p:ph type="title"/>
          </p:nvPr>
        </p:nvSpPr>
        <p:spPr/>
        <p:txBody>
          <a:bodyPr/>
          <a:lstStyle/>
          <a:p>
            <a:r>
              <a:rPr lang="en-US" dirty="0"/>
              <a:t>The Pros of a Low-Carb Diet</a:t>
            </a:r>
          </a:p>
        </p:txBody>
      </p:sp>
      <p:sp>
        <p:nvSpPr>
          <p:cNvPr id="3" name="Content Placeholder 2">
            <a:extLst>
              <a:ext uri="{FF2B5EF4-FFF2-40B4-BE49-F238E27FC236}">
                <a16:creationId xmlns:a16="http://schemas.microsoft.com/office/drawing/2014/main" id="{795EABAA-0EF1-4A4E-B7BE-5A0AB2E2C406}"/>
              </a:ext>
            </a:extLst>
          </p:cNvPr>
          <p:cNvSpPr>
            <a:spLocks noGrp="1"/>
          </p:cNvSpPr>
          <p:nvPr>
            <p:ph idx="1"/>
          </p:nvPr>
        </p:nvSpPr>
        <p:spPr/>
        <p:txBody>
          <a:bodyPr>
            <a:normAutofit/>
          </a:bodyPr>
          <a:lstStyle/>
          <a:p>
            <a:r>
              <a:rPr lang="en-US" sz="3200" dirty="0"/>
              <a:t>Restricts refined carbohydrates, such as white flour and white sugar</a:t>
            </a:r>
          </a:p>
          <a:p>
            <a:r>
              <a:rPr lang="en-US" sz="3200" dirty="0"/>
              <a:t>May temporarily improve blood sugar or blood cholesterol levels</a:t>
            </a:r>
          </a:p>
        </p:txBody>
      </p:sp>
    </p:spTree>
    <p:extLst>
      <p:ext uri="{BB962C8B-B14F-4D97-AF65-F5344CB8AC3E}">
        <p14:creationId xmlns:p14="http://schemas.microsoft.com/office/powerpoint/2010/main" val="30401167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FF594-6DAC-604E-B42B-A60988DC0181}"/>
              </a:ext>
            </a:extLst>
          </p:cNvPr>
          <p:cNvSpPr>
            <a:spLocks noGrp="1"/>
          </p:cNvSpPr>
          <p:nvPr>
            <p:ph type="title"/>
          </p:nvPr>
        </p:nvSpPr>
        <p:spPr/>
        <p:txBody>
          <a:bodyPr/>
          <a:lstStyle/>
          <a:p>
            <a:r>
              <a:rPr lang="en-US" dirty="0"/>
              <a:t>The Cons of a Low-Carb Diet</a:t>
            </a:r>
          </a:p>
        </p:txBody>
      </p:sp>
      <p:sp>
        <p:nvSpPr>
          <p:cNvPr id="3" name="Content Placeholder 2">
            <a:extLst>
              <a:ext uri="{FF2B5EF4-FFF2-40B4-BE49-F238E27FC236}">
                <a16:creationId xmlns:a16="http://schemas.microsoft.com/office/drawing/2014/main" id="{500FBADB-146C-6E4A-A53A-3C764720D36B}"/>
              </a:ext>
            </a:extLst>
          </p:cNvPr>
          <p:cNvSpPr>
            <a:spLocks noGrp="1"/>
          </p:cNvSpPr>
          <p:nvPr>
            <p:ph idx="1"/>
          </p:nvPr>
        </p:nvSpPr>
        <p:spPr/>
        <p:txBody>
          <a:bodyPr>
            <a:normAutofit/>
          </a:bodyPr>
          <a:lstStyle/>
          <a:p>
            <a:r>
              <a:rPr lang="en-US" sz="3200" dirty="0"/>
              <a:t>Not entirely evidence-based</a:t>
            </a:r>
          </a:p>
          <a:p>
            <a:r>
              <a:rPr lang="en-US" sz="3200" dirty="0"/>
              <a:t>Results in higher fat and protein consumption</a:t>
            </a:r>
          </a:p>
        </p:txBody>
      </p:sp>
    </p:spTree>
    <p:extLst>
      <p:ext uri="{BB962C8B-B14F-4D97-AF65-F5344CB8AC3E}">
        <p14:creationId xmlns:p14="http://schemas.microsoft.com/office/powerpoint/2010/main" val="8795038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8542A-DBC5-CE48-964E-C4EB95180571}"/>
              </a:ext>
            </a:extLst>
          </p:cNvPr>
          <p:cNvSpPr>
            <a:spLocks noGrp="1"/>
          </p:cNvSpPr>
          <p:nvPr>
            <p:ph type="title"/>
          </p:nvPr>
        </p:nvSpPr>
        <p:spPr/>
        <p:txBody>
          <a:bodyPr/>
          <a:lstStyle/>
          <a:p>
            <a:r>
              <a:rPr lang="en-US" dirty="0"/>
              <a:t>Popular Diets – The Macrobiotic Diet</a:t>
            </a:r>
          </a:p>
        </p:txBody>
      </p:sp>
      <p:sp>
        <p:nvSpPr>
          <p:cNvPr id="3" name="Content Placeholder 2">
            <a:extLst>
              <a:ext uri="{FF2B5EF4-FFF2-40B4-BE49-F238E27FC236}">
                <a16:creationId xmlns:a16="http://schemas.microsoft.com/office/drawing/2014/main" id="{4BE84963-131E-124B-BD36-E88A9F3EEB71}"/>
              </a:ext>
            </a:extLst>
          </p:cNvPr>
          <p:cNvSpPr>
            <a:spLocks noGrp="1"/>
          </p:cNvSpPr>
          <p:nvPr>
            <p:ph idx="1"/>
          </p:nvPr>
        </p:nvSpPr>
        <p:spPr/>
        <p:txBody>
          <a:bodyPr>
            <a:noAutofit/>
          </a:bodyPr>
          <a:lstStyle/>
          <a:p>
            <a:r>
              <a:rPr lang="en-US" sz="2600" dirty="0"/>
              <a:t>The macrobiotic diet is part of a health and wellness regimen based in Eastern philosophy</a:t>
            </a:r>
          </a:p>
          <a:p>
            <a:r>
              <a:rPr lang="en-US" sz="2600" dirty="0"/>
              <a:t>Foods are paired based on their so-called yin or yang characteristics</a:t>
            </a:r>
          </a:p>
          <a:p>
            <a:pPr lvl="1"/>
            <a:r>
              <a:rPr lang="en-US" sz="2600" i="1" dirty="0"/>
              <a:t>Yin</a:t>
            </a:r>
            <a:r>
              <a:rPr lang="en-US" sz="2600" dirty="0"/>
              <a:t> foods are thought to be sweet, cold, and passive, while </a:t>
            </a:r>
            <a:r>
              <a:rPr lang="en-US" sz="2600" i="1" dirty="0"/>
              <a:t>Yang</a:t>
            </a:r>
            <a:r>
              <a:rPr lang="en-US" sz="2600" dirty="0"/>
              <a:t> foods are considered to be salty, hot, and aggressive.</a:t>
            </a:r>
          </a:p>
          <a:p>
            <a:r>
              <a:rPr lang="en-US" sz="2600" dirty="0"/>
              <a:t>The diet focuses on foods that are low in saturated fats and high in fiber, which can help to lower the risk of cardiovascular disease</a:t>
            </a:r>
          </a:p>
        </p:txBody>
      </p:sp>
    </p:spTree>
    <p:extLst>
      <p:ext uri="{BB962C8B-B14F-4D97-AF65-F5344CB8AC3E}">
        <p14:creationId xmlns:p14="http://schemas.microsoft.com/office/powerpoint/2010/main" val="32156049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25342-F50B-8F40-9C13-12EF602BB46A}"/>
              </a:ext>
            </a:extLst>
          </p:cNvPr>
          <p:cNvSpPr>
            <a:spLocks noGrp="1"/>
          </p:cNvSpPr>
          <p:nvPr>
            <p:ph type="title"/>
          </p:nvPr>
        </p:nvSpPr>
        <p:spPr/>
        <p:txBody>
          <a:bodyPr/>
          <a:lstStyle/>
          <a:p>
            <a:r>
              <a:rPr lang="en-US" dirty="0"/>
              <a:t>The Pros of a Macrobiotic Diet</a:t>
            </a:r>
          </a:p>
        </p:txBody>
      </p:sp>
      <p:sp>
        <p:nvSpPr>
          <p:cNvPr id="3" name="Content Placeholder 2">
            <a:extLst>
              <a:ext uri="{FF2B5EF4-FFF2-40B4-BE49-F238E27FC236}">
                <a16:creationId xmlns:a16="http://schemas.microsoft.com/office/drawing/2014/main" id="{B9A32DC9-92F0-2E4A-8522-8F4C9A5A9676}"/>
              </a:ext>
            </a:extLst>
          </p:cNvPr>
          <p:cNvSpPr>
            <a:spLocks noGrp="1"/>
          </p:cNvSpPr>
          <p:nvPr>
            <p:ph idx="1"/>
          </p:nvPr>
        </p:nvSpPr>
        <p:spPr/>
        <p:txBody>
          <a:bodyPr>
            <a:normAutofit/>
          </a:bodyPr>
          <a:lstStyle/>
          <a:p>
            <a:r>
              <a:rPr lang="en-US" sz="3200" dirty="0"/>
              <a:t>Low in saturated fats and high in fiber</a:t>
            </a:r>
          </a:p>
          <a:p>
            <a:r>
              <a:rPr lang="en-US" sz="3200" dirty="0"/>
              <a:t>Emphasizes whole foods and de-emphasizes processed foods</a:t>
            </a:r>
          </a:p>
          <a:p>
            <a:r>
              <a:rPr lang="en-US" sz="3200" dirty="0"/>
              <a:t>Rich in phytoestrogens, which may reduce the risk of estrogen-related cancers</a:t>
            </a:r>
          </a:p>
        </p:txBody>
      </p:sp>
    </p:spTree>
    <p:extLst>
      <p:ext uri="{BB962C8B-B14F-4D97-AF65-F5344CB8AC3E}">
        <p14:creationId xmlns:p14="http://schemas.microsoft.com/office/powerpoint/2010/main" val="2632068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Obesity in America</a:t>
            </a:r>
          </a:p>
        </p:txBody>
      </p:sp>
      <p:sp>
        <p:nvSpPr>
          <p:cNvPr id="3" name="Content Placeholder 2"/>
          <p:cNvSpPr>
            <a:spLocks noGrp="1"/>
          </p:cNvSpPr>
          <p:nvPr>
            <p:ph idx="1"/>
          </p:nvPr>
        </p:nvSpPr>
        <p:spPr/>
        <p:txBody>
          <a:bodyPr>
            <a:noAutofit/>
          </a:bodyPr>
          <a:lstStyle/>
          <a:p>
            <a:r>
              <a:rPr lang="en-US" sz="2800" dirty="0"/>
              <a:t>Most people indicate they would like to lose some weight</a:t>
            </a:r>
          </a:p>
          <a:p>
            <a:r>
              <a:rPr lang="en-US" sz="2800" dirty="0"/>
              <a:t>Almost 70% of Americans are carrying enough excess weight to put them at risk for many diseases and even death</a:t>
            </a:r>
          </a:p>
          <a:p>
            <a:r>
              <a:rPr lang="en-US" sz="2800" dirty="0"/>
              <a:t>Is obesity itself a disease?</a:t>
            </a:r>
          </a:p>
          <a:p>
            <a:pPr lvl="1"/>
            <a:r>
              <a:rPr lang="en-US" sz="2800" b="1" dirty="0"/>
              <a:t>Disease</a:t>
            </a:r>
            <a:r>
              <a:rPr lang="en-US" sz="2800" dirty="0"/>
              <a:t> is a condition that impairs normal functioning and is typically manifested by distinguishing signs and symptoms</a:t>
            </a:r>
          </a:p>
        </p:txBody>
      </p:sp>
    </p:spTree>
    <p:extLst>
      <p:ext uri="{BB962C8B-B14F-4D97-AF65-F5344CB8AC3E}">
        <p14:creationId xmlns:p14="http://schemas.microsoft.com/office/powerpoint/2010/main" val="15870531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5FB48-97B9-6F45-9506-D6AABB1FE7C6}"/>
              </a:ext>
            </a:extLst>
          </p:cNvPr>
          <p:cNvSpPr>
            <a:spLocks noGrp="1"/>
          </p:cNvSpPr>
          <p:nvPr>
            <p:ph type="title"/>
          </p:nvPr>
        </p:nvSpPr>
        <p:spPr/>
        <p:txBody>
          <a:bodyPr/>
          <a:lstStyle/>
          <a:p>
            <a:r>
              <a:rPr lang="en-US" dirty="0"/>
              <a:t>The Cons of a Macrobiotic Diet</a:t>
            </a:r>
          </a:p>
        </p:txBody>
      </p:sp>
      <p:sp>
        <p:nvSpPr>
          <p:cNvPr id="3" name="Content Placeholder 2">
            <a:extLst>
              <a:ext uri="{FF2B5EF4-FFF2-40B4-BE49-F238E27FC236}">
                <a16:creationId xmlns:a16="http://schemas.microsoft.com/office/drawing/2014/main" id="{3D890D56-1472-CC4B-9129-68E6492FF68A}"/>
              </a:ext>
            </a:extLst>
          </p:cNvPr>
          <p:cNvSpPr>
            <a:spLocks noGrp="1"/>
          </p:cNvSpPr>
          <p:nvPr>
            <p:ph idx="1"/>
          </p:nvPr>
        </p:nvSpPr>
        <p:spPr/>
        <p:txBody>
          <a:bodyPr>
            <a:normAutofit/>
          </a:bodyPr>
          <a:lstStyle/>
          <a:p>
            <a:r>
              <a:rPr lang="en-US" sz="3200" dirty="0"/>
              <a:t>Not entirely evidence-based</a:t>
            </a:r>
          </a:p>
          <a:p>
            <a:r>
              <a:rPr lang="en-US" sz="3200" dirty="0"/>
              <a:t>Lacks certain vitamins and minerals; supplements are often required</a:t>
            </a:r>
          </a:p>
          <a:p>
            <a:r>
              <a:rPr lang="en-US" sz="3200" dirty="0"/>
              <a:t>Can result in a very low caloric intake</a:t>
            </a:r>
          </a:p>
          <a:p>
            <a:r>
              <a:rPr lang="en-US" sz="3200" dirty="0"/>
              <a:t>Lack of energy may result from inadequate protein</a:t>
            </a:r>
          </a:p>
        </p:txBody>
      </p:sp>
    </p:spTree>
    <p:extLst>
      <p:ext uri="{BB962C8B-B14F-4D97-AF65-F5344CB8AC3E}">
        <p14:creationId xmlns:p14="http://schemas.microsoft.com/office/powerpoint/2010/main" val="42308061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061E5-A8B0-1043-918E-A5B63552E269}"/>
              </a:ext>
            </a:extLst>
          </p:cNvPr>
          <p:cNvSpPr>
            <a:spLocks noGrp="1"/>
          </p:cNvSpPr>
          <p:nvPr>
            <p:ph type="title"/>
          </p:nvPr>
        </p:nvSpPr>
        <p:spPr/>
        <p:txBody>
          <a:bodyPr/>
          <a:lstStyle/>
          <a:p>
            <a:r>
              <a:rPr lang="en-US" dirty="0"/>
              <a:t>Popular Diets – The Mediterranean Diet</a:t>
            </a:r>
          </a:p>
        </p:txBody>
      </p:sp>
      <p:sp>
        <p:nvSpPr>
          <p:cNvPr id="3" name="Content Placeholder 2">
            <a:extLst>
              <a:ext uri="{FF2B5EF4-FFF2-40B4-BE49-F238E27FC236}">
                <a16:creationId xmlns:a16="http://schemas.microsoft.com/office/drawing/2014/main" id="{2ECF10E6-082E-514B-A121-F69726D2E65D}"/>
              </a:ext>
            </a:extLst>
          </p:cNvPr>
          <p:cNvSpPr>
            <a:spLocks noGrp="1"/>
          </p:cNvSpPr>
          <p:nvPr>
            <p:ph idx="1"/>
          </p:nvPr>
        </p:nvSpPr>
        <p:spPr/>
        <p:txBody>
          <a:bodyPr>
            <a:noAutofit/>
          </a:bodyPr>
          <a:lstStyle/>
          <a:p>
            <a:r>
              <a:rPr lang="en-US" sz="3000" dirty="0"/>
              <a:t>The diet focuses on small portions of nutritionally-sound food from plant sources, including vegetables, fruits, whole grains, beans, nuts, seeds, breads and potatoes, and olive oil</a:t>
            </a:r>
          </a:p>
          <a:p>
            <a:r>
              <a:rPr lang="en-US" sz="3000" dirty="0"/>
              <a:t>Other aspects include consuming fish and poultry at least twice per week, eating red meat only a few times per month, having up to seven eggs per week, and drinking red wine in moderation and with meals</a:t>
            </a:r>
          </a:p>
        </p:txBody>
      </p:sp>
    </p:spTree>
    <p:extLst>
      <p:ext uri="{BB962C8B-B14F-4D97-AF65-F5344CB8AC3E}">
        <p14:creationId xmlns:p14="http://schemas.microsoft.com/office/powerpoint/2010/main" val="4219153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9EAF5-E3BB-8D4C-B5DD-50606D329110}"/>
              </a:ext>
            </a:extLst>
          </p:cNvPr>
          <p:cNvSpPr>
            <a:spLocks noGrp="1"/>
          </p:cNvSpPr>
          <p:nvPr>
            <p:ph type="title"/>
          </p:nvPr>
        </p:nvSpPr>
        <p:spPr/>
        <p:txBody>
          <a:bodyPr/>
          <a:lstStyle/>
          <a:p>
            <a:r>
              <a:rPr lang="en-US" dirty="0"/>
              <a:t>Popular Diets – The Mediterranean Diet (Continued)</a:t>
            </a:r>
          </a:p>
        </p:txBody>
      </p:sp>
      <p:sp>
        <p:nvSpPr>
          <p:cNvPr id="3" name="Content Placeholder 2">
            <a:extLst>
              <a:ext uri="{FF2B5EF4-FFF2-40B4-BE49-F238E27FC236}">
                <a16:creationId xmlns:a16="http://schemas.microsoft.com/office/drawing/2014/main" id="{FF9724C1-DDCE-864C-A375-3DD9695C8D13}"/>
              </a:ext>
            </a:extLst>
          </p:cNvPr>
          <p:cNvSpPr>
            <a:spLocks noGrp="1"/>
          </p:cNvSpPr>
          <p:nvPr>
            <p:ph idx="1"/>
          </p:nvPr>
        </p:nvSpPr>
        <p:spPr/>
        <p:txBody>
          <a:bodyPr>
            <a:normAutofit/>
          </a:bodyPr>
          <a:lstStyle/>
          <a:p>
            <a:r>
              <a:rPr lang="en-US" sz="3000" dirty="0"/>
              <a:t>Research has shown that people who follow the diet have some of the lowest rates of chronic disease and the highest rates of longevity among the populations of the world</a:t>
            </a:r>
          </a:p>
          <a:p>
            <a:r>
              <a:rPr lang="en-US" sz="3000" dirty="0"/>
              <a:t>It also helps to decrease excess body weight, blood pressure, blood fats, and blood sugar and insulin levels significantly</a:t>
            </a:r>
          </a:p>
        </p:txBody>
      </p:sp>
    </p:spTree>
    <p:extLst>
      <p:ext uri="{BB962C8B-B14F-4D97-AF65-F5344CB8AC3E}">
        <p14:creationId xmlns:p14="http://schemas.microsoft.com/office/powerpoint/2010/main" val="26096895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8E46B-4582-A74D-B977-C5CD96D17381}"/>
              </a:ext>
            </a:extLst>
          </p:cNvPr>
          <p:cNvSpPr>
            <a:spLocks noGrp="1"/>
          </p:cNvSpPr>
          <p:nvPr>
            <p:ph type="title"/>
          </p:nvPr>
        </p:nvSpPr>
        <p:spPr/>
        <p:txBody>
          <a:bodyPr/>
          <a:lstStyle/>
          <a:p>
            <a:r>
              <a:rPr lang="en-US" dirty="0"/>
              <a:t>The Pros of a Mediterranean Diet</a:t>
            </a:r>
          </a:p>
        </p:txBody>
      </p:sp>
      <p:sp>
        <p:nvSpPr>
          <p:cNvPr id="3" name="Content Placeholder 2">
            <a:extLst>
              <a:ext uri="{FF2B5EF4-FFF2-40B4-BE49-F238E27FC236}">
                <a16:creationId xmlns:a16="http://schemas.microsoft.com/office/drawing/2014/main" id="{EB8C3072-C4A6-BA4E-97D7-0F61DC2511A2}"/>
              </a:ext>
            </a:extLst>
          </p:cNvPr>
          <p:cNvSpPr>
            <a:spLocks noGrp="1"/>
          </p:cNvSpPr>
          <p:nvPr>
            <p:ph idx="1"/>
          </p:nvPr>
        </p:nvSpPr>
        <p:spPr/>
        <p:txBody>
          <a:bodyPr>
            <a:noAutofit/>
          </a:bodyPr>
          <a:lstStyle/>
          <a:p>
            <a:r>
              <a:rPr lang="en-US" sz="2600" dirty="0"/>
              <a:t>A reduced risk of cardiovascular disease and mortality</a:t>
            </a:r>
          </a:p>
          <a:p>
            <a:r>
              <a:rPr lang="en-US" sz="2600" dirty="0"/>
              <a:t>A lower risk of cancer</a:t>
            </a:r>
          </a:p>
          <a:p>
            <a:r>
              <a:rPr lang="en-US" sz="2600" dirty="0"/>
              <a:t>De-emphasizes processed foods and emphasizes whole foods and healthy fats</a:t>
            </a:r>
          </a:p>
          <a:p>
            <a:r>
              <a:rPr lang="en-US" sz="2600" dirty="0"/>
              <a:t>Lower sodium intake, due to fewer processed foods</a:t>
            </a:r>
          </a:p>
          <a:p>
            <a:r>
              <a:rPr lang="en-US" sz="2600" dirty="0"/>
              <a:t>Emphasis on monosaturated fats leads to lower cholesterol</a:t>
            </a:r>
          </a:p>
          <a:p>
            <a:r>
              <a:rPr lang="en-US" sz="2600" dirty="0"/>
              <a:t>Highlighting fruits and vegetables raises consumption of antioxidants</a:t>
            </a:r>
          </a:p>
        </p:txBody>
      </p:sp>
    </p:spTree>
    <p:extLst>
      <p:ext uri="{BB962C8B-B14F-4D97-AF65-F5344CB8AC3E}">
        <p14:creationId xmlns:p14="http://schemas.microsoft.com/office/powerpoint/2010/main" val="41091309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221B-0F47-4349-BF94-14D2C89A3145}"/>
              </a:ext>
            </a:extLst>
          </p:cNvPr>
          <p:cNvSpPr>
            <a:spLocks noGrp="1"/>
          </p:cNvSpPr>
          <p:nvPr>
            <p:ph type="title"/>
          </p:nvPr>
        </p:nvSpPr>
        <p:spPr/>
        <p:txBody>
          <a:bodyPr/>
          <a:lstStyle/>
          <a:p>
            <a:r>
              <a:rPr lang="en-US" dirty="0"/>
              <a:t>The Cons of a Mediterranean Diet</a:t>
            </a:r>
          </a:p>
        </p:txBody>
      </p:sp>
      <p:sp>
        <p:nvSpPr>
          <p:cNvPr id="3" name="Content Placeholder 2">
            <a:extLst>
              <a:ext uri="{FF2B5EF4-FFF2-40B4-BE49-F238E27FC236}">
                <a16:creationId xmlns:a16="http://schemas.microsoft.com/office/drawing/2014/main" id="{D57DC8F2-1819-CA4F-BD2C-1F9D48F33FAE}"/>
              </a:ext>
            </a:extLst>
          </p:cNvPr>
          <p:cNvSpPr>
            <a:spLocks noGrp="1"/>
          </p:cNvSpPr>
          <p:nvPr>
            <p:ph idx="1"/>
          </p:nvPr>
        </p:nvSpPr>
        <p:spPr/>
        <p:txBody>
          <a:bodyPr>
            <a:normAutofit/>
          </a:bodyPr>
          <a:lstStyle/>
          <a:p>
            <a:r>
              <a:rPr lang="en-US" sz="3200" dirty="0"/>
              <a:t>Does not specify daily serving amounts</a:t>
            </a:r>
          </a:p>
          <a:p>
            <a:r>
              <a:rPr lang="en-US" sz="3200" dirty="0"/>
              <a:t>Potential for high fat and high calorie intake as nuts and oils are calorie-dense foods</a:t>
            </a:r>
          </a:p>
          <a:p>
            <a:r>
              <a:rPr lang="en-US" sz="3200" dirty="0"/>
              <a:t>Drinking one to two glasses of wine per day may not be healthy for those with certain conditions</a:t>
            </a:r>
          </a:p>
        </p:txBody>
      </p:sp>
    </p:spTree>
    <p:extLst>
      <p:ext uri="{BB962C8B-B14F-4D97-AF65-F5344CB8AC3E}">
        <p14:creationId xmlns:p14="http://schemas.microsoft.com/office/powerpoint/2010/main" val="25006770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D67D7-277F-0A4A-B589-262307221793}"/>
              </a:ext>
            </a:extLst>
          </p:cNvPr>
          <p:cNvSpPr>
            <a:spLocks noGrp="1"/>
          </p:cNvSpPr>
          <p:nvPr>
            <p:ph type="title"/>
          </p:nvPr>
        </p:nvSpPr>
        <p:spPr/>
        <p:txBody>
          <a:bodyPr/>
          <a:lstStyle/>
          <a:p>
            <a:r>
              <a:rPr lang="en-US" dirty="0"/>
              <a:t>Popular Diets – The Raw Food Diet</a:t>
            </a:r>
          </a:p>
        </p:txBody>
      </p:sp>
      <p:sp>
        <p:nvSpPr>
          <p:cNvPr id="3" name="Content Placeholder 2">
            <a:extLst>
              <a:ext uri="{FF2B5EF4-FFF2-40B4-BE49-F238E27FC236}">
                <a16:creationId xmlns:a16="http://schemas.microsoft.com/office/drawing/2014/main" id="{73CF3A95-9889-B04C-9B2C-963560B54440}"/>
              </a:ext>
            </a:extLst>
          </p:cNvPr>
          <p:cNvSpPr>
            <a:spLocks noGrp="1"/>
          </p:cNvSpPr>
          <p:nvPr>
            <p:ph idx="1"/>
          </p:nvPr>
        </p:nvSpPr>
        <p:spPr/>
        <p:txBody>
          <a:bodyPr>
            <a:normAutofit lnSpcReduction="10000"/>
          </a:bodyPr>
          <a:lstStyle/>
          <a:p>
            <a:r>
              <a:rPr lang="en-US" sz="3000" dirty="0"/>
              <a:t>People who practice the raw food diet eat only uncooked and non-processed foods, emphasizing whole fruits and vegetables, as well as whole grains, beans, dried fruits, seeds and nuts, seaweed, sprouts, and unprocessed produce.</a:t>
            </a:r>
          </a:p>
          <a:p>
            <a:r>
              <a:rPr lang="en-US" sz="3000" dirty="0"/>
              <a:t>The positive aspects of this eating method include consuming foods that are high in fiber and nutrients, and low in calories and saturated fat.</a:t>
            </a:r>
          </a:p>
        </p:txBody>
      </p:sp>
    </p:spTree>
    <p:extLst>
      <p:ext uri="{BB962C8B-B14F-4D97-AF65-F5344CB8AC3E}">
        <p14:creationId xmlns:p14="http://schemas.microsoft.com/office/powerpoint/2010/main" val="32376154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0666-15B7-7B4E-8387-6E2A555D3025}"/>
              </a:ext>
            </a:extLst>
          </p:cNvPr>
          <p:cNvSpPr>
            <a:spLocks noGrp="1"/>
          </p:cNvSpPr>
          <p:nvPr>
            <p:ph type="title"/>
          </p:nvPr>
        </p:nvSpPr>
        <p:spPr/>
        <p:txBody>
          <a:bodyPr/>
          <a:lstStyle/>
          <a:p>
            <a:r>
              <a:rPr lang="en-US" dirty="0"/>
              <a:t>Popular Diets – The Raw Food Diet (Continued)</a:t>
            </a:r>
          </a:p>
        </p:txBody>
      </p:sp>
      <p:sp>
        <p:nvSpPr>
          <p:cNvPr id="3" name="Content Placeholder 2">
            <a:extLst>
              <a:ext uri="{FF2B5EF4-FFF2-40B4-BE49-F238E27FC236}">
                <a16:creationId xmlns:a16="http://schemas.microsoft.com/office/drawing/2014/main" id="{8B527F02-10A1-5F40-9D7A-B39FA7BAD90A}"/>
              </a:ext>
            </a:extLst>
          </p:cNvPr>
          <p:cNvSpPr>
            <a:spLocks noGrp="1"/>
          </p:cNvSpPr>
          <p:nvPr>
            <p:ph idx="1"/>
          </p:nvPr>
        </p:nvSpPr>
        <p:spPr/>
        <p:txBody>
          <a:bodyPr>
            <a:normAutofit/>
          </a:bodyPr>
          <a:lstStyle/>
          <a:p>
            <a:r>
              <a:rPr lang="en-US" sz="3000" dirty="0"/>
              <a:t>The raw food diet offers little in the way of protein, dairy, or fats, which can cause deficiencies of the vitamins A, D, E, and K</a:t>
            </a:r>
          </a:p>
          <a:p>
            <a:r>
              <a:rPr lang="en-US" sz="3000" dirty="0"/>
              <a:t>In addition, not all foods are healthier uncooked, such as spinach and tomatoes</a:t>
            </a:r>
          </a:p>
          <a:p>
            <a:r>
              <a:rPr lang="en-US" sz="3000" dirty="0"/>
              <a:t>Also, cooking eliminates potentially harmful microorganisms that can cause foodborne illnesses</a:t>
            </a:r>
          </a:p>
        </p:txBody>
      </p:sp>
    </p:spTree>
    <p:extLst>
      <p:ext uri="{BB962C8B-B14F-4D97-AF65-F5344CB8AC3E}">
        <p14:creationId xmlns:p14="http://schemas.microsoft.com/office/powerpoint/2010/main" val="34824392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44801-9ABB-6747-882D-E4FD0DE26524}"/>
              </a:ext>
            </a:extLst>
          </p:cNvPr>
          <p:cNvSpPr>
            <a:spLocks noGrp="1"/>
          </p:cNvSpPr>
          <p:nvPr>
            <p:ph type="title"/>
          </p:nvPr>
        </p:nvSpPr>
        <p:spPr/>
        <p:txBody>
          <a:bodyPr/>
          <a:lstStyle/>
          <a:p>
            <a:r>
              <a:rPr lang="en-US" dirty="0"/>
              <a:t>The Pros of a Raw Food Diet</a:t>
            </a:r>
          </a:p>
        </p:txBody>
      </p:sp>
      <p:sp>
        <p:nvSpPr>
          <p:cNvPr id="3" name="Content Placeholder 2">
            <a:extLst>
              <a:ext uri="{FF2B5EF4-FFF2-40B4-BE49-F238E27FC236}">
                <a16:creationId xmlns:a16="http://schemas.microsoft.com/office/drawing/2014/main" id="{1C452221-5214-934E-91E1-BBEF625964FD}"/>
              </a:ext>
            </a:extLst>
          </p:cNvPr>
          <p:cNvSpPr>
            <a:spLocks noGrp="1"/>
          </p:cNvSpPr>
          <p:nvPr>
            <p:ph idx="1"/>
          </p:nvPr>
        </p:nvSpPr>
        <p:spPr/>
        <p:txBody>
          <a:bodyPr>
            <a:normAutofit/>
          </a:bodyPr>
          <a:lstStyle/>
          <a:p>
            <a:r>
              <a:rPr lang="en-US" sz="3200" dirty="0"/>
              <a:t>Emphasizes whole foods</a:t>
            </a:r>
          </a:p>
          <a:p>
            <a:r>
              <a:rPr lang="en-US" sz="3200" dirty="0"/>
              <a:t>Focuses on nutritionally-rich foods</a:t>
            </a:r>
          </a:p>
          <a:p>
            <a:r>
              <a:rPr lang="en-US" sz="3200" dirty="0"/>
              <a:t>High in fiber</a:t>
            </a:r>
          </a:p>
        </p:txBody>
      </p:sp>
    </p:spTree>
    <p:extLst>
      <p:ext uri="{BB962C8B-B14F-4D97-AF65-F5344CB8AC3E}">
        <p14:creationId xmlns:p14="http://schemas.microsoft.com/office/powerpoint/2010/main" val="27299892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1A3B0-E044-AD41-A361-27D6532230B8}"/>
              </a:ext>
            </a:extLst>
          </p:cNvPr>
          <p:cNvSpPr>
            <a:spLocks noGrp="1"/>
          </p:cNvSpPr>
          <p:nvPr>
            <p:ph type="title"/>
          </p:nvPr>
        </p:nvSpPr>
        <p:spPr/>
        <p:txBody>
          <a:bodyPr/>
          <a:lstStyle/>
          <a:p>
            <a:r>
              <a:rPr lang="en-US" dirty="0"/>
              <a:t>The Cons of a Raw Food Diet</a:t>
            </a:r>
          </a:p>
        </p:txBody>
      </p:sp>
      <p:sp>
        <p:nvSpPr>
          <p:cNvPr id="3" name="Content Placeholder 2">
            <a:extLst>
              <a:ext uri="{FF2B5EF4-FFF2-40B4-BE49-F238E27FC236}">
                <a16:creationId xmlns:a16="http://schemas.microsoft.com/office/drawing/2014/main" id="{DB853A71-243D-EA4C-AC7C-5D0754B14454}"/>
              </a:ext>
            </a:extLst>
          </p:cNvPr>
          <p:cNvSpPr>
            <a:spLocks noGrp="1"/>
          </p:cNvSpPr>
          <p:nvPr>
            <p:ph idx="1"/>
          </p:nvPr>
        </p:nvSpPr>
        <p:spPr/>
        <p:txBody>
          <a:bodyPr>
            <a:noAutofit/>
          </a:bodyPr>
          <a:lstStyle/>
          <a:p>
            <a:r>
              <a:rPr lang="en-US" sz="3000" dirty="0"/>
              <a:t>Not entirely evidence-based</a:t>
            </a:r>
          </a:p>
          <a:p>
            <a:r>
              <a:rPr lang="en-US" sz="3000" dirty="0"/>
              <a:t>Very restrictive and limits protein and healthy fat intake</a:t>
            </a:r>
          </a:p>
          <a:p>
            <a:r>
              <a:rPr lang="en-US" sz="3000" dirty="0"/>
              <a:t>Could encourage the development of foodborne illness</a:t>
            </a:r>
          </a:p>
          <a:p>
            <a:r>
              <a:rPr lang="en-US" sz="3000" dirty="0"/>
              <a:t>Extremely difficult to follow</a:t>
            </a:r>
          </a:p>
          <a:p>
            <a:r>
              <a:rPr lang="en-US" sz="3000" dirty="0"/>
              <a:t>Can cause deficiencies in essential vitamins</a:t>
            </a:r>
          </a:p>
        </p:txBody>
      </p:sp>
    </p:spTree>
    <p:extLst>
      <p:ext uri="{BB962C8B-B14F-4D97-AF65-F5344CB8AC3E}">
        <p14:creationId xmlns:p14="http://schemas.microsoft.com/office/powerpoint/2010/main" val="7051299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A37AB-2679-114D-9AA5-955D70AFC108}"/>
              </a:ext>
            </a:extLst>
          </p:cNvPr>
          <p:cNvSpPr>
            <a:spLocks noGrp="1"/>
          </p:cNvSpPr>
          <p:nvPr>
            <p:ph type="title"/>
          </p:nvPr>
        </p:nvSpPr>
        <p:spPr/>
        <p:txBody>
          <a:bodyPr/>
          <a:lstStyle/>
          <a:p>
            <a:r>
              <a:rPr lang="en-US" dirty="0"/>
              <a:t>Popular Diets – Vegetarian Diets</a:t>
            </a:r>
          </a:p>
        </p:txBody>
      </p:sp>
      <p:sp>
        <p:nvSpPr>
          <p:cNvPr id="3" name="Content Placeholder 2">
            <a:extLst>
              <a:ext uri="{FF2B5EF4-FFF2-40B4-BE49-F238E27FC236}">
                <a16:creationId xmlns:a16="http://schemas.microsoft.com/office/drawing/2014/main" id="{550DBD91-CC5C-3643-9953-84313C0A4B96}"/>
              </a:ext>
            </a:extLst>
          </p:cNvPr>
          <p:cNvSpPr>
            <a:spLocks noGrp="1"/>
          </p:cNvSpPr>
          <p:nvPr>
            <p:ph idx="1"/>
          </p:nvPr>
        </p:nvSpPr>
        <p:spPr/>
        <p:txBody>
          <a:bodyPr>
            <a:noAutofit/>
          </a:bodyPr>
          <a:lstStyle/>
          <a:p>
            <a:r>
              <a:rPr lang="en-US" sz="2800" dirty="0"/>
              <a:t>Vegetarian and vegan diets have been followed for thousands of years</a:t>
            </a:r>
          </a:p>
          <a:p>
            <a:r>
              <a:rPr lang="en-US" sz="2800" dirty="0"/>
              <a:t>Broadly speaking, vegetarians restrict the consumption of animal products to varying degrees</a:t>
            </a:r>
          </a:p>
          <a:p>
            <a:r>
              <a:rPr lang="en-US" sz="2800" dirty="0"/>
              <a:t>Well-balanced vegetarian and vegan diets can lower the risk of a number of chronic conditions, including heart disease, diabetes, and obesity</a:t>
            </a:r>
          </a:p>
        </p:txBody>
      </p:sp>
    </p:spTree>
    <p:extLst>
      <p:ext uri="{BB962C8B-B14F-4D97-AF65-F5344CB8AC3E}">
        <p14:creationId xmlns:p14="http://schemas.microsoft.com/office/powerpoint/2010/main" val="322064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A3F7A-6DE2-5241-B032-0ED4D714F94E}"/>
              </a:ext>
            </a:extLst>
          </p:cNvPr>
          <p:cNvSpPr>
            <a:spLocks noGrp="1"/>
          </p:cNvSpPr>
          <p:nvPr>
            <p:ph type="title"/>
          </p:nvPr>
        </p:nvSpPr>
        <p:spPr/>
        <p:txBody>
          <a:bodyPr/>
          <a:lstStyle/>
          <a:p>
            <a:r>
              <a:rPr lang="en-US" dirty="0"/>
              <a:t>Energy balance</a:t>
            </a:r>
          </a:p>
        </p:txBody>
      </p:sp>
      <p:sp>
        <p:nvSpPr>
          <p:cNvPr id="3" name="Content Placeholder 2">
            <a:extLst>
              <a:ext uri="{FF2B5EF4-FFF2-40B4-BE49-F238E27FC236}">
                <a16:creationId xmlns:a16="http://schemas.microsoft.com/office/drawing/2014/main" id="{C5F90B66-70AB-2D4D-BA5D-A136FF73CB2D}"/>
              </a:ext>
            </a:extLst>
          </p:cNvPr>
          <p:cNvSpPr>
            <a:spLocks noGrp="1"/>
          </p:cNvSpPr>
          <p:nvPr>
            <p:ph idx="1"/>
          </p:nvPr>
        </p:nvSpPr>
        <p:spPr/>
        <p:txBody>
          <a:bodyPr>
            <a:noAutofit/>
          </a:bodyPr>
          <a:lstStyle/>
          <a:p>
            <a:r>
              <a:rPr lang="en-US" sz="2600" b="1" i="1" dirty="0"/>
              <a:t>Energy balance</a:t>
            </a:r>
            <a:r>
              <a:rPr lang="en-US" sz="2600" i="1" dirty="0"/>
              <a:t> </a:t>
            </a:r>
            <a:r>
              <a:rPr lang="en-US" sz="2600" dirty="0"/>
              <a:t>is the relationship between your energy input and your energy output</a:t>
            </a:r>
          </a:p>
          <a:p>
            <a:pPr lvl="1"/>
            <a:r>
              <a:rPr lang="en-US" sz="2600" dirty="0"/>
              <a:t>Energy balance = energy input minus energy output</a:t>
            </a:r>
          </a:p>
          <a:p>
            <a:r>
              <a:rPr lang="en-US" sz="2600" dirty="0"/>
              <a:t>Energy input refers to the energy from consumed food &amp; drink*</a:t>
            </a:r>
          </a:p>
          <a:p>
            <a:r>
              <a:rPr lang="en-US" sz="2600" dirty="0"/>
              <a:t>Energy output refers to the calories burned by the body; includes the energy necessary for your resting metabolism (basal metabolic rate), food digestion, and physical activity*</a:t>
            </a:r>
          </a:p>
          <a:p>
            <a:pPr marL="457200" lvl="1" indent="0">
              <a:buNone/>
            </a:pPr>
            <a:r>
              <a:rPr lang="en-US" sz="2600" dirty="0"/>
              <a:t>The * items are ones that we have some control over </a:t>
            </a:r>
          </a:p>
        </p:txBody>
      </p:sp>
    </p:spTree>
    <p:extLst>
      <p:ext uri="{BB962C8B-B14F-4D97-AF65-F5344CB8AC3E}">
        <p14:creationId xmlns:p14="http://schemas.microsoft.com/office/powerpoint/2010/main" val="18534196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55245-7BC0-FD47-B7AD-5E50D4397F15}"/>
              </a:ext>
            </a:extLst>
          </p:cNvPr>
          <p:cNvSpPr>
            <a:spLocks noGrp="1"/>
          </p:cNvSpPr>
          <p:nvPr>
            <p:ph type="title"/>
          </p:nvPr>
        </p:nvSpPr>
        <p:spPr/>
        <p:txBody>
          <a:bodyPr/>
          <a:lstStyle/>
          <a:p>
            <a:r>
              <a:rPr lang="en-US" dirty="0"/>
              <a:t>Popular Diets – Vegetarian Diets (Continued)</a:t>
            </a:r>
          </a:p>
        </p:txBody>
      </p:sp>
      <p:sp>
        <p:nvSpPr>
          <p:cNvPr id="3" name="Content Placeholder 2">
            <a:extLst>
              <a:ext uri="{FF2B5EF4-FFF2-40B4-BE49-F238E27FC236}">
                <a16:creationId xmlns:a16="http://schemas.microsoft.com/office/drawing/2014/main" id="{8D04F321-0182-D442-926E-8893CD91E275}"/>
              </a:ext>
            </a:extLst>
          </p:cNvPr>
          <p:cNvSpPr>
            <a:spLocks noGrp="1"/>
          </p:cNvSpPr>
          <p:nvPr>
            <p:ph idx="1"/>
          </p:nvPr>
        </p:nvSpPr>
        <p:spPr/>
        <p:txBody>
          <a:bodyPr>
            <a:noAutofit/>
          </a:bodyPr>
          <a:lstStyle/>
          <a:p>
            <a:r>
              <a:rPr lang="en-US" sz="2800" dirty="0"/>
              <a:t>A vegetarian without a variety of foods may be insufficient in calcium, iron, omega-3 fatty acids, zinc, and vitamin B</a:t>
            </a:r>
            <a:r>
              <a:rPr lang="en-US" sz="2800" baseline="-25000" dirty="0"/>
              <a:t>12</a:t>
            </a:r>
          </a:p>
          <a:p>
            <a:r>
              <a:rPr lang="en-US" sz="2800" dirty="0"/>
              <a:t>Types of vegetarian diets include</a:t>
            </a:r>
          </a:p>
          <a:p>
            <a:pPr lvl="1"/>
            <a:r>
              <a:rPr lang="en-US" sz="2800" dirty="0"/>
              <a:t>Lacto-ovo-vegetarians who do consume dairy and eggs</a:t>
            </a:r>
          </a:p>
          <a:p>
            <a:pPr lvl="1"/>
            <a:r>
              <a:rPr lang="en-US" sz="2800" dirty="0"/>
              <a:t>Lacto-vegetarians who do consume dairy</a:t>
            </a:r>
          </a:p>
          <a:p>
            <a:pPr lvl="1"/>
            <a:r>
              <a:rPr lang="en-US" sz="2800" dirty="0"/>
              <a:t>Vegans consume who no animal products</a:t>
            </a:r>
          </a:p>
        </p:txBody>
      </p:sp>
    </p:spTree>
    <p:extLst>
      <p:ext uri="{BB962C8B-B14F-4D97-AF65-F5344CB8AC3E}">
        <p14:creationId xmlns:p14="http://schemas.microsoft.com/office/powerpoint/2010/main" val="5990956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3BED9-C32C-ED44-946F-20A330A1933C}"/>
              </a:ext>
            </a:extLst>
          </p:cNvPr>
          <p:cNvSpPr>
            <a:spLocks noGrp="1"/>
          </p:cNvSpPr>
          <p:nvPr>
            <p:ph type="title"/>
          </p:nvPr>
        </p:nvSpPr>
        <p:spPr/>
        <p:txBody>
          <a:bodyPr/>
          <a:lstStyle/>
          <a:p>
            <a:r>
              <a:rPr lang="en-US" dirty="0"/>
              <a:t>The Pros of a Vegetarian Diets</a:t>
            </a:r>
          </a:p>
        </p:txBody>
      </p:sp>
      <p:sp>
        <p:nvSpPr>
          <p:cNvPr id="3" name="Content Placeholder 2">
            <a:extLst>
              <a:ext uri="{FF2B5EF4-FFF2-40B4-BE49-F238E27FC236}">
                <a16:creationId xmlns:a16="http://schemas.microsoft.com/office/drawing/2014/main" id="{8CE5EC1E-A449-334A-B234-5F929C7BB77B}"/>
              </a:ext>
            </a:extLst>
          </p:cNvPr>
          <p:cNvSpPr>
            <a:spLocks noGrp="1"/>
          </p:cNvSpPr>
          <p:nvPr>
            <p:ph idx="1"/>
          </p:nvPr>
        </p:nvSpPr>
        <p:spPr/>
        <p:txBody>
          <a:bodyPr>
            <a:normAutofit/>
          </a:bodyPr>
          <a:lstStyle/>
          <a:p>
            <a:r>
              <a:rPr lang="en-US" sz="3200" dirty="0"/>
              <a:t>May reduce cancer risk</a:t>
            </a:r>
          </a:p>
          <a:p>
            <a:r>
              <a:rPr lang="en-US" sz="3200" dirty="0"/>
              <a:t>May reduce heart disease risk</a:t>
            </a:r>
          </a:p>
          <a:p>
            <a:r>
              <a:rPr lang="en-US" sz="3200" dirty="0"/>
              <a:t>May reduce obesity risk</a:t>
            </a:r>
          </a:p>
          <a:p>
            <a:r>
              <a:rPr lang="en-US" sz="3200" dirty="0"/>
              <a:t>May help prevent Type 2 diabetes</a:t>
            </a:r>
          </a:p>
          <a:p>
            <a:r>
              <a:rPr lang="en-US" sz="3200" dirty="0"/>
              <a:t>Helps with weight reduction and weight maintenance</a:t>
            </a:r>
          </a:p>
        </p:txBody>
      </p:sp>
    </p:spTree>
    <p:extLst>
      <p:ext uri="{BB962C8B-B14F-4D97-AF65-F5344CB8AC3E}">
        <p14:creationId xmlns:p14="http://schemas.microsoft.com/office/powerpoint/2010/main" val="37789429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5A22F-2E2E-AD47-8002-812E34DBD840}"/>
              </a:ext>
            </a:extLst>
          </p:cNvPr>
          <p:cNvSpPr>
            <a:spLocks noGrp="1"/>
          </p:cNvSpPr>
          <p:nvPr>
            <p:ph type="title"/>
          </p:nvPr>
        </p:nvSpPr>
        <p:spPr/>
        <p:txBody>
          <a:bodyPr/>
          <a:lstStyle/>
          <a:p>
            <a:r>
              <a:rPr lang="en-US" dirty="0"/>
              <a:t>The Pros Cons of a Vegetarian Diets</a:t>
            </a:r>
          </a:p>
        </p:txBody>
      </p:sp>
      <p:sp>
        <p:nvSpPr>
          <p:cNvPr id="3" name="Content Placeholder 2">
            <a:extLst>
              <a:ext uri="{FF2B5EF4-FFF2-40B4-BE49-F238E27FC236}">
                <a16:creationId xmlns:a16="http://schemas.microsoft.com/office/drawing/2014/main" id="{056FB586-18BE-2148-B9D6-8AA40B37E8C3}"/>
              </a:ext>
            </a:extLst>
          </p:cNvPr>
          <p:cNvSpPr>
            <a:spLocks noGrp="1"/>
          </p:cNvSpPr>
          <p:nvPr>
            <p:ph idx="1"/>
          </p:nvPr>
        </p:nvSpPr>
        <p:spPr/>
        <p:txBody>
          <a:bodyPr>
            <a:normAutofit/>
          </a:bodyPr>
          <a:lstStyle/>
          <a:p>
            <a:r>
              <a:rPr lang="en-US" sz="3200" dirty="0"/>
              <a:t>Guidelines regarding fat and nutrient consumption must be followed</a:t>
            </a:r>
          </a:p>
          <a:p>
            <a:r>
              <a:rPr lang="en-US" sz="3200" dirty="0"/>
              <a:t>Requires vigilance to watch out for hidden animal products</a:t>
            </a:r>
          </a:p>
          <a:p>
            <a:r>
              <a:rPr lang="en-US" sz="3200" dirty="0"/>
              <a:t>Requires negotiating meals and holidays with meat-eating friends and family</a:t>
            </a:r>
          </a:p>
        </p:txBody>
      </p:sp>
    </p:spTree>
    <p:extLst>
      <p:ext uri="{BB962C8B-B14F-4D97-AF65-F5344CB8AC3E}">
        <p14:creationId xmlns:p14="http://schemas.microsoft.com/office/powerpoint/2010/main" val="724637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88807-6E10-9E4B-AD9C-B80571724DAD}"/>
              </a:ext>
            </a:extLst>
          </p:cNvPr>
          <p:cNvSpPr>
            <a:spLocks noGrp="1"/>
          </p:cNvSpPr>
          <p:nvPr>
            <p:ph type="title"/>
          </p:nvPr>
        </p:nvSpPr>
        <p:spPr/>
        <p:txBody>
          <a:bodyPr/>
          <a:lstStyle/>
          <a:p>
            <a:r>
              <a:rPr lang="en-US" dirty="0"/>
              <a:t>Weight Management 1</a:t>
            </a:r>
          </a:p>
        </p:txBody>
      </p:sp>
      <p:sp>
        <p:nvSpPr>
          <p:cNvPr id="3" name="Content Placeholder 2">
            <a:extLst>
              <a:ext uri="{FF2B5EF4-FFF2-40B4-BE49-F238E27FC236}">
                <a16:creationId xmlns:a16="http://schemas.microsoft.com/office/drawing/2014/main" id="{239FAA35-837B-8848-ABDE-2CB8F274DE93}"/>
              </a:ext>
            </a:extLst>
          </p:cNvPr>
          <p:cNvSpPr>
            <a:spLocks noGrp="1"/>
          </p:cNvSpPr>
          <p:nvPr>
            <p:ph idx="1"/>
          </p:nvPr>
        </p:nvSpPr>
        <p:spPr/>
        <p:txBody>
          <a:bodyPr>
            <a:normAutofit/>
          </a:bodyPr>
          <a:lstStyle/>
          <a:p>
            <a:r>
              <a:rPr lang="en-US" sz="2800" dirty="0"/>
              <a:t>Anyone planning to start a weight loss program should begin by carefully considering the following factors:  </a:t>
            </a:r>
          </a:p>
          <a:p>
            <a:pPr lvl="1"/>
            <a:r>
              <a:rPr lang="en-US" sz="2800" dirty="0"/>
              <a:t>How many calories are being consumed daily?</a:t>
            </a:r>
          </a:p>
          <a:p>
            <a:pPr lvl="1"/>
            <a:r>
              <a:rPr lang="en-US" sz="2800" dirty="0"/>
              <a:t>How many calories are being expended?</a:t>
            </a:r>
          </a:p>
          <a:p>
            <a:pPr lvl="1"/>
            <a:r>
              <a:rPr lang="en-US" sz="2800" dirty="0"/>
              <a:t>How much fluids are being consumed?</a:t>
            </a:r>
          </a:p>
          <a:p>
            <a:pPr lvl="1"/>
            <a:r>
              <a:rPr lang="en-US" sz="2800" dirty="0"/>
              <a:t>How well are electrolytes being managed?</a:t>
            </a:r>
          </a:p>
        </p:txBody>
      </p:sp>
    </p:spTree>
    <p:extLst>
      <p:ext uri="{BB962C8B-B14F-4D97-AF65-F5344CB8AC3E}">
        <p14:creationId xmlns:p14="http://schemas.microsoft.com/office/powerpoint/2010/main" val="4068036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C4478-3E79-7344-8C41-E2B65A8B16D9}"/>
              </a:ext>
            </a:extLst>
          </p:cNvPr>
          <p:cNvSpPr>
            <a:spLocks noGrp="1"/>
          </p:cNvSpPr>
          <p:nvPr>
            <p:ph type="title"/>
          </p:nvPr>
        </p:nvSpPr>
        <p:spPr/>
        <p:txBody>
          <a:bodyPr/>
          <a:lstStyle/>
          <a:p>
            <a:r>
              <a:rPr lang="en-US" dirty="0"/>
              <a:t>Weight Management 2</a:t>
            </a:r>
          </a:p>
        </p:txBody>
      </p:sp>
      <p:sp>
        <p:nvSpPr>
          <p:cNvPr id="3" name="Content Placeholder 2">
            <a:extLst>
              <a:ext uri="{FF2B5EF4-FFF2-40B4-BE49-F238E27FC236}">
                <a16:creationId xmlns:a16="http://schemas.microsoft.com/office/drawing/2014/main" id="{42684FC7-15B9-BD4F-9E70-EFC4470BD9C1}"/>
              </a:ext>
            </a:extLst>
          </p:cNvPr>
          <p:cNvSpPr>
            <a:spLocks noGrp="1"/>
          </p:cNvSpPr>
          <p:nvPr>
            <p:ph idx="1"/>
          </p:nvPr>
        </p:nvSpPr>
        <p:spPr/>
        <p:txBody>
          <a:bodyPr>
            <a:noAutofit/>
          </a:bodyPr>
          <a:lstStyle/>
          <a:p>
            <a:r>
              <a:rPr lang="en-US" sz="2600" dirty="0"/>
              <a:t>The most effective way to assess one’s eating habits is by performing a 10-day nutritional intake analysis where you track everything you eat and analyze the average nutrient values you consume in 1 day</a:t>
            </a:r>
          </a:p>
          <a:p>
            <a:r>
              <a:rPr lang="en-US" sz="2600" dirty="0"/>
              <a:t>The analysis should include not only food, beverages, and supplements consumed but other factors that can influence eating include the time of day, the setting, your current mood, any activity taking place while eating, and your physical activity level that day</a:t>
            </a:r>
          </a:p>
        </p:txBody>
      </p:sp>
    </p:spTree>
    <p:extLst>
      <p:ext uri="{BB962C8B-B14F-4D97-AF65-F5344CB8AC3E}">
        <p14:creationId xmlns:p14="http://schemas.microsoft.com/office/powerpoint/2010/main" val="40866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BE414-DF8F-3F46-B7E1-A7AF6DDEBE9B}"/>
              </a:ext>
            </a:extLst>
          </p:cNvPr>
          <p:cNvSpPr>
            <a:spLocks noGrp="1"/>
          </p:cNvSpPr>
          <p:nvPr>
            <p:ph type="title"/>
          </p:nvPr>
        </p:nvSpPr>
        <p:spPr/>
        <p:txBody>
          <a:bodyPr/>
          <a:lstStyle/>
          <a:p>
            <a:r>
              <a:rPr lang="en-US" dirty="0"/>
              <a:t>Weight Management 3</a:t>
            </a:r>
          </a:p>
        </p:txBody>
      </p:sp>
      <p:sp>
        <p:nvSpPr>
          <p:cNvPr id="3" name="Content Placeholder 2">
            <a:extLst>
              <a:ext uri="{FF2B5EF4-FFF2-40B4-BE49-F238E27FC236}">
                <a16:creationId xmlns:a16="http://schemas.microsoft.com/office/drawing/2014/main" id="{41E27E80-44DE-734C-B64F-5872D9698EA8}"/>
              </a:ext>
            </a:extLst>
          </p:cNvPr>
          <p:cNvSpPr>
            <a:spLocks noGrp="1"/>
          </p:cNvSpPr>
          <p:nvPr>
            <p:ph idx="1"/>
          </p:nvPr>
        </p:nvSpPr>
        <p:spPr/>
        <p:txBody>
          <a:bodyPr>
            <a:normAutofit/>
          </a:bodyPr>
          <a:lstStyle/>
          <a:p>
            <a:r>
              <a:rPr lang="en-US" sz="3000" dirty="0"/>
              <a:t>After an honest assessment of one’s eating habits, a revised eating plan can be developed with the goal of losing weight</a:t>
            </a:r>
          </a:p>
          <a:p>
            <a:r>
              <a:rPr lang="en-US" sz="3000" dirty="0"/>
              <a:t>A safe and maintainable goal for weight loss is 1 to 2 pounds per week</a:t>
            </a:r>
          </a:p>
        </p:txBody>
      </p:sp>
    </p:spTree>
    <p:extLst>
      <p:ext uri="{BB962C8B-B14F-4D97-AF65-F5344CB8AC3E}">
        <p14:creationId xmlns:p14="http://schemas.microsoft.com/office/powerpoint/2010/main" val="4093461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8EABC-3922-DB41-8C23-1004734F16BA}"/>
              </a:ext>
            </a:extLst>
          </p:cNvPr>
          <p:cNvSpPr>
            <a:spLocks noGrp="1"/>
          </p:cNvSpPr>
          <p:nvPr>
            <p:ph type="title"/>
          </p:nvPr>
        </p:nvSpPr>
        <p:spPr/>
        <p:txBody>
          <a:bodyPr/>
          <a:lstStyle/>
          <a:p>
            <a:r>
              <a:rPr lang="en-US" dirty="0"/>
              <a:t>Weight Management 4</a:t>
            </a:r>
          </a:p>
        </p:txBody>
      </p:sp>
      <p:sp>
        <p:nvSpPr>
          <p:cNvPr id="3" name="Content Placeholder 2">
            <a:extLst>
              <a:ext uri="{FF2B5EF4-FFF2-40B4-BE49-F238E27FC236}">
                <a16:creationId xmlns:a16="http://schemas.microsoft.com/office/drawing/2014/main" id="{BD00355B-EB1C-494A-8C74-EB73DF8E2CFA}"/>
              </a:ext>
            </a:extLst>
          </p:cNvPr>
          <p:cNvSpPr>
            <a:spLocks noGrp="1"/>
          </p:cNvSpPr>
          <p:nvPr>
            <p:ph idx="1"/>
          </p:nvPr>
        </p:nvSpPr>
        <p:spPr/>
        <p:txBody>
          <a:bodyPr>
            <a:normAutofit/>
          </a:bodyPr>
          <a:lstStyle/>
          <a:p>
            <a:r>
              <a:rPr lang="en-US" sz="3000" dirty="0"/>
              <a:t>Weight loss requires a negative energy balance.</a:t>
            </a:r>
          </a:p>
          <a:p>
            <a:r>
              <a:rPr lang="en-US" sz="3000" dirty="0"/>
              <a:t>Since a negative energy balance of 3500 calories is needed to lose 1 pound, one should set the daily goal of 500 calories below their base caloric need</a:t>
            </a:r>
          </a:p>
          <a:p>
            <a:pPr marL="0" indent="0">
              <a:buNone/>
            </a:pPr>
            <a:r>
              <a:rPr lang="en-US" sz="3000" dirty="0"/>
              <a:t>Note: To maintain your weight, you need a zero energy balance; to gain weight you need a positive energy balance</a:t>
            </a:r>
          </a:p>
        </p:txBody>
      </p:sp>
    </p:spTree>
    <p:extLst>
      <p:ext uri="{BB962C8B-B14F-4D97-AF65-F5344CB8AC3E}">
        <p14:creationId xmlns:p14="http://schemas.microsoft.com/office/powerpoint/2010/main" val="38870894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2" ma:contentTypeDescription="Create a new document." ma:contentTypeScope="" ma:versionID="3ba740bbfea08ad42b5fb892d4577724">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f7fd287cc537a47f0d39eda5b7439aef"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30521B59-2471-4C1C-961D-EC583D5C6335}"/>
</file>

<file path=customXml/itemProps2.xml><?xml version="1.0" encoding="utf-8"?>
<ds:datastoreItem xmlns:ds="http://schemas.openxmlformats.org/officeDocument/2006/customXml" ds:itemID="{A5414B3E-24EB-4064-B9C1-253A540C23F6}"/>
</file>

<file path=customXml/itemProps3.xml><?xml version="1.0" encoding="utf-8"?>
<ds:datastoreItem xmlns:ds="http://schemas.openxmlformats.org/officeDocument/2006/customXml" ds:itemID="{9D1F006F-28AE-4C98-9BEF-AEFE22B2630D}"/>
</file>

<file path=docProps/app.xml><?xml version="1.0" encoding="utf-8"?>
<Properties xmlns="http://schemas.openxmlformats.org/officeDocument/2006/extended-properties" xmlns:vt="http://schemas.openxmlformats.org/officeDocument/2006/docPropsVTypes">
  <Template>{1334F989-28F5-1B4E-88E7-EDCE948D5C2D}tf10001058</Template>
  <TotalTime>2783</TotalTime>
  <Words>2807</Words>
  <Application>Microsoft Macintosh PowerPoint</Application>
  <PresentationFormat>Widescreen</PresentationFormat>
  <Paragraphs>240</Paragraphs>
  <Slides>52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52</vt:i4>
      </vt:variant>
    </vt:vector>
  </HeadingPairs>
  <TitlesOfParts>
    <vt:vector size="55" baseType="lpstr">
      <vt:lpstr>Arial</vt:lpstr>
      <vt:lpstr>Calibri</vt:lpstr>
      <vt:lpstr>Celestial</vt:lpstr>
      <vt:lpstr>Weight management </vt:lpstr>
      <vt:lpstr>objectives</vt:lpstr>
      <vt:lpstr>You should go back and Review the definitions for</vt:lpstr>
      <vt:lpstr>Obesity in America</vt:lpstr>
      <vt:lpstr>Energy balance</vt:lpstr>
      <vt:lpstr>Weight Management 1</vt:lpstr>
      <vt:lpstr>Weight Management 2</vt:lpstr>
      <vt:lpstr>Weight Management 3</vt:lpstr>
      <vt:lpstr>Weight Management 4</vt:lpstr>
      <vt:lpstr>Weight Management 5</vt:lpstr>
      <vt:lpstr>Factors potentially affecting weight Loss</vt:lpstr>
      <vt:lpstr>Getting Started with Weight Loss</vt:lpstr>
      <vt:lpstr>Maintaining a Healthy Weight</vt:lpstr>
      <vt:lpstr>The importance of physical activity</vt:lpstr>
      <vt:lpstr>The importance of physical activity (continued)</vt:lpstr>
      <vt:lpstr>Types of physical activity</vt:lpstr>
      <vt:lpstr>Types of physical activity (continued)</vt:lpstr>
      <vt:lpstr>Keeping the Weight Off </vt:lpstr>
      <vt:lpstr>Keeping the Weight Off (continued 1)</vt:lpstr>
      <vt:lpstr>Keeping the Weight Off (continued 2)</vt:lpstr>
      <vt:lpstr>Health Risks of Being Underweight</vt:lpstr>
      <vt:lpstr>Anorexia Nervosa</vt:lpstr>
      <vt:lpstr>Bulimia</vt:lpstr>
      <vt:lpstr>Binge-Eating Disorder</vt:lpstr>
      <vt:lpstr>Disordered eating</vt:lpstr>
      <vt:lpstr>Disordered eating (continued 1)</vt:lpstr>
      <vt:lpstr>Disordered eating (continued 2)</vt:lpstr>
      <vt:lpstr>Body Dysmorphic disorder</vt:lpstr>
      <vt:lpstr>Popular Diets – The DASH Diet</vt:lpstr>
      <vt:lpstr>The Pros of a DASH Diet</vt:lpstr>
      <vt:lpstr>The Cons of a DASH Diet</vt:lpstr>
      <vt:lpstr>Popular Diets – The Gluten-Free Diet</vt:lpstr>
      <vt:lpstr>The Pros of a Gluten-Free Diet</vt:lpstr>
      <vt:lpstr>The Cons of a Gluten-Free Diet</vt:lpstr>
      <vt:lpstr>Popular Diets – Low-Carb Diet</vt:lpstr>
      <vt:lpstr>The Pros of a Low-Carb Diet</vt:lpstr>
      <vt:lpstr>The Cons of a Low-Carb Diet</vt:lpstr>
      <vt:lpstr>Popular Diets – The Macrobiotic Diet</vt:lpstr>
      <vt:lpstr>The Pros of a Macrobiotic Diet</vt:lpstr>
      <vt:lpstr>The Cons of a Macrobiotic Diet</vt:lpstr>
      <vt:lpstr>Popular Diets – The Mediterranean Diet</vt:lpstr>
      <vt:lpstr>Popular Diets – The Mediterranean Diet (Continued)</vt:lpstr>
      <vt:lpstr>The Pros of a Mediterranean Diet</vt:lpstr>
      <vt:lpstr>The Cons of a Mediterranean Diet</vt:lpstr>
      <vt:lpstr>Popular Diets – The Raw Food Diet</vt:lpstr>
      <vt:lpstr>Popular Diets – The Raw Food Diet (Continued)</vt:lpstr>
      <vt:lpstr>The Pros of a Raw Food Diet</vt:lpstr>
      <vt:lpstr>The Cons of a Raw Food Diet</vt:lpstr>
      <vt:lpstr>Popular Diets – Vegetarian Diets</vt:lpstr>
      <vt:lpstr>Popular Diets – Vegetarian Diets (Continued)</vt:lpstr>
      <vt:lpstr>The Pros of a Vegetarian Diets</vt:lpstr>
      <vt:lpstr>The Pros Cons of a Vegetarian Diets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Weight management </dc:title>
  <dc:creator>Jonathan Howard</dc:creator>
  <cp:lastModifiedBy>Jason Hitzeman</cp:lastModifiedBy>
  <cp:revision>44</cp:revision>
  <dcterms:created xsi:type="dcterms:W3CDTF">2016-10-18T00:02:40Z</dcterms:created>
  <dcterms:modified xsi:type="dcterms:W3CDTF">2020-12-17T17:58:14Z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0x0101007222C76DF9BD8349B0CA3C9A1AA4C548</vt:lpwstr>
  </property>
</Properties>
</file>