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79" r:id="rId1"/>
  </p:sldMasterIdLst>
  <p:notesMasterIdLst>
    <p:notesMasterId r:id="rId22"/>
  </p:notesMasterIdLst>
  <p:sldIdLst>
    <p:sldId id="256" r:id="rId2"/>
    <p:sldId id="265" r:id="rId3"/>
    <p:sldId id="257" r:id="rId4"/>
    <p:sldId id="266" r:id="rId5"/>
    <p:sldId id="274" r:id="rId6"/>
    <p:sldId id="275" r:id="rId7"/>
    <p:sldId id="261" r:id="rId8"/>
    <p:sldId id="270" r:id="rId9"/>
    <p:sldId id="269" r:id="rId10"/>
    <p:sldId id="259" r:id="rId11"/>
    <p:sldId id="276" r:id="rId12"/>
    <p:sldId id="277" r:id="rId13"/>
    <p:sldId id="280" r:id="rId14"/>
    <p:sldId id="278" r:id="rId15"/>
    <p:sldId id="263" r:id="rId16"/>
    <p:sldId id="279" r:id="rId17"/>
    <p:sldId id="281" r:id="rId18"/>
    <p:sldId id="271" r:id="rId19"/>
    <p:sldId id="272" r:id="rId20"/>
    <p:sldId id="264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92"/>
    <p:restoredTop sz="94427"/>
  </p:normalViewPr>
  <p:slideViewPr>
    <p:cSldViewPr snapToGrid="0" snapToObjects="1">
      <p:cViewPr varScale="1">
        <p:scale>
          <a:sx n="91" d="100"/>
          <a:sy n="91" d="100"/>
        </p:scale>
        <p:origin x="200" y="5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293ED-EDED-F040-8581-23E58F30F080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5A2985-12F9-8B46-B9FB-CCE13222F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636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5A2985-12F9-8B46-B9FB-CCE13222FD1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850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4AAD347D-5ACD-4C99-B74B-A9C85AD731AF}" type="datetimeFigureOut">
              <a:rPr lang="en-US" smtClean="0"/>
              <a:t>12/15/20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77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12/15/20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795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12/15/20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619062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12/15/20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0950181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12/15/20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084085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12/15/20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2241452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12/15/20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4817243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12/15/20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5763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12/15/20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054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12/15/20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5576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12/15/20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564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12/15/20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4720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12/15/20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6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12/15/20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1816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12/15/20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849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12/15/20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067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12/15/20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360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AAD347D-5ACD-4C99-B74B-A9C85AD731AF}" type="datetimeFigureOut">
              <a:rPr lang="en-US" smtClean="0"/>
              <a:t>12/15/20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60388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  <p:sldLayoutId id="2147483791" r:id="rId12"/>
    <p:sldLayoutId id="2147483792" r:id="rId13"/>
    <p:sldLayoutId id="2147483793" r:id="rId14"/>
    <p:sldLayoutId id="2147483794" r:id="rId15"/>
    <p:sldLayoutId id="2147483795" r:id="rId16"/>
    <p:sldLayoutId id="2147483796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1" kern="1200" cap="all">
          <a:ln w="3175" cmpd="sng">
            <a:noFill/>
          </a:ln>
          <a:solidFill>
            <a:schemeClr val="tx1"/>
          </a:solidFill>
          <a:effectLst/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Stress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CHAPTER Nine</a:t>
            </a:r>
          </a:p>
        </p:txBody>
      </p:sp>
    </p:spTree>
    <p:extLst>
      <p:ext uri="{BB962C8B-B14F-4D97-AF65-F5344CB8AC3E}">
        <p14:creationId xmlns:p14="http://schemas.microsoft.com/office/powerpoint/2010/main" val="17721916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adaptation syndrome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b="1" i="1" dirty="0"/>
              <a:t>Stage 1: Alarm </a:t>
            </a:r>
            <a:r>
              <a:rPr lang="en-US" sz="3000" dirty="0"/>
              <a:t>– initial symptoms the body experiences when under stress</a:t>
            </a:r>
          </a:p>
          <a:p>
            <a:pPr lvl="1"/>
            <a:r>
              <a:rPr lang="en-US" sz="3000" dirty="0"/>
              <a:t>The hypothalamus signals the adrenal glands to release adrenaline and cortisol</a:t>
            </a:r>
          </a:p>
          <a:p>
            <a:pPr lvl="1"/>
            <a:r>
              <a:rPr lang="en-US" sz="3000" dirty="0"/>
              <a:t> Those hormones cause fight-or-flight response resulting in increased heart rate, blood pressure, respiration, and blood glucose</a:t>
            </a:r>
          </a:p>
        </p:txBody>
      </p:sp>
    </p:spTree>
    <p:extLst>
      <p:ext uri="{BB962C8B-B14F-4D97-AF65-F5344CB8AC3E}">
        <p14:creationId xmlns:p14="http://schemas.microsoft.com/office/powerpoint/2010/main" val="10547366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E25B67-8E21-0846-A217-916A4623D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adaptation syndrome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5D313E-AB38-1D41-9E4B-BA804DEC1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b="1" i="1" dirty="0"/>
              <a:t>Stage 2: Resistance </a:t>
            </a:r>
            <a:r>
              <a:rPr lang="en-US" sz="2800" dirty="0"/>
              <a:t>– after the initial shock of a stressful event, the body begins to repair itself but remains on high alert for additional stressors</a:t>
            </a:r>
          </a:p>
          <a:p>
            <a:pPr lvl="1"/>
            <a:r>
              <a:rPr lang="en-US" sz="2800" dirty="0"/>
              <a:t>If you overcome stress, your body continues to repair itself until your hormone levels, heart rate, and blood pressure return to normal</a:t>
            </a:r>
          </a:p>
          <a:p>
            <a:pPr lvl="1"/>
            <a:r>
              <a:rPr lang="en-US" sz="2800" dirty="0"/>
              <a:t>If you don’t resolve the stress, your body eventually adapts and learns how to live with a higher stress level</a:t>
            </a:r>
          </a:p>
          <a:p>
            <a:pPr lvl="1"/>
            <a:r>
              <a:rPr lang="en-US" sz="2800" dirty="0"/>
              <a:t>Signs of the resistance stage include irritability, frustration, and poor concentration</a:t>
            </a:r>
          </a:p>
        </p:txBody>
      </p:sp>
    </p:spTree>
    <p:extLst>
      <p:ext uri="{BB962C8B-B14F-4D97-AF65-F5344CB8AC3E}">
        <p14:creationId xmlns:p14="http://schemas.microsoft.com/office/powerpoint/2010/main" val="11512300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6B81A5-401D-9E4B-B894-A90655FAE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adaptation syndrome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CA2ADD-C6C7-EA48-B390-EED48CC719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b="1" i="1" dirty="0"/>
              <a:t>Stage 3: Exhaustion </a:t>
            </a:r>
            <a:r>
              <a:rPr lang="en-US" sz="2800" dirty="0"/>
              <a:t>– draining of your physical, emotional, and mental resources to the point where your body no longer has strength to fight stress</a:t>
            </a:r>
          </a:p>
          <a:p>
            <a:pPr lvl="1"/>
            <a:r>
              <a:rPr lang="en-US" sz="2800" dirty="0"/>
              <a:t>Long periods of stress can drain your physical, emotional, and mental resources to the point where your body no longer has strength to fight stress resulting in feelings of hopelessness</a:t>
            </a:r>
          </a:p>
        </p:txBody>
      </p:sp>
    </p:spTree>
    <p:extLst>
      <p:ext uri="{BB962C8B-B14F-4D97-AF65-F5344CB8AC3E}">
        <p14:creationId xmlns:p14="http://schemas.microsoft.com/office/powerpoint/2010/main" val="41814665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6B81A5-401D-9E4B-B894-A90655FAE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adaptation syndrome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CA2ADD-C6C7-EA48-B390-EED48CC719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1"/>
            <a:r>
              <a:rPr lang="en-US" sz="2800" dirty="0"/>
              <a:t>Signs of Stage 3 exhaustion include fatigue, burnout, depression, anxiety, and decreased stress tolerance</a:t>
            </a:r>
          </a:p>
          <a:p>
            <a:pPr lvl="1"/>
            <a:r>
              <a:rPr lang="en-US" sz="2800" dirty="0"/>
              <a:t>It can also compromise the immune system and increase the risk of illness</a:t>
            </a:r>
          </a:p>
        </p:txBody>
      </p:sp>
    </p:spTree>
    <p:extLst>
      <p:ext uri="{BB962C8B-B14F-4D97-AF65-F5344CB8AC3E}">
        <p14:creationId xmlns:p14="http://schemas.microsoft.com/office/powerpoint/2010/main" val="20938350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665D17-A39E-D248-98B3-A4AB0135C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Managing Stress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154A1E-3F25-1A4A-95C5-EC5A1F27A4A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Take time out</a:t>
            </a:r>
          </a:p>
          <a:p>
            <a:r>
              <a:rPr lang="en-US" sz="2800" dirty="0"/>
              <a:t>Eat a well-balanced diet</a:t>
            </a:r>
          </a:p>
          <a:p>
            <a:r>
              <a:rPr lang="en-US" sz="2800" dirty="0"/>
              <a:t>Limit alcohol &amp; caffeine</a:t>
            </a:r>
          </a:p>
          <a:p>
            <a:r>
              <a:rPr lang="en-US" sz="2800" dirty="0"/>
              <a:t>Get enough sleep</a:t>
            </a:r>
          </a:p>
          <a:p>
            <a:r>
              <a:rPr lang="en-US" sz="2800" dirty="0"/>
              <a:t>Exercise daily</a:t>
            </a:r>
          </a:p>
          <a:p>
            <a:r>
              <a:rPr lang="en-US" sz="2800" dirty="0"/>
              <a:t>Take deep breaths</a:t>
            </a:r>
          </a:p>
          <a:p>
            <a:r>
              <a:rPr lang="en-US" sz="2800" dirty="0"/>
              <a:t>Count to 10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8B5AE77-695D-4A44-8D32-C26D7862BCD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Do you best but…</a:t>
            </a:r>
          </a:p>
          <a:p>
            <a:pPr lvl="1"/>
            <a:r>
              <a:rPr lang="en-US" sz="2800" dirty="0"/>
              <a:t>Accept things out of your control</a:t>
            </a:r>
          </a:p>
          <a:p>
            <a:pPr lvl="1"/>
            <a:r>
              <a:rPr lang="en-US" sz="2800" dirty="0"/>
              <a:t>Welcome humor</a:t>
            </a:r>
          </a:p>
          <a:p>
            <a:pPr lvl="1"/>
            <a:r>
              <a:rPr lang="en-US" sz="2800" dirty="0"/>
              <a:t>Maintain positive attitude</a:t>
            </a:r>
          </a:p>
          <a:p>
            <a:pPr lvl="1"/>
            <a:r>
              <a:rPr lang="en-US" sz="2800" dirty="0"/>
              <a:t>Get involved</a:t>
            </a:r>
          </a:p>
          <a:p>
            <a:pPr lvl="1"/>
            <a:r>
              <a:rPr lang="en-US" sz="2800" dirty="0"/>
              <a:t>Learn your triggers</a:t>
            </a:r>
          </a:p>
        </p:txBody>
      </p:sp>
    </p:spTree>
    <p:extLst>
      <p:ext uri="{BB962C8B-B14F-4D97-AF65-F5344CB8AC3E}">
        <p14:creationId xmlns:p14="http://schemas.microsoft.com/office/powerpoint/2010/main" val="24070760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Managing stress (continued)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000" dirty="0"/>
              <a:t>Practice time management</a:t>
            </a:r>
          </a:p>
          <a:p>
            <a:r>
              <a:rPr lang="en-US" sz="3000" dirty="0"/>
              <a:t>Practice relaxation techniques, such as:</a:t>
            </a:r>
          </a:p>
          <a:p>
            <a:pPr lvl="1"/>
            <a:r>
              <a:rPr lang="en-US" sz="3000" dirty="0"/>
              <a:t>Progressive relaxation</a:t>
            </a:r>
          </a:p>
          <a:p>
            <a:pPr lvl="1"/>
            <a:r>
              <a:rPr lang="en-US" sz="3000" dirty="0"/>
              <a:t>Visualization</a:t>
            </a:r>
          </a:p>
          <a:p>
            <a:pPr lvl="1"/>
            <a:r>
              <a:rPr lang="en-US" sz="3000" dirty="0"/>
              <a:t>Deep breathing</a:t>
            </a:r>
          </a:p>
          <a:p>
            <a:pPr lvl="1"/>
            <a:r>
              <a:rPr lang="en-US" sz="3000" dirty="0"/>
              <a:t>Music listening</a:t>
            </a:r>
          </a:p>
        </p:txBody>
      </p:sp>
    </p:spTree>
    <p:extLst>
      <p:ext uri="{BB962C8B-B14F-4D97-AF65-F5344CB8AC3E}">
        <p14:creationId xmlns:p14="http://schemas.microsoft.com/office/powerpoint/2010/main" val="6970222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645278-E075-794D-89CE-C0455960A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 &amp; Managing stress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235AAF3-A23D-9645-A5CB-CE0EC9366B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000" dirty="0"/>
              <a:t>Try to include at least 150 minutes of moderate-intensity physical activity each week, 75 minutes of a vigorous-intensity activity, or a combination of the two</a:t>
            </a:r>
          </a:p>
          <a:p>
            <a:r>
              <a:rPr lang="en-US" sz="3000" dirty="0"/>
              <a:t>Helpful tips:</a:t>
            </a:r>
          </a:p>
          <a:p>
            <a:pPr lvl="1"/>
            <a:r>
              <a:rPr lang="en-US" sz="3000" dirty="0"/>
              <a:t>Exercise 5 days a week for 30 minutes each day</a:t>
            </a:r>
          </a:p>
          <a:p>
            <a:pPr lvl="1"/>
            <a:r>
              <a:rPr lang="en-US" sz="3000" dirty="0"/>
              <a:t>Set small daily goals</a:t>
            </a:r>
          </a:p>
        </p:txBody>
      </p:sp>
    </p:spTree>
    <p:extLst>
      <p:ext uri="{BB962C8B-B14F-4D97-AF65-F5344CB8AC3E}">
        <p14:creationId xmlns:p14="http://schemas.microsoft.com/office/powerpoint/2010/main" val="563636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645278-E075-794D-89CE-C0455960A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 &amp; Managing stress (continued)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235AAF3-A23D-9645-A5CB-CE0EC9366B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000" dirty="0"/>
              <a:t>Helpful tips (continued):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Find forms of exercise that are fun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Distract yourself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Recruit an exercise buddy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Be patient. Progress takes time.</a:t>
            </a:r>
          </a:p>
        </p:txBody>
      </p:sp>
    </p:spTree>
    <p:extLst>
      <p:ext uri="{BB962C8B-B14F-4D97-AF65-F5344CB8AC3E}">
        <p14:creationId xmlns:p14="http://schemas.microsoft.com/office/powerpoint/2010/main" val="36303864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3F807-B806-E94B-9FE0-4FF97C3A02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Mindfulness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772AE-AE1A-964D-9CCC-C0715E7E6E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000" b="1" i="1" dirty="0"/>
              <a:t>Mindfulness</a:t>
            </a:r>
            <a:r>
              <a:rPr lang="en-US" sz="3000" dirty="0"/>
              <a:t> – a mental state achieved by focusing one's awareness on the present moment, while calmly acknowledging and accepting one's feelings, thoughts, and bodily sensations, used as a therapeutic technique</a:t>
            </a:r>
          </a:p>
          <a:p>
            <a:r>
              <a:rPr lang="en-US" sz="3000" dirty="0"/>
              <a:t>According to the American Psychological Association, research indicates that the practice of mindfulness has many health benefits.</a:t>
            </a:r>
          </a:p>
        </p:txBody>
      </p:sp>
    </p:spTree>
    <p:extLst>
      <p:ext uri="{BB962C8B-B14F-4D97-AF65-F5344CB8AC3E}">
        <p14:creationId xmlns:p14="http://schemas.microsoft.com/office/powerpoint/2010/main" val="19153045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4529E0-A04B-F746-8575-7913BC43C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Benefits of mindfulness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0C21FB-5A1A-6447-824B-FDF5C0DAD74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Reduced stress</a:t>
            </a:r>
          </a:p>
          <a:p>
            <a:r>
              <a:rPr lang="en-US" sz="2800" dirty="0"/>
              <a:t>Increased focus</a:t>
            </a:r>
          </a:p>
          <a:p>
            <a:r>
              <a:rPr lang="en-US" sz="2800" dirty="0"/>
              <a:t>Improved memory</a:t>
            </a:r>
          </a:p>
          <a:p>
            <a:r>
              <a:rPr lang="en-US" sz="2800" dirty="0"/>
              <a:t>Decreased rumination (constant thinking about a single topic)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BDDDC07-8B37-DD47-BED9-578E74851A4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800" dirty="0"/>
              <a:t>Less emotional reactivity</a:t>
            </a:r>
          </a:p>
          <a:p>
            <a:r>
              <a:rPr lang="en-US" sz="2800" dirty="0"/>
              <a:t>Increased relationship satisfaction</a:t>
            </a:r>
          </a:p>
          <a:p>
            <a:r>
              <a:rPr lang="en-US" sz="2800" dirty="0"/>
              <a:t>Improved immune function</a:t>
            </a:r>
          </a:p>
          <a:p>
            <a:r>
              <a:rPr lang="en-US" sz="2800" dirty="0"/>
              <a:t>Improved quality of life</a:t>
            </a:r>
          </a:p>
        </p:txBody>
      </p:sp>
    </p:spTree>
    <p:extLst>
      <p:ext uri="{BB962C8B-B14F-4D97-AF65-F5344CB8AC3E}">
        <p14:creationId xmlns:p14="http://schemas.microsoft.com/office/powerpoint/2010/main" val="2090142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A9235A-3662-E247-8CB5-EE32C86F3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8C4B49-9F36-8642-A3CD-69AA049016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3000" dirty="0"/>
              <a:t>Define stress</a:t>
            </a:r>
          </a:p>
          <a:p>
            <a:pPr lvl="0"/>
            <a:r>
              <a:rPr lang="en-US" sz="3000" dirty="0"/>
              <a:t>Describe the effects of stress on wellbeing</a:t>
            </a:r>
          </a:p>
          <a:p>
            <a:pPr lvl="0"/>
            <a:r>
              <a:rPr lang="en-US" sz="3000" dirty="0"/>
              <a:t>Identify effective strategies for managing stress</a:t>
            </a:r>
          </a:p>
          <a:p>
            <a:pPr lvl="0"/>
            <a:r>
              <a:rPr lang="en-US" sz="3000" dirty="0"/>
              <a:t>Assess your own levels of stress</a:t>
            </a:r>
          </a:p>
        </p:txBody>
      </p:sp>
    </p:spTree>
    <p:extLst>
      <p:ext uri="{BB962C8B-B14F-4D97-AF65-F5344CB8AC3E}">
        <p14:creationId xmlns:p14="http://schemas.microsoft.com/office/powerpoint/2010/main" val="13575119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Seek out HELP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/>
              <a:t>Peer counseling, support </a:t>
            </a:r>
            <a:r>
              <a:rPr lang="en-US" sz="2800" dirty="0"/>
              <a:t>groups, or professionals who specialize in areas such as:</a:t>
            </a:r>
          </a:p>
          <a:p>
            <a:pPr lvl="1"/>
            <a:r>
              <a:rPr lang="en-US" sz="2800" dirty="0"/>
              <a:t>Depression</a:t>
            </a:r>
          </a:p>
          <a:p>
            <a:pPr lvl="1"/>
            <a:r>
              <a:rPr lang="en-US" sz="2800" dirty="0"/>
              <a:t>Suicide </a:t>
            </a:r>
          </a:p>
          <a:p>
            <a:pPr lvl="1"/>
            <a:r>
              <a:rPr lang="en-US" sz="2800" dirty="0"/>
              <a:t>Drugs</a:t>
            </a:r>
          </a:p>
          <a:p>
            <a:pPr lvl="1"/>
            <a:r>
              <a:rPr lang="en-US" sz="2800" dirty="0"/>
              <a:t>Other psychological problems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765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Stress?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000" dirty="0"/>
              <a:t>The word “stress” generally carries a negative connotation and is associated with nervousness and tension experienced prior to, during, or after a negative event</a:t>
            </a:r>
          </a:p>
          <a:p>
            <a:r>
              <a:rPr lang="en-US" sz="3000" dirty="0"/>
              <a:t>However, the effects of stress are physiological, emotional, </a:t>
            </a:r>
            <a:r>
              <a:rPr lang="en-US" sz="3000" i="1" dirty="0"/>
              <a:t>and</a:t>
            </a:r>
            <a:r>
              <a:rPr lang="en-US" sz="3000" dirty="0"/>
              <a:t> psychological</a:t>
            </a:r>
          </a:p>
          <a:p>
            <a:r>
              <a:rPr lang="en-US" sz="3000" dirty="0"/>
              <a:t>Additionally, not all levels of stress are detrimental</a:t>
            </a:r>
          </a:p>
          <a:p>
            <a:r>
              <a:rPr lang="en-US" sz="3000" dirty="0"/>
              <a:t>Stress is either good or bad depending on how long it persists and how it is perceived by the individual</a:t>
            </a:r>
          </a:p>
        </p:txBody>
      </p:sp>
    </p:spTree>
    <p:extLst>
      <p:ext uri="{BB962C8B-B14F-4D97-AF65-F5344CB8AC3E}">
        <p14:creationId xmlns:p14="http://schemas.microsoft.com/office/powerpoint/2010/main" val="109947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9CFED2-A390-6242-81A6-4640F7DEA5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Stress?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342DF9-ED8D-0248-80D5-E9790E03C4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000" b="1" i="1" dirty="0"/>
              <a:t>Stress</a:t>
            </a:r>
            <a:r>
              <a:rPr lang="en-US" sz="3000" dirty="0"/>
              <a:t> is defined as the body’s physical, mental, and emotional response to a particular stimulus (a </a:t>
            </a:r>
            <a:r>
              <a:rPr lang="en-US" sz="3000" b="1" i="1" dirty="0"/>
              <a:t>stressor</a:t>
            </a:r>
            <a:r>
              <a:rPr lang="en-US" sz="3000" dirty="0"/>
              <a:t>)</a:t>
            </a:r>
            <a:endParaRPr lang="en-US" sz="3200" dirty="0"/>
          </a:p>
          <a:p>
            <a:r>
              <a:rPr lang="en-US" sz="3000" dirty="0"/>
              <a:t>Stressors have always and will always be present throughout life and everyone experiences stress on a regular basis</a:t>
            </a:r>
          </a:p>
          <a:p>
            <a:r>
              <a:rPr lang="en-US" sz="3000" dirty="0"/>
              <a:t>Stress can result in positive or negative outcomes</a:t>
            </a:r>
          </a:p>
        </p:txBody>
      </p:sp>
    </p:spTree>
    <p:extLst>
      <p:ext uri="{BB962C8B-B14F-4D97-AF65-F5344CB8AC3E}">
        <p14:creationId xmlns:p14="http://schemas.microsoft.com/office/powerpoint/2010/main" val="8589085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7FBF6D-FCB8-3945-B394-A7020B790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Eustress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A00EC7-C4CD-624A-8D88-B76686F25D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000" b="1" i="1" dirty="0"/>
              <a:t>Eustress</a:t>
            </a:r>
            <a:r>
              <a:rPr lang="en-US" sz="3000" dirty="0"/>
              <a:t> – moderate or normal psychological stress interpreted as being beneficial for the experiencer</a:t>
            </a:r>
          </a:p>
          <a:p>
            <a:pPr lvl="1"/>
            <a:r>
              <a:rPr lang="en-US" sz="3000" dirty="0"/>
              <a:t>It motivates and focuses energy</a:t>
            </a:r>
          </a:p>
          <a:p>
            <a:pPr lvl="1"/>
            <a:r>
              <a:rPr lang="en-US" sz="3000" dirty="0"/>
              <a:t>It is short-term</a:t>
            </a:r>
          </a:p>
          <a:p>
            <a:pPr lvl="1"/>
            <a:r>
              <a:rPr lang="en-US" sz="3000" dirty="0"/>
              <a:t>It is perceived as within our coping abilities</a:t>
            </a:r>
          </a:p>
          <a:p>
            <a:pPr lvl="1"/>
            <a:r>
              <a:rPr lang="en-US" sz="3000" dirty="0"/>
              <a:t>It feels exciting</a:t>
            </a:r>
          </a:p>
          <a:p>
            <a:pPr lvl="1"/>
            <a:r>
              <a:rPr lang="en-US" sz="3000" dirty="0"/>
              <a:t>It improves performance</a:t>
            </a:r>
          </a:p>
        </p:txBody>
      </p:sp>
    </p:spTree>
    <p:extLst>
      <p:ext uri="{BB962C8B-B14F-4D97-AF65-F5344CB8AC3E}">
        <p14:creationId xmlns:p14="http://schemas.microsoft.com/office/powerpoint/2010/main" val="14292536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3AB149-DEB4-CE41-94CA-4264161DC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DFE79A-8A34-0147-8F4E-3A2BB0B83E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600" b="1" i="1" dirty="0"/>
              <a:t>Distress</a:t>
            </a:r>
            <a:r>
              <a:rPr lang="en-US" sz="2600" dirty="0"/>
              <a:t> – a state of adversity (danger or affliction or need) or psychological suffering</a:t>
            </a:r>
          </a:p>
          <a:p>
            <a:pPr lvl="1"/>
            <a:r>
              <a:rPr lang="en-US" sz="2600" dirty="0"/>
              <a:t>It causes anxiety or concern</a:t>
            </a:r>
          </a:p>
          <a:p>
            <a:pPr lvl="1"/>
            <a:r>
              <a:rPr lang="en-US" sz="2600" dirty="0"/>
              <a:t>It can be short- or long-term</a:t>
            </a:r>
          </a:p>
          <a:p>
            <a:pPr lvl="1"/>
            <a:r>
              <a:rPr lang="en-US" sz="2600" dirty="0"/>
              <a:t>It is perceived as outside of our coping abilities</a:t>
            </a:r>
          </a:p>
          <a:p>
            <a:pPr lvl="1"/>
            <a:r>
              <a:rPr lang="en-US" sz="2600" dirty="0"/>
              <a:t>It feels unpleasant</a:t>
            </a:r>
          </a:p>
          <a:p>
            <a:pPr lvl="1"/>
            <a:r>
              <a:rPr lang="en-US" sz="2600" dirty="0"/>
              <a:t>It decreases performance</a:t>
            </a:r>
          </a:p>
          <a:p>
            <a:pPr lvl="1"/>
            <a:r>
              <a:rPr lang="en-US" sz="2600" dirty="0"/>
              <a:t>It can lead to mental and physical problems</a:t>
            </a:r>
          </a:p>
        </p:txBody>
      </p:sp>
    </p:spTree>
    <p:extLst>
      <p:ext uri="{BB962C8B-B14F-4D97-AF65-F5344CB8AC3E}">
        <p14:creationId xmlns:p14="http://schemas.microsoft.com/office/powerpoint/2010/main" val="20650765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Sources of stress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Daily hassles</a:t>
            </a:r>
          </a:p>
          <a:p>
            <a:r>
              <a:rPr lang="en-US" sz="2800" dirty="0"/>
              <a:t>Job responsibilities</a:t>
            </a:r>
          </a:p>
          <a:p>
            <a:r>
              <a:rPr lang="en-US" sz="2800" dirty="0"/>
              <a:t>Relationships – significant other, family, friends</a:t>
            </a:r>
          </a:p>
          <a:p>
            <a:r>
              <a:rPr lang="en-US" sz="2800" dirty="0"/>
              <a:t>Major life changes – death of loved one, job loss/change, break-up/new relationship, children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D2CABA-8DD6-2443-856C-CAAD5B27AB2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College – homework, exams, grades, cost, future uncertainty</a:t>
            </a:r>
          </a:p>
          <a:p>
            <a:r>
              <a:rPr lang="en-US" sz="2800" dirty="0"/>
              <a:t>Environmental – weather (especially if it impacts one’s job)</a:t>
            </a:r>
          </a:p>
          <a:p>
            <a:r>
              <a:rPr lang="en-US" sz="2800" dirty="0"/>
              <a:t>Society – political climate, societal norms</a:t>
            </a:r>
          </a:p>
        </p:txBody>
      </p:sp>
    </p:spTree>
    <p:extLst>
      <p:ext uri="{BB962C8B-B14F-4D97-AF65-F5344CB8AC3E}">
        <p14:creationId xmlns:p14="http://schemas.microsoft.com/office/powerpoint/2010/main" val="7663165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5613C-1C43-9A42-B025-4E409968B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Effects of Stress on Wellness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59EFC2-0B50-EA4E-8118-A43F5C77F5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000" dirty="0"/>
              <a:t>This stress response, if temporary, can be positive resulting in enhanced focus, quicker reaction time, and increased energy &amp; strength</a:t>
            </a:r>
          </a:p>
          <a:p>
            <a:r>
              <a:rPr lang="en-US" sz="3000" dirty="0"/>
              <a:t>However, chronic stress can cause upset stomach, headaches, sleep problems, heart disease, depression, anxiety, and even memory loss</a:t>
            </a:r>
          </a:p>
        </p:txBody>
      </p:sp>
    </p:spTree>
    <p:extLst>
      <p:ext uri="{BB962C8B-B14F-4D97-AF65-F5344CB8AC3E}">
        <p14:creationId xmlns:p14="http://schemas.microsoft.com/office/powerpoint/2010/main" val="10383610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48737A-3476-9148-AD2A-172E8C40C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Effects of Stress on Wellness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0A5D9C-663B-614C-BF01-DAE5EA5A5C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000" dirty="0"/>
              <a:t>Regardless of whether the stress experienced is negative or positive, the effects on the body are identical</a:t>
            </a:r>
          </a:p>
          <a:p>
            <a:r>
              <a:rPr lang="en-US" sz="3000" dirty="0"/>
              <a:t>The process is known as </a:t>
            </a:r>
            <a:r>
              <a:rPr lang="en-US" sz="3000" b="1" i="1" dirty="0"/>
              <a:t>General Adaptation Syndrome</a:t>
            </a:r>
          </a:p>
          <a:p>
            <a:pPr lvl="1"/>
            <a:r>
              <a:rPr lang="en-US" sz="3000" dirty="0"/>
              <a:t>Three-stage process that describes the physiological changes the body goes through when under stress</a:t>
            </a:r>
          </a:p>
        </p:txBody>
      </p:sp>
    </p:spTree>
    <p:extLst>
      <p:ext uri="{BB962C8B-B14F-4D97-AF65-F5344CB8AC3E}">
        <p14:creationId xmlns:p14="http://schemas.microsoft.com/office/powerpoint/2010/main" val="26852255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22C76DF9BD8349B0CA3C9A1AA4C548" ma:contentTypeVersion="112" ma:contentTypeDescription="Create a new document." ma:contentTypeScope="" ma:versionID="3ba740bbfea08ad42b5fb892d4577724">
  <xsd:schema xmlns:xsd="http://www.w3.org/2001/XMLSchema" xmlns:xs="http://www.w3.org/2001/XMLSchema" xmlns:p="http://schemas.microsoft.com/office/2006/metadata/properties" xmlns:ns3="http://schemas.microsoft.com/sharepoint/v4" xmlns:ns4="9fff0862-dda6-4fd7-9437-296e7a0fcd45" xmlns:ns5="7dcc4a76-b6f0-4a5c-8242-557922f7abb0" targetNamespace="http://schemas.microsoft.com/office/2006/metadata/properties" ma:root="true" ma:fieldsID="f7fd287cc537a47f0d39eda5b7439aef" ns3:_="" ns4:_="" ns5:_="">
    <xsd:import namespace="http://schemas.microsoft.com/sharepoint/v4"/>
    <xsd:import namespace="9fff0862-dda6-4fd7-9437-296e7a0fcd45"/>
    <xsd:import namespace="7dcc4a76-b6f0-4a5c-8242-557922f7abb0"/>
    <xsd:element name="properties">
      <xsd:complexType>
        <xsd:sequence>
          <xsd:element name="documentManagement">
            <xsd:complexType>
              <xsd:all>
                <xsd:element ref="ns3:IconOverlay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5:SharedWithUsers" minOccurs="0"/>
                <xsd:element ref="ns5:SharedWithDetails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Locatio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f0862-dda6-4fd7-9437-296e7a0fcd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cc4a76-b6f0-4a5c-8242-557922f7abb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8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</documentManagement>
</p:properties>
</file>

<file path=customXml/itemProps1.xml><?xml version="1.0" encoding="utf-8"?>
<ds:datastoreItem xmlns:ds="http://schemas.openxmlformats.org/officeDocument/2006/customXml" ds:itemID="{31CA03DF-987F-46A4-BC98-F15FF22374A3}"/>
</file>

<file path=customXml/itemProps2.xml><?xml version="1.0" encoding="utf-8"?>
<ds:datastoreItem xmlns:ds="http://schemas.openxmlformats.org/officeDocument/2006/customXml" ds:itemID="{1EACDA10-5834-4C12-AFD1-969186A44A38}"/>
</file>

<file path=customXml/itemProps3.xml><?xml version="1.0" encoding="utf-8"?>
<ds:datastoreItem xmlns:ds="http://schemas.openxmlformats.org/officeDocument/2006/customXml" ds:itemID="{40D9C204-5B57-4161-AE51-576FA8E44B2F}"/>
</file>

<file path=docProps/app.xml><?xml version="1.0" encoding="utf-8"?>
<Properties xmlns="http://schemas.openxmlformats.org/officeDocument/2006/extended-properties" xmlns:vt="http://schemas.openxmlformats.org/officeDocument/2006/docPropsVTypes">
  <Template>{1334F989-28F5-1B4E-88E7-EDCE948D5C2D}tf10001058</Template>
  <TotalTime>347</TotalTime>
  <Words>897</Words>
  <Application>Microsoft Macintosh PowerPoint</Application>
  <PresentationFormat>Widescreen</PresentationFormat>
  <Paragraphs>112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Calibri</vt:lpstr>
      <vt:lpstr>Celestial</vt:lpstr>
      <vt:lpstr>Stress</vt:lpstr>
      <vt:lpstr>Objectives</vt:lpstr>
      <vt:lpstr>What Is Stress?</vt:lpstr>
      <vt:lpstr>What Is Stress?</vt:lpstr>
      <vt:lpstr>Eustress</vt:lpstr>
      <vt:lpstr>Distress</vt:lpstr>
      <vt:lpstr>Sources of stress</vt:lpstr>
      <vt:lpstr>Effects of Stress on Wellness</vt:lpstr>
      <vt:lpstr>Effects of Stress on Wellness</vt:lpstr>
      <vt:lpstr>General adaptation syndrome</vt:lpstr>
      <vt:lpstr>General adaptation syndrome</vt:lpstr>
      <vt:lpstr>General adaptation syndrome</vt:lpstr>
      <vt:lpstr>General adaptation syndrome (continued)</vt:lpstr>
      <vt:lpstr>Managing Stress</vt:lpstr>
      <vt:lpstr>Managing stress (continued)</vt:lpstr>
      <vt:lpstr>Exercise &amp; Managing stress</vt:lpstr>
      <vt:lpstr>Exercise &amp; Managing stress (continued)</vt:lpstr>
      <vt:lpstr>Mindfulness</vt:lpstr>
      <vt:lpstr>Benefits of mindfulness</vt:lpstr>
      <vt:lpstr>Seek out HELP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Stress</dc:title>
  <dc:creator>Jonathan Howard</dc:creator>
  <cp:lastModifiedBy>Jason Hitzeman</cp:lastModifiedBy>
  <cp:revision>29</cp:revision>
  <dcterms:created xsi:type="dcterms:W3CDTF">2016-10-27T15:49:47Z</dcterms:created>
  <dcterms:modified xsi:type="dcterms:W3CDTF">2020-12-16T02:00:34Z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0x0101007222C76DF9BD8349B0CA3C9A1AA4C548</vt:lpwstr>
  </property>
</Properties>
</file>