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3FC38707-4874-4D3D-A575-9DB5923A3FAB}"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709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3459F0-BC46-4A9F-9159-4D669DBFDE10}" type="datetimeFigureOut">
              <a:rPr lang="en-US" smtClean="0"/>
              <a:t>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C38707-4874-4D3D-A575-9DB5923A3FAB}" type="slidenum">
              <a:rPr lang="en-US" smtClean="0"/>
              <a:t>‹#›</a:t>
            </a:fld>
            <a:endParaRPr lang="en-US"/>
          </a:p>
        </p:txBody>
      </p:sp>
    </p:spTree>
    <p:extLst>
      <p:ext uri="{BB962C8B-B14F-4D97-AF65-F5344CB8AC3E}">
        <p14:creationId xmlns:p14="http://schemas.microsoft.com/office/powerpoint/2010/main" val="1885693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7956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2389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spTree>
    <p:extLst>
      <p:ext uri="{BB962C8B-B14F-4D97-AF65-F5344CB8AC3E}">
        <p14:creationId xmlns:p14="http://schemas.microsoft.com/office/powerpoint/2010/main" val="1561209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8785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6132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6363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2256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spTree>
    <p:extLst>
      <p:ext uri="{BB962C8B-B14F-4D97-AF65-F5344CB8AC3E}">
        <p14:creationId xmlns:p14="http://schemas.microsoft.com/office/powerpoint/2010/main" val="2216287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459F0-BC46-4A9F-9159-4D669DBFDE10}" type="datetimeFigureOut">
              <a:rPr lang="en-US" smtClean="0"/>
              <a:t>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C38707-4874-4D3D-A575-9DB5923A3FAB}"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79377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33459F0-BC46-4A9F-9159-4D669DBFDE10}" type="datetimeFigureOut">
              <a:rPr lang="en-US" smtClean="0"/>
              <a:t>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C38707-4874-4D3D-A575-9DB5923A3FAB}" type="slidenum">
              <a:rPr lang="en-US" smtClean="0"/>
              <a:t>‹#›</a:t>
            </a:fld>
            <a:endParaRPr lang="en-US"/>
          </a:p>
        </p:txBody>
      </p:sp>
    </p:spTree>
    <p:extLst>
      <p:ext uri="{BB962C8B-B14F-4D97-AF65-F5344CB8AC3E}">
        <p14:creationId xmlns:p14="http://schemas.microsoft.com/office/powerpoint/2010/main" val="4080904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33459F0-BC46-4A9F-9159-4D669DBFDE10}" type="datetimeFigureOut">
              <a:rPr lang="en-US" smtClean="0"/>
              <a:t>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C38707-4874-4D3D-A575-9DB5923A3FAB}"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5279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33459F0-BC46-4A9F-9159-4D669DBFDE10}" type="datetimeFigureOut">
              <a:rPr lang="en-US" smtClean="0"/>
              <a:t>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C38707-4874-4D3D-A575-9DB5923A3FAB}"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11219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3459F0-BC46-4A9F-9159-4D669DBFDE10}" type="datetimeFigureOut">
              <a:rPr lang="en-US" smtClean="0"/>
              <a:t>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C38707-4874-4D3D-A575-9DB5923A3FAB}" type="slidenum">
              <a:rPr lang="en-US" smtClean="0"/>
              <a:t>‹#›</a:t>
            </a:fld>
            <a:endParaRPr lang="en-US"/>
          </a:p>
        </p:txBody>
      </p:sp>
    </p:spTree>
    <p:extLst>
      <p:ext uri="{BB962C8B-B14F-4D97-AF65-F5344CB8AC3E}">
        <p14:creationId xmlns:p14="http://schemas.microsoft.com/office/powerpoint/2010/main" val="310637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3459F0-BC46-4A9F-9159-4D669DBFDE10}" type="datetimeFigureOut">
              <a:rPr lang="en-US" smtClean="0"/>
              <a:t>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C38707-4874-4D3D-A575-9DB5923A3FAB}"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715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3459F0-BC46-4A9F-9159-4D669DBFDE10}" type="datetimeFigureOut">
              <a:rPr lang="en-US" smtClean="0"/>
              <a:t>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C38707-4874-4D3D-A575-9DB5923A3FAB}" type="slidenum">
              <a:rPr lang="en-US" smtClean="0"/>
              <a:t>‹#›</a:t>
            </a:fld>
            <a:endParaRPr lang="en-US"/>
          </a:p>
        </p:txBody>
      </p:sp>
    </p:spTree>
    <p:extLst>
      <p:ext uri="{BB962C8B-B14F-4D97-AF65-F5344CB8AC3E}">
        <p14:creationId xmlns:p14="http://schemas.microsoft.com/office/powerpoint/2010/main" val="877529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33459F0-BC46-4A9F-9159-4D669DBFDE10}" type="datetimeFigureOut">
              <a:rPr lang="en-US" smtClean="0"/>
              <a:t>2/5/2018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FC38707-4874-4D3D-A575-9DB5923A3FAB}" type="slidenum">
              <a:rPr lang="en-US" smtClean="0"/>
              <a:t>‹#›</a:t>
            </a:fld>
            <a:endParaRPr lang="en-US"/>
          </a:p>
        </p:txBody>
      </p:sp>
    </p:spTree>
    <p:extLst>
      <p:ext uri="{BB962C8B-B14F-4D97-AF65-F5344CB8AC3E}">
        <p14:creationId xmlns:p14="http://schemas.microsoft.com/office/powerpoint/2010/main" val="37955635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12</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879822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Centralized </a:t>
            </a:r>
            <a:r>
              <a:rPr lang="en-US" dirty="0" err="1" smtClean="0"/>
              <a:t>vs</a:t>
            </a:r>
            <a:r>
              <a:rPr lang="en-US" dirty="0" smtClean="0"/>
              <a:t> Distributed Databases - Advantages</a:t>
            </a:r>
            <a:endParaRPr lang="en-US" dirty="0"/>
          </a:p>
        </p:txBody>
      </p:sp>
      <p:sp>
        <p:nvSpPr>
          <p:cNvPr id="3" name="Content Placeholder 2"/>
          <p:cNvSpPr>
            <a:spLocks noGrp="1"/>
          </p:cNvSpPr>
          <p:nvPr>
            <p:ph idx="1"/>
          </p:nvPr>
        </p:nvSpPr>
        <p:spPr/>
        <p:txBody>
          <a:bodyPr/>
          <a:lstStyle/>
          <a:p>
            <a:r>
              <a:rPr lang="en-US" altLang="en-US" dirty="0"/>
              <a:t>Increased reliability/availability</a:t>
            </a:r>
          </a:p>
          <a:p>
            <a:r>
              <a:rPr lang="en-US" altLang="en-US" dirty="0"/>
              <a:t>Local control over data</a:t>
            </a:r>
          </a:p>
          <a:p>
            <a:r>
              <a:rPr lang="en-US" altLang="en-US" dirty="0"/>
              <a:t>Modular growth</a:t>
            </a:r>
          </a:p>
          <a:p>
            <a:r>
              <a:rPr lang="en-US" altLang="en-US" dirty="0"/>
              <a:t>Lower communication costs</a:t>
            </a:r>
          </a:p>
          <a:p>
            <a:r>
              <a:rPr lang="en-US" altLang="en-US" dirty="0"/>
              <a:t>Faster response for certain queries</a:t>
            </a:r>
          </a:p>
          <a:p>
            <a:endParaRPr lang="en-US" dirty="0"/>
          </a:p>
        </p:txBody>
      </p:sp>
    </p:spTree>
    <p:extLst>
      <p:ext uri="{BB962C8B-B14F-4D97-AF65-F5344CB8AC3E}">
        <p14:creationId xmlns:p14="http://schemas.microsoft.com/office/powerpoint/2010/main" val="2989703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Centralized </a:t>
            </a:r>
            <a:r>
              <a:rPr lang="en-US" dirty="0" err="1" smtClean="0"/>
              <a:t>vs</a:t>
            </a:r>
            <a:r>
              <a:rPr lang="en-US" dirty="0" smtClean="0"/>
              <a:t> Distributed Databases - Disadvantages</a:t>
            </a:r>
            <a:endParaRPr lang="en-US" dirty="0"/>
          </a:p>
        </p:txBody>
      </p:sp>
      <p:sp>
        <p:nvSpPr>
          <p:cNvPr id="3" name="Content Placeholder 2"/>
          <p:cNvSpPr>
            <a:spLocks noGrp="1"/>
          </p:cNvSpPr>
          <p:nvPr>
            <p:ph idx="1"/>
          </p:nvPr>
        </p:nvSpPr>
        <p:spPr/>
        <p:txBody>
          <a:bodyPr/>
          <a:lstStyle/>
          <a:p>
            <a:r>
              <a:rPr lang="en-US" altLang="en-US" dirty="0"/>
              <a:t>Software cost and complexity</a:t>
            </a:r>
          </a:p>
          <a:p>
            <a:r>
              <a:rPr lang="en-US" altLang="en-US" dirty="0"/>
              <a:t>Processing overhead</a:t>
            </a:r>
          </a:p>
          <a:p>
            <a:r>
              <a:rPr lang="en-US" altLang="en-US" dirty="0"/>
              <a:t>Data integrity exposure</a:t>
            </a:r>
          </a:p>
          <a:p>
            <a:r>
              <a:rPr lang="en-US" altLang="en-US" dirty="0"/>
              <a:t>Slower response for certain queries</a:t>
            </a:r>
          </a:p>
          <a:p>
            <a:endParaRPr lang="en-US" dirty="0"/>
          </a:p>
        </p:txBody>
      </p:sp>
    </p:spTree>
    <p:extLst>
      <p:ext uri="{BB962C8B-B14F-4D97-AF65-F5344CB8AC3E}">
        <p14:creationId xmlns:p14="http://schemas.microsoft.com/office/powerpoint/2010/main" val="1847208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we can Partition Databases</a:t>
            </a:r>
            <a:endParaRPr lang="en-US" dirty="0"/>
          </a:p>
        </p:txBody>
      </p:sp>
      <p:sp>
        <p:nvSpPr>
          <p:cNvPr id="3" name="Content Placeholder 2"/>
          <p:cNvSpPr>
            <a:spLocks noGrp="1"/>
          </p:cNvSpPr>
          <p:nvPr>
            <p:ph idx="1"/>
          </p:nvPr>
        </p:nvSpPr>
        <p:spPr/>
        <p:txBody>
          <a:bodyPr/>
          <a:lstStyle/>
          <a:p>
            <a:pPr>
              <a:lnSpc>
                <a:spcPct val="90000"/>
              </a:lnSpc>
            </a:pPr>
            <a:r>
              <a:rPr lang="en-US" altLang="en-US" dirty="0"/>
              <a:t>Data replication </a:t>
            </a:r>
          </a:p>
          <a:p>
            <a:pPr lvl="1">
              <a:lnSpc>
                <a:spcPct val="90000"/>
              </a:lnSpc>
            </a:pPr>
            <a:r>
              <a:rPr lang="en-US" altLang="en-US" dirty="0"/>
              <a:t>Copies of data distributed to different sites</a:t>
            </a:r>
          </a:p>
          <a:p>
            <a:pPr>
              <a:lnSpc>
                <a:spcPct val="90000"/>
              </a:lnSpc>
            </a:pPr>
            <a:r>
              <a:rPr lang="en-US" altLang="en-US" dirty="0"/>
              <a:t>Horizontal partitioning</a:t>
            </a:r>
          </a:p>
          <a:p>
            <a:pPr lvl="1">
              <a:lnSpc>
                <a:spcPct val="90000"/>
              </a:lnSpc>
            </a:pPr>
            <a:r>
              <a:rPr lang="en-US" altLang="en-US" dirty="0"/>
              <a:t>Different rows of a table distributed to different sites</a:t>
            </a:r>
          </a:p>
          <a:p>
            <a:pPr>
              <a:lnSpc>
                <a:spcPct val="90000"/>
              </a:lnSpc>
            </a:pPr>
            <a:r>
              <a:rPr lang="en-US" altLang="en-US" dirty="0"/>
              <a:t>Vertical partitioning</a:t>
            </a:r>
          </a:p>
          <a:p>
            <a:pPr lvl="1">
              <a:lnSpc>
                <a:spcPct val="90000"/>
              </a:lnSpc>
            </a:pPr>
            <a:r>
              <a:rPr lang="en-US" altLang="en-US" dirty="0"/>
              <a:t>Different columns of a table distributed to different sites</a:t>
            </a:r>
          </a:p>
          <a:p>
            <a:pPr>
              <a:lnSpc>
                <a:spcPct val="90000"/>
              </a:lnSpc>
            </a:pPr>
            <a:r>
              <a:rPr lang="en-US" altLang="en-US" dirty="0"/>
              <a:t>Combinations of the above</a:t>
            </a:r>
          </a:p>
          <a:p>
            <a:endParaRPr lang="en-US" dirty="0"/>
          </a:p>
        </p:txBody>
      </p:sp>
    </p:spTree>
    <p:extLst>
      <p:ext uri="{BB962C8B-B14F-4D97-AF65-F5344CB8AC3E}">
        <p14:creationId xmlns:p14="http://schemas.microsoft.com/office/powerpoint/2010/main" val="54284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to Data Replication</a:t>
            </a:r>
            <a:endParaRPr lang="en-US" dirty="0"/>
          </a:p>
        </p:txBody>
      </p:sp>
      <p:sp>
        <p:nvSpPr>
          <p:cNvPr id="3" name="Content Placeholder 2"/>
          <p:cNvSpPr>
            <a:spLocks noGrp="1"/>
          </p:cNvSpPr>
          <p:nvPr>
            <p:ph idx="1"/>
          </p:nvPr>
        </p:nvSpPr>
        <p:spPr/>
        <p:txBody>
          <a:bodyPr/>
          <a:lstStyle/>
          <a:p>
            <a:pPr>
              <a:lnSpc>
                <a:spcPct val="90000"/>
              </a:lnSpc>
            </a:pPr>
            <a:r>
              <a:rPr lang="en-US" altLang="en-US" dirty="0"/>
              <a:t>Reliability</a:t>
            </a:r>
          </a:p>
          <a:p>
            <a:pPr>
              <a:lnSpc>
                <a:spcPct val="90000"/>
              </a:lnSpc>
            </a:pPr>
            <a:r>
              <a:rPr lang="en-US" altLang="en-US" dirty="0"/>
              <a:t>Fast response</a:t>
            </a:r>
          </a:p>
          <a:p>
            <a:pPr>
              <a:lnSpc>
                <a:spcPct val="90000"/>
              </a:lnSpc>
            </a:pPr>
            <a:r>
              <a:rPr lang="en-US" altLang="en-US" dirty="0"/>
              <a:t>May avoid complicated distributed transaction integrity routines (if replicated data is refreshed at scheduled intervals)</a:t>
            </a:r>
          </a:p>
          <a:p>
            <a:pPr>
              <a:lnSpc>
                <a:spcPct val="90000"/>
              </a:lnSpc>
            </a:pPr>
            <a:r>
              <a:rPr lang="en-US" altLang="en-US" dirty="0"/>
              <a:t>Decouples nodes (transactions proceed even if some nodes are down)</a:t>
            </a:r>
          </a:p>
          <a:p>
            <a:pPr>
              <a:lnSpc>
                <a:spcPct val="90000"/>
              </a:lnSpc>
            </a:pPr>
            <a:r>
              <a:rPr lang="en-US" altLang="en-US" dirty="0"/>
              <a:t>Reduced network traffic at prime time (if updates can be delayed)</a:t>
            </a:r>
          </a:p>
          <a:p>
            <a:endParaRPr lang="en-US" dirty="0"/>
          </a:p>
        </p:txBody>
      </p:sp>
    </p:spTree>
    <p:extLst>
      <p:ext uri="{BB962C8B-B14F-4D97-AF65-F5344CB8AC3E}">
        <p14:creationId xmlns:p14="http://schemas.microsoft.com/office/powerpoint/2010/main" val="2917424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 to Data Replication</a:t>
            </a:r>
            <a:endParaRPr lang="en-US" dirty="0"/>
          </a:p>
        </p:txBody>
      </p:sp>
      <p:sp>
        <p:nvSpPr>
          <p:cNvPr id="3" name="Content Placeholder 2"/>
          <p:cNvSpPr>
            <a:spLocks noGrp="1"/>
          </p:cNvSpPr>
          <p:nvPr>
            <p:ph idx="1"/>
          </p:nvPr>
        </p:nvSpPr>
        <p:spPr/>
        <p:txBody>
          <a:bodyPr/>
          <a:lstStyle/>
          <a:p>
            <a:r>
              <a:rPr lang="en-US" altLang="en-US" dirty="0"/>
              <a:t>Additional requirements for storage space</a:t>
            </a:r>
          </a:p>
          <a:p>
            <a:r>
              <a:rPr lang="en-US" altLang="en-US" dirty="0"/>
              <a:t>Additional time for update operations</a:t>
            </a:r>
          </a:p>
          <a:p>
            <a:r>
              <a:rPr lang="en-US" altLang="en-US" dirty="0"/>
              <a:t>Complexity and cost of updating</a:t>
            </a:r>
          </a:p>
          <a:p>
            <a:r>
              <a:rPr lang="en-US" altLang="en-US" dirty="0"/>
              <a:t>Integrity exposure of getting incorrect data if replicated data is not updated simultaneously</a:t>
            </a:r>
          </a:p>
          <a:p>
            <a:endParaRPr lang="en-US" dirty="0"/>
          </a:p>
        </p:txBody>
      </p:sp>
    </p:spTree>
    <p:extLst>
      <p:ext uri="{BB962C8B-B14F-4D97-AF65-F5344CB8AC3E}">
        <p14:creationId xmlns:p14="http://schemas.microsoft.com/office/powerpoint/2010/main" val="1613363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Partitioning</a:t>
            </a:r>
            <a:endParaRPr lang="en-US" dirty="0"/>
          </a:p>
        </p:txBody>
      </p:sp>
      <p:sp>
        <p:nvSpPr>
          <p:cNvPr id="3" name="Content Placeholder 2"/>
          <p:cNvSpPr>
            <a:spLocks noGrp="1"/>
          </p:cNvSpPr>
          <p:nvPr>
            <p:ph idx="1"/>
          </p:nvPr>
        </p:nvSpPr>
        <p:spPr/>
        <p:txBody>
          <a:bodyPr>
            <a:normAutofit fontScale="92500" lnSpcReduction="10000"/>
          </a:bodyPr>
          <a:lstStyle/>
          <a:p>
            <a:pPr>
              <a:lnSpc>
                <a:spcPct val="80000"/>
              </a:lnSpc>
            </a:pPr>
            <a:r>
              <a:rPr lang="en-US" altLang="en-US" dirty="0"/>
              <a:t>Different rows of a table at different sites</a:t>
            </a:r>
          </a:p>
          <a:p>
            <a:pPr>
              <a:lnSpc>
                <a:spcPct val="80000"/>
              </a:lnSpc>
            </a:pPr>
            <a:r>
              <a:rPr lang="en-US" altLang="en-US" dirty="0"/>
              <a:t>Advantages</a:t>
            </a:r>
          </a:p>
          <a:p>
            <a:pPr lvl="1">
              <a:lnSpc>
                <a:spcPct val="80000"/>
              </a:lnSpc>
            </a:pPr>
            <a:r>
              <a:rPr lang="en-US" altLang="en-US" dirty="0"/>
              <a:t>Data stored close to where it is used </a:t>
            </a:r>
            <a:r>
              <a:rPr lang="en-US" altLang="en-US" dirty="0">
                <a:sym typeface="Wingdings" panose="05000000000000000000" pitchFamily="2" charset="2"/>
              </a:rPr>
              <a:t> efficiency</a:t>
            </a:r>
            <a:endParaRPr lang="en-US" altLang="en-US" dirty="0"/>
          </a:p>
          <a:p>
            <a:pPr lvl="1">
              <a:lnSpc>
                <a:spcPct val="80000"/>
              </a:lnSpc>
            </a:pPr>
            <a:r>
              <a:rPr lang="en-US" altLang="en-US" dirty="0"/>
              <a:t>Local access optimization </a:t>
            </a:r>
            <a:r>
              <a:rPr lang="en-US" altLang="en-US" dirty="0">
                <a:sym typeface="Wingdings" panose="05000000000000000000" pitchFamily="2" charset="2"/>
              </a:rPr>
              <a:t> better performance</a:t>
            </a:r>
            <a:endParaRPr lang="en-US" altLang="en-US" dirty="0"/>
          </a:p>
          <a:p>
            <a:pPr lvl="1">
              <a:lnSpc>
                <a:spcPct val="80000"/>
              </a:lnSpc>
            </a:pPr>
            <a:r>
              <a:rPr lang="en-US" altLang="en-US" dirty="0"/>
              <a:t>Only relevant data is available </a:t>
            </a:r>
            <a:r>
              <a:rPr lang="en-US" altLang="en-US" dirty="0">
                <a:sym typeface="Wingdings" panose="05000000000000000000" pitchFamily="2" charset="2"/>
              </a:rPr>
              <a:t></a:t>
            </a:r>
            <a:r>
              <a:rPr lang="en-US" altLang="en-US" dirty="0"/>
              <a:t> security</a:t>
            </a:r>
          </a:p>
          <a:p>
            <a:pPr lvl="1">
              <a:lnSpc>
                <a:spcPct val="80000"/>
              </a:lnSpc>
            </a:pPr>
            <a:r>
              <a:rPr lang="en-US" altLang="en-US" dirty="0"/>
              <a:t>Unions across partitions </a:t>
            </a:r>
            <a:r>
              <a:rPr lang="en-US" altLang="en-US" dirty="0">
                <a:sym typeface="Wingdings" panose="05000000000000000000" pitchFamily="2" charset="2"/>
              </a:rPr>
              <a:t> ease of query</a:t>
            </a:r>
            <a:endParaRPr lang="en-US" altLang="en-US" dirty="0"/>
          </a:p>
          <a:p>
            <a:pPr>
              <a:lnSpc>
                <a:spcPct val="80000"/>
              </a:lnSpc>
            </a:pPr>
            <a:r>
              <a:rPr lang="en-US" altLang="en-US" dirty="0"/>
              <a:t>Disadvantages</a:t>
            </a:r>
          </a:p>
          <a:p>
            <a:pPr lvl="1">
              <a:lnSpc>
                <a:spcPct val="80000"/>
              </a:lnSpc>
            </a:pPr>
            <a:r>
              <a:rPr lang="en-US" altLang="en-US" dirty="0"/>
              <a:t>Accessing data across partitions </a:t>
            </a:r>
            <a:r>
              <a:rPr lang="en-US" altLang="en-US" dirty="0">
                <a:sym typeface="Wingdings" panose="05000000000000000000" pitchFamily="2" charset="2"/>
              </a:rPr>
              <a:t> inconsistent access speed</a:t>
            </a:r>
            <a:endParaRPr lang="en-US" altLang="en-US" dirty="0"/>
          </a:p>
          <a:p>
            <a:pPr lvl="1">
              <a:lnSpc>
                <a:spcPct val="80000"/>
              </a:lnSpc>
            </a:pPr>
            <a:r>
              <a:rPr lang="en-US" altLang="en-US" dirty="0"/>
              <a:t>No data replication </a:t>
            </a:r>
            <a:r>
              <a:rPr lang="en-US" altLang="en-US" dirty="0">
                <a:sym typeface="Wingdings" panose="05000000000000000000" pitchFamily="2" charset="2"/>
              </a:rPr>
              <a:t> backup vulnerability</a:t>
            </a:r>
          </a:p>
          <a:p>
            <a:endParaRPr lang="en-US" dirty="0"/>
          </a:p>
        </p:txBody>
      </p:sp>
    </p:spTree>
    <p:extLst>
      <p:ext uri="{BB962C8B-B14F-4D97-AF65-F5344CB8AC3E}">
        <p14:creationId xmlns:p14="http://schemas.microsoft.com/office/powerpoint/2010/main" val="1973582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Partitioning</a:t>
            </a:r>
            <a:endParaRPr lang="en-US" dirty="0"/>
          </a:p>
        </p:txBody>
      </p:sp>
      <p:sp>
        <p:nvSpPr>
          <p:cNvPr id="3" name="Content Placeholder 2"/>
          <p:cNvSpPr>
            <a:spLocks noGrp="1"/>
          </p:cNvSpPr>
          <p:nvPr>
            <p:ph idx="1"/>
          </p:nvPr>
        </p:nvSpPr>
        <p:spPr/>
        <p:txBody>
          <a:bodyPr/>
          <a:lstStyle/>
          <a:p>
            <a:r>
              <a:rPr lang="en-US" altLang="en-US" dirty="0"/>
              <a:t>Different columns of a table at different sites</a:t>
            </a:r>
          </a:p>
          <a:p>
            <a:r>
              <a:rPr lang="en-US" altLang="en-US" dirty="0"/>
              <a:t>Advantages and disadvantages are the same as for horizontal partitioning except that combining data across partitions is more difficult because it requires joins (instead of unions)</a:t>
            </a:r>
          </a:p>
        </p:txBody>
      </p:sp>
    </p:spTree>
    <p:extLst>
      <p:ext uri="{BB962C8B-B14F-4D97-AF65-F5344CB8AC3E}">
        <p14:creationId xmlns:p14="http://schemas.microsoft.com/office/powerpoint/2010/main" val="3528754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Five Database Storage Strategies</a:t>
            </a:r>
            <a:endParaRPr lang="en-US" dirty="0"/>
          </a:p>
        </p:txBody>
      </p:sp>
      <p:sp>
        <p:nvSpPr>
          <p:cNvPr id="3" name="Content Placeholder 2"/>
          <p:cNvSpPr>
            <a:spLocks noGrp="1"/>
          </p:cNvSpPr>
          <p:nvPr>
            <p:ph idx="1"/>
          </p:nvPr>
        </p:nvSpPr>
        <p:spPr/>
        <p:txBody>
          <a:bodyPr/>
          <a:lstStyle/>
          <a:p>
            <a:pPr>
              <a:buSzPct val="105000"/>
              <a:buFont typeface="Wingdings" panose="05000000000000000000" pitchFamily="2" charset="2"/>
              <a:buChar char="§"/>
            </a:pPr>
            <a:r>
              <a:rPr lang="en-US" altLang="en-US" dirty="0"/>
              <a:t>Centralized database, distributed access</a:t>
            </a:r>
          </a:p>
          <a:p>
            <a:pPr>
              <a:buSzPct val="105000"/>
              <a:buFont typeface="Wingdings" panose="05000000000000000000" pitchFamily="2" charset="2"/>
              <a:buChar char="§"/>
            </a:pPr>
            <a:r>
              <a:rPr lang="en-US" altLang="en-US" dirty="0"/>
              <a:t>Replication with periodic snapshot update</a:t>
            </a:r>
          </a:p>
          <a:p>
            <a:pPr>
              <a:buSzPct val="105000"/>
              <a:buFont typeface="Wingdings" panose="05000000000000000000" pitchFamily="2" charset="2"/>
              <a:buChar char="§"/>
            </a:pPr>
            <a:r>
              <a:rPr lang="en-US" altLang="en-US" dirty="0"/>
              <a:t>Replication with near real-time synchronization of updates</a:t>
            </a:r>
          </a:p>
          <a:p>
            <a:pPr>
              <a:buSzPct val="105000"/>
              <a:buFont typeface="Wingdings" panose="05000000000000000000" pitchFamily="2" charset="2"/>
              <a:buChar char="§"/>
            </a:pPr>
            <a:r>
              <a:rPr lang="en-US" altLang="en-US" dirty="0"/>
              <a:t>Partitioned, one logical database</a:t>
            </a:r>
          </a:p>
          <a:p>
            <a:pPr>
              <a:buSzPct val="105000"/>
              <a:buFont typeface="Wingdings" panose="05000000000000000000" pitchFamily="2" charset="2"/>
              <a:buChar char="§"/>
            </a:pPr>
            <a:r>
              <a:rPr lang="en-US" altLang="en-US" dirty="0"/>
              <a:t>Partitioned, independent, nonintegrated segments</a:t>
            </a:r>
          </a:p>
          <a:p>
            <a:endParaRPr lang="en-US" dirty="0"/>
          </a:p>
        </p:txBody>
      </p:sp>
    </p:spTree>
    <p:extLst>
      <p:ext uri="{BB962C8B-B14F-4D97-AF65-F5344CB8AC3E}">
        <p14:creationId xmlns:p14="http://schemas.microsoft.com/office/powerpoint/2010/main" val="382984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for a Local Transaction </a:t>
            </a:r>
            <a:endParaRPr lang="en-US" dirty="0"/>
          </a:p>
        </p:txBody>
      </p:sp>
      <p:sp>
        <p:nvSpPr>
          <p:cNvPr id="3" name="Content Placeholder 2"/>
          <p:cNvSpPr>
            <a:spLocks noGrp="1"/>
          </p:cNvSpPr>
          <p:nvPr>
            <p:ph idx="1"/>
          </p:nvPr>
        </p:nvSpPr>
        <p:spPr/>
        <p:txBody>
          <a:bodyPr/>
          <a:lstStyle/>
          <a:p>
            <a:pPr marL="609600" indent="-609600">
              <a:lnSpc>
                <a:spcPct val="90000"/>
              </a:lnSpc>
              <a:buClr>
                <a:srgbClr val="000000"/>
              </a:buClr>
              <a:buFont typeface="Wingdings" panose="05000000000000000000" pitchFamily="2" charset="2"/>
              <a:buAutoNum type="arabicPeriod"/>
            </a:pPr>
            <a:r>
              <a:rPr lang="en-US" altLang="en-US" dirty="0"/>
              <a:t>Application makes request to distributed DBMS.</a:t>
            </a:r>
          </a:p>
          <a:p>
            <a:pPr marL="609600" indent="-609600">
              <a:lnSpc>
                <a:spcPct val="90000"/>
              </a:lnSpc>
              <a:buClr>
                <a:srgbClr val="000000"/>
              </a:buClr>
              <a:buFont typeface="Wingdings" panose="05000000000000000000" pitchFamily="2" charset="2"/>
              <a:buAutoNum type="arabicPeriod"/>
            </a:pPr>
            <a:r>
              <a:rPr lang="en-US" altLang="en-US" dirty="0"/>
              <a:t>Distributed DBMS checks distributed data repository for location of data. Finds that it is </a:t>
            </a:r>
            <a:r>
              <a:rPr lang="en-US" altLang="en-US" b="1" dirty="0"/>
              <a:t>local.</a:t>
            </a:r>
          </a:p>
          <a:p>
            <a:pPr marL="609600" indent="-609600">
              <a:lnSpc>
                <a:spcPct val="90000"/>
              </a:lnSpc>
              <a:buClr>
                <a:srgbClr val="000000"/>
              </a:buClr>
              <a:buFont typeface="Wingdings" panose="05000000000000000000" pitchFamily="2" charset="2"/>
              <a:buAutoNum type="arabicPeriod"/>
            </a:pPr>
            <a:r>
              <a:rPr lang="en-US" altLang="en-US" dirty="0"/>
              <a:t>Distributed DBMS sends request to local DBMS.</a:t>
            </a:r>
          </a:p>
          <a:p>
            <a:pPr marL="609600" indent="-609600">
              <a:lnSpc>
                <a:spcPct val="90000"/>
              </a:lnSpc>
              <a:buClr>
                <a:srgbClr val="000000"/>
              </a:buClr>
              <a:buFont typeface="Wingdings" panose="05000000000000000000" pitchFamily="2" charset="2"/>
              <a:buAutoNum type="arabicPeriod"/>
            </a:pPr>
            <a:r>
              <a:rPr lang="en-US" altLang="en-US" dirty="0"/>
              <a:t>Local DBMS processes request.</a:t>
            </a:r>
          </a:p>
          <a:p>
            <a:pPr marL="609600" indent="-609600">
              <a:lnSpc>
                <a:spcPct val="90000"/>
              </a:lnSpc>
              <a:buClr>
                <a:srgbClr val="000000"/>
              </a:buClr>
              <a:buFont typeface="Wingdings" panose="05000000000000000000" pitchFamily="2" charset="2"/>
              <a:buAutoNum type="arabicPeriod"/>
            </a:pPr>
            <a:r>
              <a:rPr lang="en-US" altLang="en-US" dirty="0"/>
              <a:t>Local DBMS sends results to application.</a:t>
            </a:r>
          </a:p>
          <a:p>
            <a:endParaRPr lang="en-US" dirty="0"/>
          </a:p>
        </p:txBody>
      </p:sp>
    </p:spTree>
    <p:extLst>
      <p:ext uri="{BB962C8B-B14F-4D97-AF65-F5344CB8AC3E}">
        <p14:creationId xmlns:p14="http://schemas.microsoft.com/office/powerpoint/2010/main" val="3613535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for Global Transaction</a:t>
            </a:r>
            <a:endParaRPr lang="en-US" dirty="0"/>
          </a:p>
        </p:txBody>
      </p:sp>
      <p:sp>
        <p:nvSpPr>
          <p:cNvPr id="3" name="Content Placeholder 2"/>
          <p:cNvSpPr>
            <a:spLocks noGrp="1"/>
          </p:cNvSpPr>
          <p:nvPr>
            <p:ph idx="1"/>
          </p:nvPr>
        </p:nvSpPr>
        <p:spPr/>
        <p:txBody>
          <a:bodyPr>
            <a:normAutofit fontScale="85000" lnSpcReduction="20000"/>
          </a:bodyPr>
          <a:lstStyle/>
          <a:p>
            <a:pPr marL="609600" indent="-609600">
              <a:lnSpc>
                <a:spcPct val="90000"/>
              </a:lnSpc>
              <a:buClr>
                <a:srgbClr val="000000"/>
              </a:buClr>
              <a:buFont typeface="Wingdings" panose="05000000000000000000" pitchFamily="2" charset="2"/>
              <a:buAutoNum type="arabicPeriod"/>
            </a:pPr>
            <a:r>
              <a:rPr lang="en-US" altLang="en-US" dirty="0"/>
              <a:t>Application makes request to distributed DBMS.</a:t>
            </a:r>
          </a:p>
          <a:p>
            <a:pPr marL="609600" indent="-609600">
              <a:lnSpc>
                <a:spcPct val="90000"/>
              </a:lnSpc>
              <a:buClr>
                <a:srgbClr val="000000"/>
              </a:buClr>
              <a:buFont typeface="Wingdings" panose="05000000000000000000" pitchFamily="2" charset="2"/>
              <a:buAutoNum type="arabicPeriod"/>
            </a:pPr>
            <a:r>
              <a:rPr lang="en-US" altLang="en-US" dirty="0"/>
              <a:t>Distributed DBMS checks distributed data repository for location of data. Finds that it is </a:t>
            </a:r>
            <a:r>
              <a:rPr lang="en-US" altLang="en-US" b="1" dirty="0"/>
              <a:t>remote.</a:t>
            </a:r>
          </a:p>
          <a:p>
            <a:pPr marL="609600" indent="-609600">
              <a:lnSpc>
                <a:spcPct val="90000"/>
              </a:lnSpc>
              <a:buClr>
                <a:srgbClr val="000000"/>
              </a:buClr>
              <a:buFont typeface="Wingdings" panose="05000000000000000000" pitchFamily="2" charset="2"/>
              <a:buAutoNum type="arabicPeriod"/>
            </a:pPr>
            <a:r>
              <a:rPr lang="en-US" altLang="en-US" dirty="0"/>
              <a:t>Distributed DBMS routes request to remote site.</a:t>
            </a:r>
          </a:p>
          <a:p>
            <a:pPr marL="609600" indent="-609600">
              <a:lnSpc>
                <a:spcPct val="90000"/>
              </a:lnSpc>
              <a:buClr>
                <a:srgbClr val="000000"/>
              </a:buClr>
              <a:buFont typeface="Wingdings" panose="05000000000000000000" pitchFamily="2" charset="2"/>
              <a:buAutoNum type="arabicPeriod"/>
            </a:pPr>
            <a:r>
              <a:rPr lang="en-US" altLang="en-US" dirty="0"/>
              <a:t>Distributed DBMS at remote site translates request for its local DBMS if necessary, and sends request to local DBMS.</a:t>
            </a:r>
          </a:p>
          <a:p>
            <a:pPr marL="609600" indent="-609600">
              <a:lnSpc>
                <a:spcPct val="90000"/>
              </a:lnSpc>
              <a:buClr>
                <a:srgbClr val="000000"/>
              </a:buClr>
              <a:buFont typeface="Wingdings" panose="05000000000000000000" pitchFamily="2" charset="2"/>
              <a:buAutoNum type="arabicPeriod"/>
            </a:pPr>
            <a:r>
              <a:rPr lang="en-US" altLang="en-US" dirty="0"/>
              <a:t>Local DBMS at remote site processes request.</a:t>
            </a:r>
          </a:p>
          <a:p>
            <a:pPr marL="609600" indent="-609600">
              <a:lnSpc>
                <a:spcPct val="90000"/>
              </a:lnSpc>
              <a:buClr>
                <a:srgbClr val="000000"/>
              </a:buClr>
              <a:buFont typeface="Wingdings" panose="05000000000000000000" pitchFamily="2" charset="2"/>
              <a:buAutoNum type="arabicPeriod"/>
            </a:pPr>
            <a:r>
              <a:rPr lang="en-US" altLang="en-US" dirty="0"/>
              <a:t>Local DBMS at remote site sends results to distributed DBMS at remote site.</a:t>
            </a:r>
          </a:p>
          <a:p>
            <a:pPr marL="609600" indent="-609600">
              <a:lnSpc>
                <a:spcPct val="90000"/>
              </a:lnSpc>
              <a:buClr>
                <a:srgbClr val="000000"/>
              </a:buClr>
              <a:buFont typeface="Wingdings" panose="05000000000000000000" pitchFamily="2" charset="2"/>
              <a:buAutoNum type="arabicPeriod"/>
            </a:pPr>
            <a:r>
              <a:rPr lang="en-US" altLang="en-US" dirty="0"/>
              <a:t>Remote distributed DBMS sends results back to originating site.</a:t>
            </a:r>
          </a:p>
          <a:p>
            <a:pPr marL="609600" indent="-609600">
              <a:lnSpc>
                <a:spcPct val="90000"/>
              </a:lnSpc>
              <a:buClr>
                <a:srgbClr val="000000"/>
              </a:buClr>
              <a:buFont typeface="Wingdings" panose="05000000000000000000" pitchFamily="2" charset="2"/>
              <a:buAutoNum type="arabicPeriod"/>
            </a:pPr>
            <a:r>
              <a:rPr lang="en-US" altLang="en-US" dirty="0"/>
              <a:t>Distributed DBMS at originating site sends results to application.</a:t>
            </a:r>
          </a:p>
          <a:p>
            <a:endParaRPr lang="en-US" dirty="0"/>
          </a:p>
        </p:txBody>
      </p:sp>
    </p:spTree>
    <p:extLst>
      <p:ext uri="{BB962C8B-B14F-4D97-AF65-F5344CB8AC3E}">
        <p14:creationId xmlns:p14="http://schemas.microsoft.com/office/powerpoint/2010/main" val="2788970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and Decentralized Databases</a:t>
            </a:r>
            <a:endParaRPr lang="en-US" dirty="0"/>
          </a:p>
        </p:txBody>
      </p:sp>
      <p:sp>
        <p:nvSpPr>
          <p:cNvPr id="3" name="Content Placeholder 2"/>
          <p:cNvSpPr>
            <a:spLocks noGrp="1"/>
          </p:cNvSpPr>
          <p:nvPr>
            <p:ph idx="1"/>
          </p:nvPr>
        </p:nvSpPr>
        <p:spPr/>
        <p:txBody>
          <a:bodyPr/>
          <a:lstStyle/>
          <a:p>
            <a:r>
              <a:rPr lang="en-US" altLang="en-US" sz="2800" b="1" dirty="0"/>
              <a:t>Distributed Database:</a:t>
            </a:r>
            <a:r>
              <a:rPr lang="en-US" altLang="en-US" dirty="0"/>
              <a:t>  A </a:t>
            </a:r>
            <a:r>
              <a:rPr lang="en-US" altLang="en-US" i="1" dirty="0"/>
              <a:t>single logical database</a:t>
            </a:r>
            <a:r>
              <a:rPr lang="en-US" altLang="en-US" dirty="0"/>
              <a:t> spread physically across computers in multiple locations that are connected by a data communications link</a:t>
            </a:r>
          </a:p>
          <a:p>
            <a:r>
              <a:rPr lang="en-US" altLang="en-US" b="1" dirty="0"/>
              <a:t>Decentralized Database:</a:t>
            </a:r>
            <a:r>
              <a:rPr lang="en-US" altLang="en-US" dirty="0"/>
              <a:t> A collection of </a:t>
            </a:r>
            <a:r>
              <a:rPr lang="en-US" altLang="en-US" i="1" dirty="0"/>
              <a:t>independent</a:t>
            </a:r>
            <a:r>
              <a:rPr lang="en-US" altLang="en-US" dirty="0"/>
              <a:t> databases on non-networked computers</a:t>
            </a:r>
          </a:p>
          <a:p>
            <a:endParaRPr lang="en-US" dirty="0"/>
          </a:p>
        </p:txBody>
      </p:sp>
    </p:spTree>
    <p:extLst>
      <p:ext uri="{BB962C8B-B14F-4D97-AF65-F5344CB8AC3E}">
        <p14:creationId xmlns:p14="http://schemas.microsoft.com/office/powerpoint/2010/main" val="3204012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Data Transparency</a:t>
            </a:r>
            <a:endParaRPr lang="en-US" dirty="0"/>
          </a:p>
        </p:txBody>
      </p:sp>
      <p:sp>
        <p:nvSpPr>
          <p:cNvPr id="3" name="Content Placeholder 2"/>
          <p:cNvSpPr>
            <a:spLocks noGrp="1"/>
          </p:cNvSpPr>
          <p:nvPr>
            <p:ph idx="1"/>
          </p:nvPr>
        </p:nvSpPr>
        <p:spPr/>
        <p:txBody>
          <a:bodyPr>
            <a:normAutofit fontScale="62500" lnSpcReduction="20000"/>
          </a:bodyPr>
          <a:lstStyle/>
          <a:p>
            <a:r>
              <a:rPr lang="en-US" altLang="en-US" sz="2800" dirty="0"/>
              <a:t>Location Transparency</a:t>
            </a:r>
          </a:p>
          <a:p>
            <a:pPr lvl="1"/>
            <a:r>
              <a:rPr lang="en-US" altLang="en-US" sz="2400" dirty="0"/>
              <a:t>User/application does not need to know where data resides</a:t>
            </a:r>
          </a:p>
          <a:p>
            <a:r>
              <a:rPr lang="en-US" altLang="en-US" sz="2800" dirty="0"/>
              <a:t>Replication Transparency</a:t>
            </a:r>
          </a:p>
          <a:p>
            <a:pPr lvl="1"/>
            <a:r>
              <a:rPr lang="en-US" altLang="en-US" sz="2400" dirty="0"/>
              <a:t>User/application does not need to know about duplication</a:t>
            </a:r>
          </a:p>
          <a:p>
            <a:r>
              <a:rPr lang="en-US" altLang="en-US" sz="2800" dirty="0"/>
              <a:t>Failure Transparency</a:t>
            </a:r>
          </a:p>
          <a:p>
            <a:pPr lvl="1"/>
            <a:r>
              <a:rPr lang="en-US" altLang="en-US" sz="2400" dirty="0"/>
              <a:t>Either all or none of the actions of a transaction are committed</a:t>
            </a:r>
          </a:p>
          <a:p>
            <a:pPr lvl="1"/>
            <a:r>
              <a:rPr lang="en-US" altLang="en-US" sz="2400" dirty="0"/>
              <a:t>Each site has a transaction manager</a:t>
            </a:r>
          </a:p>
          <a:p>
            <a:pPr lvl="2"/>
            <a:r>
              <a:rPr lang="en-US" altLang="en-US" dirty="0"/>
              <a:t>Logs transactions and before and after images</a:t>
            </a:r>
          </a:p>
          <a:p>
            <a:pPr lvl="2"/>
            <a:r>
              <a:rPr lang="en-US" altLang="en-US" dirty="0"/>
              <a:t>Concurrency control scheme to ensure data integrity</a:t>
            </a:r>
          </a:p>
          <a:p>
            <a:pPr lvl="1"/>
            <a:r>
              <a:rPr lang="en-US" altLang="en-US" sz="2400" dirty="0"/>
              <a:t>Requires special </a:t>
            </a:r>
            <a:r>
              <a:rPr lang="en-US" altLang="en-US" sz="2400" i="1" dirty="0"/>
              <a:t>commit protocol</a:t>
            </a:r>
          </a:p>
          <a:p>
            <a:endParaRPr lang="en-US" dirty="0"/>
          </a:p>
        </p:txBody>
      </p:sp>
    </p:spTree>
    <p:extLst>
      <p:ext uri="{BB962C8B-B14F-4D97-AF65-F5344CB8AC3E}">
        <p14:creationId xmlns:p14="http://schemas.microsoft.com/office/powerpoint/2010/main" val="1603213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 2-phase Commit process</a:t>
            </a:r>
            <a:endParaRPr lang="en-US" dirty="0"/>
          </a:p>
        </p:txBody>
      </p:sp>
      <p:sp>
        <p:nvSpPr>
          <p:cNvPr id="3" name="Content Placeholder 2"/>
          <p:cNvSpPr>
            <a:spLocks noGrp="1"/>
          </p:cNvSpPr>
          <p:nvPr>
            <p:ph idx="1"/>
          </p:nvPr>
        </p:nvSpPr>
        <p:spPr/>
        <p:txBody>
          <a:bodyPr>
            <a:normAutofit fontScale="85000" lnSpcReduction="10000"/>
          </a:bodyPr>
          <a:lstStyle/>
          <a:p>
            <a:pPr>
              <a:lnSpc>
                <a:spcPct val="90000"/>
              </a:lnSpc>
            </a:pPr>
            <a:r>
              <a:rPr lang="en-US" altLang="en-US" sz="4000" b="1" i="1" dirty="0"/>
              <a:t>Prepare Phase</a:t>
            </a:r>
          </a:p>
          <a:p>
            <a:pPr lvl="1"/>
            <a:r>
              <a:rPr lang="en-US" altLang="en-US" sz="3200" dirty="0"/>
              <a:t>A message is broadcast to every participating site, asking whether that site is willing to commit its portion of the transaction at that site. Each site returns an “OK” or “not OK” message. </a:t>
            </a:r>
          </a:p>
          <a:p>
            <a:pPr lvl="1"/>
            <a:r>
              <a:rPr lang="en-US" altLang="en-US" sz="3200" dirty="0"/>
              <a:t>An “OK” says that the remote site promises to allow the initiating request to govern the transaction at the remote database.</a:t>
            </a:r>
          </a:p>
          <a:p>
            <a:endParaRPr lang="en-US" dirty="0"/>
          </a:p>
        </p:txBody>
      </p:sp>
    </p:spTree>
    <p:extLst>
      <p:ext uri="{BB962C8B-B14F-4D97-AF65-F5344CB8AC3E}">
        <p14:creationId xmlns:p14="http://schemas.microsoft.com/office/powerpoint/2010/main" val="3386979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2-phase Commit Continued</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sz="3000" b="1" i="1" dirty="0"/>
              <a:t>Commit Phase</a:t>
            </a:r>
          </a:p>
          <a:p>
            <a:pPr lvl="1"/>
            <a:r>
              <a:rPr lang="en-US" altLang="en-US" sz="2600" dirty="0"/>
              <a:t>The originating site collects the messages from all sites. </a:t>
            </a:r>
          </a:p>
          <a:p>
            <a:pPr lvl="1"/>
            <a:r>
              <a:rPr lang="en-US" altLang="en-US" sz="2600" dirty="0"/>
              <a:t>If all are “OK,” it broadcasts a message to all sites to commit the portion of the transaction handled at each site. </a:t>
            </a:r>
          </a:p>
          <a:p>
            <a:pPr lvl="1"/>
            <a:r>
              <a:rPr lang="en-US" altLang="en-US" sz="2600" dirty="0"/>
              <a:t>If one or more responses are “not OK,” it broadcasts a message to all sites to abort the transaction. </a:t>
            </a:r>
          </a:p>
          <a:p>
            <a:pPr lvl="1"/>
            <a:r>
              <a:rPr lang="en-US" altLang="en-US" sz="2600" dirty="0"/>
              <a:t>If the transaction fails during the commit phase it is in limbo. </a:t>
            </a:r>
          </a:p>
          <a:p>
            <a:pPr lvl="1"/>
            <a:r>
              <a:rPr lang="en-US" altLang="en-US" sz="2600" dirty="0"/>
              <a:t>A limbo transaction can be identified by a timeout or polling. </a:t>
            </a:r>
          </a:p>
          <a:p>
            <a:endParaRPr lang="en-US" dirty="0"/>
          </a:p>
        </p:txBody>
      </p:sp>
    </p:spTree>
    <p:extLst>
      <p:ext uri="{BB962C8B-B14F-4D97-AF65-F5344CB8AC3E}">
        <p14:creationId xmlns:p14="http://schemas.microsoft.com/office/powerpoint/2010/main" val="1392308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do Concurrency Control</a:t>
            </a:r>
            <a:endParaRPr lang="en-US" dirty="0"/>
          </a:p>
        </p:txBody>
      </p:sp>
      <p:sp>
        <p:nvSpPr>
          <p:cNvPr id="3" name="Content Placeholder 2"/>
          <p:cNvSpPr>
            <a:spLocks noGrp="1"/>
          </p:cNvSpPr>
          <p:nvPr>
            <p:ph idx="1"/>
          </p:nvPr>
        </p:nvSpPr>
        <p:spPr/>
        <p:txBody>
          <a:bodyPr/>
          <a:lstStyle/>
          <a:p>
            <a:pPr>
              <a:buNone/>
            </a:pPr>
            <a:r>
              <a:rPr lang="en-US" altLang="en-US" dirty="0"/>
              <a:t>Concurrency Transparency</a:t>
            </a:r>
          </a:p>
          <a:p>
            <a:pPr lvl="1"/>
            <a:r>
              <a:rPr lang="en-US" altLang="en-US" dirty="0"/>
              <a:t>Design goal for distributed database</a:t>
            </a:r>
          </a:p>
          <a:p>
            <a:pPr lvl="1"/>
            <a:r>
              <a:rPr lang="en-US" altLang="en-US" dirty="0"/>
              <a:t>Appearance of serial transactions, even though simultaneous transactions are occurring</a:t>
            </a:r>
          </a:p>
          <a:p>
            <a:r>
              <a:rPr lang="en-US" altLang="en-US" dirty="0"/>
              <a:t>Time stamping</a:t>
            </a:r>
          </a:p>
          <a:p>
            <a:pPr lvl="1"/>
            <a:r>
              <a:rPr lang="en-US" altLang="en-US" dirty="0"/>
              <a:t>Concurrency control mechanism</a:t>
            </a:r>
          </a:p>
          <a:p>
            <a:pPr lvl="1"/>
            <a:r>
              <a:rPr lang="en-US" altLang="en-US" dirty="0"/>
              <a:t>Assign globally unique timestamp to each transaction</a:t>
            </a:r>
          </a:p>
          <a:p>
            <a:pPr lvl="1"/>
            <a:r>
              <a:rPr lang="en-US" altLang="en-US"/>
              <a:t>Alternative to locks in distributed databases</a:t>
            </a:r>
          </a:p>
          <a:p>
            <a:endParaRPr lang="en-US"/>
          </a:p>
        </p:txBody>
      </p:sp>
    </p:spTree>
    <p:extLst>
      <p:ext uri="{BB962C8B-B14F-4D97-AF65-F5344CB8AC3E}">
        <p14:creationId xmlns:p14="http://schemas.microsoft.com/office/powerpoint/2010/main" val="4104643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want to Distribute a Database</a:t>
            </a:r>
            <a:endParaRPr lang="en-US" dirty="0"/>
          </a:p>
        </p:txBody>
      </p:sp>
      <p:sp>
        <p:nvSpPr>
          <p:cNvPr id="3" name="Content Placeholder 2"/>
          <p:cNvSpPr>
            <a:spLocks noGrp="1"/>
          </p:cNvSpPr>
          <p:nvPr>
            <p:ph idx="1"/>
          </p:nvPr>
        </p:nvSpPr>
        <p:spPr/>
        <p:txBody>
          <a:bodyPr/>
          <a:lstStyle/>
          <a:p>
            <a:r>
              <a:rPr lang="en-US" altLang="en-US" dirty="0"/>
              <a:t>Business unit autonomy and distribution</a:t>
            </a:r>
          </a:p>
          <a:p>
            <a:r>
              <a:rPr lang="en-US" altLang="en-US" dirty="0"/>
              <a:t>Data sharing</a:t>
            </a:r>
          </a:p>
          <a:p>
            <a:r>
              <a:rPr lang="en-US" altLang="en-US" dirty="0"/>
              <a:t>Data communication reliability and costs</a:t>
            </a:r>
          </a:p>
          <a:p>
            <a:r>
              <a:rPr lang="en-US" altLang="en-US" dirty="0"/>
              <a:t>Multiple application vendors</a:t>
            </a:r>
          </a:p>
          <a:p>
            <a:r>
              <a:rPr lang="en-US" altLang="en-US" dirty="0"/>
              <a:t>Database recovery</a:t>
            </a:r>
          </a:p>
          <a:p>
            <a:r>
              <a:rPr lang="en-US" altLang="en-US" dirty="0"/>
              <a:t>Transaction and analytic processing</a:t>
            </a:r>
          </a:p>
          <a:p>
            <a:endParaRPr lang="en-US" dirty="0"/>
          </a:p>
        </p:txBody>
      </p:sp>
    </p:spTree>
    <p:extLst>
      <p:ext uri="{BB962C8B-B14F-4D97-AF65-F5344CB8AC3E}">
        <p14:creationId xmlns:p14="http://schemas.microsoft.com/office/powerpoint/2010/main" val="1981965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Distributed Models</a:t>
            </a:r>
            <a:endParaRPr lang="en-US" dirty="0"/>
          </a:p>
        </p:txBody>
      </p:sp>
      <p:sp>
        <p:nvSpPr>
          <p:cNvPr id="3" name="Content Placeholder 2"/>
          <p:cNvSpPr>
            <a:spLocks noGrp="1"/>
          </p:cNvSpPr>
          <p:nvPr>
            <p:ph idx="1"/>
          </p:nvPr>
        </p:nvSpPr>
        <p:spPr/>
        <p:txBody>
          <a:bodyPr>
            <a:normAutofit lnSpcReduction="10000"/>
          </a:bodyPr>
          <a:lstStyle/>
          <a:p>
            <a:pPr>
              <a:lnSpc>
                <a:spcPct val="80000"/>
              </a:lnSpc>
            </a:pPr>
            <a:r>
              <a:rPr lang="en-US" altLang="en-US" dirty="0"/>
              <a:t>Homogeneous–same DBMS at each node</a:t>
            </a:r>
          </a:p>
          <a:p>
            <a:pPr lvl="1">
              <a:lnSpc>
                <a:spcPct val="80000"/>
              </a:lnSpc>
            </a:pPr>
            <a:r>
              <a:rPr lang="en-US" altLang="en-US" dirty="0"/>
              <a:t>Autonomous–independent DBMSs</a:t>
            </a:r>
          </a:p>
          <a:p>
            <a:pPr lvl="1">
              <a:lnSpc>
                <a:spcPct val="80000"/>
              </a:lnSpc>
            </a:pPr>
            <a:r>
              <a:rPr lang="en-US" altLang="en-US" dirty="0"/>
              <a:t>Non-autonomous–central, coordinating DBMS</a:t>
            </a:r>
          </a:p>
          <a:p>
            <a:pPr lvl="1">
              <a:lnSpc>
                <a:spcPct val="80000"/>
              </a:lnSpc>
            </a:pPr>
            <a:r>
              <a:rPr lang="en-US" altLang="en-US" dirty="0"/>
              <a:t>Easy to manage, difficult to enforce</a:t>
            </a:r>
          </a:p>
          <a:p>
            <a:pPr>
              <a:lnSpc>
                <a:spcPct val="80000"/>
              </a:lnSpc>
            </a:pPr>
            <a:r>
              <a:rPr lang="en-US" altLang="en-US" dirty="0"/>
              <a:t>Heterogeneous–different DBMSs at different nodes</a:t>
            </a:r>
          </a:p>
          <a:p>
            <a:pPr lvl="1">
              <a:lnSpc>
                <a:spcPct val="80000"/>
              </a:lnSpc>
            </a:pPr>
            <a:r>
              <a:rPr lang="en-US" altLang="en-US" dirty="0"/>
              <a:t>Systems–with full or partial DBMS functionality</a:t>
            </a:r>
          </a:p>
          <a:p>
            <a:pPr lvl="1">
              <a:lnSpc>
                <a:spcPct val="80000"/>
              </a:lnSpc>
            </a:pPr>
            <a:r>
              <a:rPr lang="en-US" altLang="en-US" dirty="0"/>
              <a:t>Gateways–simple paths are created to other databases without the benefits of one logical database</a:t>
            </a:r>
          </a:p>
          <a:p>
            <a:pPr lvl="1">
              <a:lnSpc>
                <a:spcPct val="80000"/>
              </a:lnSpc>
            </a:pPr>
            <a:r>
              <a:rPr lang="en-US" altLang="en-US" dirty="0"/>
              <a:t>Difficult to manage, preferred by independent organizations</a:t>
            </a:r>
          </a:p>
          <a:p>
            <a:endParaRPr lang="en-US" dirty="0"/>
          </a:p>
        </p:txBody>
      </p:sp>
    </p:spTree>
    <p:extLst>
      <p:ext uri="{BB962C8B-B14F-4D97-AF65-F5344CB8AC3E}">
        <p14:creationId xmlns:p14="http://schemas.microsoft.com/office/powerpoint/2010/main" val="314377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Heterogeneous Distribution</a:t>
            </a:r>
            <a:endParaRPr lang="en-US" dirty="0"/>
          </a:p>
        </p:txBody>
      </p:sp>
      <p:sp>
        <p:nvSpPr>
          <p:cNvPr id="3" name="Content Placeholder 2"/>
          <p:cNvSpPr>
            <a:spLocks noGrp="1"/>
          </p:cNvSpPr>
          <p:nvPr>
            <p:ph idx="1"/>
          </p:nvPr>
        </p:nvSpPr>
        <p:spPr/>
        <p:txBody>
          <a:bodyPr>
            <a:normAutofit fontScale="85000" lnSpcReduction="10000"/>
          </a:bodyPr>
          <a:lstStyle/>
          <a:p>
            <a:r>
              <a:rPr lang="en-US" altLang="en-US" b="1" dirty="0"/>
              <a:t>Systems (Heterogeneous)</a:t>
            </a:r>
            <a:r>
              <a:rPr lang="en-US" altLang="en-US" dirty="0"/>
              <a:t>–supports some or all functionality of one logical database</a:t>
            </a:r>
          </a:p>
          <a:p>
            <a:pPr lvl="1"/>
            <a:r>
              <a:rPr lang="en-US" altLang="en-US" dirty="0"/>
              <a:t>Full DBMS Functionality–all distributed DB functions</a:t>
            </a:r>
          </a:p>
          <a:p>
            <a:pPr lvl="1"/>
            <a:r>
              <a:rPr lang="en-US" altLang="en-US" dirty="0"/>
              <a:t>Partial-Multi database–some distributed DB functions</a:t>
            </a:r>
          </a:p>
          <a:p>
            <a:pPr lvl="2"/>
            <a:r>
              <a:rPr lang="en-US" altLang="en-US" sz="2800" dirty="0"/>
              <a:t>Federated–supports local databases for unique data requests</a:t>
            </a:r>
          </a:p>
          <a:p>
            <a:pPr lvl="3"/>
            <a:r>
              <a:rPr lang="en-US" altLang="en-US" sz="2400" dirty="0"/>
              <a:t>Loose Integration–local databases have own schemas</a:t>
            </a:r>
          </a:p>
          <a:p>
            <a:pPr lvl="3"/>
            <a:r>
              <a:rPr lang="en-US" altLang="en-US" sz="2400" dirty="0"/>
              <a:t>Tight Integration–local databases use common schema</a:t>
            </a:r>
          </a:p>
          <a:p>
            <a:pPr lvl="2"/>
            <a:r>
              <a:rPr lang="en-US" altLang="en-US" sz="2800" dirty="0"/>
              <a:t>Un-federated–requires all access to go through a central, coordinating module</a:t>
            </a:r>
          </a:p>
          <a:p>
            <a:endParaRPr lang="en-US" dirty="0"/>
          </a:p>
        </p:txBody>
      </p:sp>
    </p:spTree>
    <p:extLst>
      <p:ext uri="{BB962C8B-B14F-4D97-AF65-F5344CB8AC3E}">
        <p14:creationId xmlns:p14="http://schemas.microsoft.com/office/powerpoint/2010/main" val="3843550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Homogeneous Distribution</a:t>
            </a:r>
            <a:endParaRPr lang="en-US" dirty="0"/>
          </a:p>
        </p:txBody>
      </p:sp>
      <p:sp>
        <p:nvSpPr>
          <p:cNvPr id="3" name="Content Placeholder 2"/>
          <p:cNvSpPr>
            <a:spLocks noGrp="1"/>
          </p:cNvSpPr>
          <p:nvPr>
            <p:ph idx="1"/>
          </p:nvPr>
        </p:nvSpPr>
        <p:spPr/>
        <p:txBody>
          <a:bodyPr/>
          <a:lstStyle/>
          <a:p>
            <a:r>
              <a:rPr lang="en-US" altLang="en-US" dirty="0"/>
              <a:t>Data is distributed across all the nodes</a:t>
            </a:r>
          </a:p>
          <a:p>
            <a:r>
              <a:rPr lang="en-US" altLang="en-US" dirty="0"/>
              <a:t>Same DBMS at each node</a:t>
            </a:r>
          </a:p>
          <a:p>
            <a:r>
              <a:rPr lang="en-US" altLang="en-US" dirty="0"/>
              <a:t>All data is managed by the distributed DBMS (no exclusively local data)</a:t>
            </a:r>
          </a:p>
          <a:p>
            <a:r>
              <a:rPr lang="en-US" altLang="en-US" dirty="0"/>
              <a:t>All access is through one, global schema</a:t>
            </a:r>
          </a:p>
          <a:p>
            <a:r>
              <a:rPr lang="en-US" altLang="en-US" dirty="0"/>
              <a:t>The global schema is the </a:t>
            </a:r>
            <a:r>
              <a:rPr lang="en-US" altLang="en-US" i="1" dirty="0"/>
              <a:t>union</a:t>
            </a:r>
            <a:r>
              <a:rPr lang="en-US" altLang="en-US" dirty="0"/>
              <a:t> of all the local schema</a:t>
            </a:r>
          </a:p>
        </p:txBody>
      </p:sp>
    </p:spTree>
    <p:extLst>
      <p:ext uri="{BB962C8B-B14F-4D97-AF65-F5344CB8AC3E}">
        <p14:creationId xmlns:p14="http://schemas.microsoft.com/office/powerpoint/2010/main" val="2355852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Heterogeneous Environment</a:t>
            </a:r>
            <a:endParaRPr lang="en-US" dirty="0"/>
          </a:p>
        </p:txBody>
      </p:sp>
      <p:sp>
        <p:nvSpPr>
          <p:cNvPr id="3" name="Content Placeholder 2"/>
          <p:cNvSpPr>
            <a:spLocks noGrp="1"/>
          </p:cNvSpPr>
          <p:nvPr>
            <p:ph idx="1"/>
          </p:nvPr>
        </p:nvSpPr>
        <p:spPr/>
        <p:txBody>
          <a:bodyPr/>
          <a:lstStyle/>
          <a:p>
            <a:r>
              <a:rPr lang="en-US" altLang="en-US" dirty="0"/>
              <a:t>Data distributed across all the nodes</a:t>
            </a:r>
          </a:p>
          <a:p>
            <a:r>
              <a:rPr lang="en-US" altLang="en-US" dirty="0"/>
              <a:t>Different DBMSs may be used at each node</a:t>
            </a:r>
          </a:p>
          <a:p>
            <a:r>
              <a:rPr lang="en-US" altLang="en-US" dirty="0"/>
              <a:t>Local access is done using the local DBMS and schema</a:t>
            </a:r>
          </a:p>
          <a:p>
            <a:r>
              <a:rPr lang="en-US" altLang="en-US" dirty="0"/>
              <a:t>Remote access is done using the global schema</a:t>
            </a:r>
          </a:p>
          <a:p>
            <a:endParaRPr lang="en-US" dirty="0"/>
          </a:p>
        </p:txBody>
      </p:sp>
    </p:spTree>
    <p:extLst>
      <p:ext uri="{BB962C8B-B14F-4D97-AF65-F5344CB8AC3E}">
        <p14:creationId xmlns:p14="http://schemas.microsoft.com/office/powerpoint/2010/main" val="2499747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for Distribution</a:t>
            </a:r>
            <a:endParaRPr lang="en-US" dirty="0"/>
          </a:p>
        </p:txBody>
      </p:sp>
      <p:sp>
        <p:nvSpPr>
          <p:cNvPr id="3" name="Content Placeholder 2"/>
          <p:cNvSpPr>
            <a:spLocks noGrp="1"/>
          </p:cNvSpPr>
          <p:nvPr>
            <p:ph idx="1"/>
          </p:nvPr>
        </p:nvSpPr>
        <p:spPr/>
        <p:txBody>
          <a:bodyPr/>
          <a:lstStyle/>
          <a:p>
            <a:r>
              <a:rPr lang="en-US" altLang="en-US" dirty="0"/>
              <a:t>Location Transparency </a:t>
            </a:r>
          </a:p>
          <a:p>
            <a:pPr lvl="1"/>
            <a:r>
              <a:rPr lang="en-US" altLang="en-US" dirty="0"/>
              <a:t>User does not have to know the location of the data</a:t>
            </a:r>
          </a:p>
          <a:p>
            <a:pPr lvl="1"/>
            <a:r>
              <a:rPr lang="en-US" altLang="en-US" dirty="0"/>
              <a:t>Data requests automatically forwarded to appropriate sites</a:t>
            </a:r>
          </a:p>
          <a:p>
            <a:r>
              <a:rPr lang="en-US" altLang="en-US" dirty="0"/>
              <a:t>Local Autonomy </a:t>
            </a:r>
          </a:p>
          <a:p>
            <a:pPr lvl="1"/>
            <a:r>
              <a:rPr lang="en-US" altLang="en-US" dirty="0"/>
              <a:t>Local site can operate with its database when network connections fail</a:t>
            </a:r>
          </a:p>
          <a:p>
            <a:pPr lvl="1"/>
            <a:r>
              <a:rPr lang="en-US" altLang="en-US" dirty="0"/>
              <a:t>Each site controls its own data, security, logging, recovery</a:t>
            </a:r>
          </a:p>
          <a:p>
            <a:endParaRPr lang="en-US" dirty="0"/>
          </a:p>
        </p:txBody>
      </p:sp>
    </p:spTree>
    <p:extLst>
      <p:ext uri="{BB962C8B-B14F-4D97-AF65-F5344CB8AC3E}">
        <p14:creationId xmlns:p14="http://schemas.microsoft.com/office/powerpoint/2010/main" val="2493358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Tradeoffs for Distribution</a:t>
            </a:r>
            <a:endParaRPr lang="en-US" dirty="0"/>
          </a:p>
        </p:txBody>
      </p:sp>
      <p:sp>
        <p:nvSpPr>
          <p:cNvPr id="3" name="Content Placeholder 2"/>
          <p:cNvSpPr>
            <a:spLocks noGrp="1"/>
          </p:cNvSpPr>
          <p:nvPr>
            <p:ph idx="1"/>
          </p:nvPr>
        </p:nvSpPr>
        <p:spPr/>
        <p:txBody>
          <a:bodyPr>
            <a:normAutofit fontScale="70000" lnSpcReduction="20000"/>
          </a:bodyPr>
          <a:lstStyle/>
          <a:p>
            <a:pPr>
              <a:lnSpc>
                <a:spcPct val="90000"/>
              </a:lnSpc>
            </a:pPr>
            <a:r>
              <a:rPr lang="en-US" altLang="en-US" sz="2800" b="1" dirty="0"/>
              <a:t>Synchronous</a:t>
            </a:r>
            <a:r>
              <a:rPr lang="en-US" altLang="en-US" sz="2800" dirty="0"/>
              <a:t> Distributed Database</a:t>
            </a:r>
          </a:p>
          <a:p>
            <a:pPr lvl="1">
              <a:lnSpc>
                <a:spcPct val="90000"/>
              </a:lnSpc>
            </a:pPr>
            <a:r>
              <a:rPr lang="en-US" altLang="en-US" sz="2600" dirty="0"/>
              <a:t> All copies of the same data are always identical</a:t>
            </a:r>
          </a:p>
          <a:p>
            <a:pPr lvl="1">
              <a:lnSpc>
                <a:spcPct val="90000"/>
              </a:lnSpc>
            </a:pPr>
            <a:r>
              <a:rPr lang="en-US" altLang="en-US" sz="2600" dirty="0"/>
              <a:t>Data updates are immediately applied to all copies throughout network</a:t>
            </a:r>
          </a:p>
          <a:p>
            <a:pPr lvl="1">
              <a:lnSpc>
                <a:spcPct val="90000"/>
              </a:lnSpc>
            </a:pPr>
            <a:r>
              <a:rPr lang="en-US" altLang="en-US" sz="2600" dirty="0"/>
              <a:t>Good for data integrity</a:t>
            </a:r>
          </a:p>
          <a:p>
            <a:pPr lvl="1">
              <a:lnSpc>
                <a:spcPct val="90000"/>
              </a:lnSpc>
            </a:pPr>
            <a:r>
              <a:rPr lang="en-US" altLang="en-US" sz="2600" dirty="0"/>
              <a:t>High overhead </a:t>
            </a:r>
            <a:r>
              <a:rPr lang="en-US" altLang="en-US" sz="2600" dirty="0">
                <a:sym typeface="Wingdings" panose="05000000000000000000" pitchFamily="2" charset="2"/>
              </a:rPr>
              <a:t> slow response times</a:t>
            </a:r>
            <a:endParaRPr lang="en-US" altLang="en-US" sz="2600" dirty="0"/>
          </a:p>
          <a:p>
            <a:pPr>
              <a:lnSpc>
                <a:spcPct val="90000"/>
              </a:lnSpc>
            </a:pPr>
            <a:r>
              <a:rPr lang="en-US" altLang="en-US" sz="2800" b="1" dirty="0"/>
              <a:t>Asynchronous</a:t>
            </a:r>
            <a:r>
              <a:rPr lang="en-US" altLang="en-US" sz="2800" dirty="0"/>
              <a:t> Distributed Database</a:t>
            </a:r>
          </a:p>
          <a:p>
            <a:pPr lvl="1">
              <a:lnSpc>
                <a:spcPct val="90000"/>
              </a:lnSpc>
            </a:pPr>
            <a:r>
              <a:rPr lang="en-US" altLang="en-US" sz="2600" dirty="0"/>
              <a:t>Some data inconsistency is tolerated</a:t>
            </a:r>
          </a:p>
          <a:p>
            <a:pPr lvl="1">
              <a:lnSpc>
                <a:spcPct val="90000"/>
              </a:lnSpc>
            </a:pPr>
            <a:r>
              <a:rPr lang="en-US" altLang="en-US" sz="2600" dirty="0"/>
              <a:t>Data update propagation is delayed</a:t>
            </a:r>
          </a:p>
          <a:p>
            <a:pPr lvl="1">
              <a:lnSpc>
                <a:spcPct val="90000"/>
              </a:lnSpc>
            </a:pPr>
            <a:r>
              <a:rPr lang="en-US" altLang="en-US" sz="2600" dirty="0"/>
              <a:t>Lower data integrity</a:t>
            </a:r>
          </a:p>
          <a:p>
            <a:pPr lvl="1">
              <a:lnSpc>
                <a:spcPct val="90000"/>
              </a:lnSpc>
            </a:pPr>
            <a:r>
              <a:rPr lang="en-US" altLang="en-US" sz="2600" dirty="0"/>
              <a:t>Less overhead </a:t>
            </a:r>
            <a:r>
              <a:rPr lang="en-US" altLang="en-US" sz="2600" dirty="0">
                <a:sym typeface="Wingdings" panose="05000000000000000000" pitchFamily="2" charset="2"/>
              </a:rPr>
              <a:t> faster response time</a:t>
            </a:r>
            <a:endParaRPr lang="en-US" altLang="en-US" sz="2600" dirty="0"/>
          </a:p>
          <a:p>
            <a:endParaRPr lang="en-US" dirty="0"/>
          </a:p>
        </p:txBody>
      </p:sp>
    </p:spTree>
    <p:extLst>
      <p:ext uri="{BB962C8B-B14F-4D97-AF65-F5344CB8AC3E}">
        <p14:creationId xmlns:p14="http://schemas.microsoft.com/office/powerpoint/2010/main" val="310816467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CBD766-8F26-43A7-BFE1-796ACB436717}"/>
</file>

<file path=customXml/itemProps2.xml><?xml version="1.0" encoding="utf-8"?>
<ds:datastoreItem xmlns:ds="http://schemas.openxmlformats.org/officeDocument/2006/customXml" ds:itemID="{2F333E80-5C47-4943-8B46-46AB718A891E}"/>
</file>

<file path=docProps/app.xml><?xml version="1.0" encoding="utf-8"?>
<Properties xmlns="http://schemas.openxmlformats.org/officeDocument/2006/extended-properties" xmlns:vt="http://schemas.openxmlformats.org/officeDocument/2006/docPropsVTypes">
  <Template>Organic</Template>
  <TotalTime>17</TotalTime>
  <Words>1066</Words>
  <Application>Microsoft Office PowerPoint</Application>
  <PresentationFormat>Widescreen</PresentationFormat>
  <Paragraphs>151</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Garamond</vt:lpstr>
      <vt:lpstr>Wingdings</vt:lpstr>
      <vt:lpstr>Organic</vt:lpstr>
      <vt:lpstr>Module 12</vt:lpstr>
      <vt:lpstr>Distributed and Decentralized Databases</vt:lpstr>
      <vt:lpstr>Why do we want to Distribute a Database</vt:lpstr>
      <vt:lpstr>Two Types of Distributed Models</vt:lpstr>
      <vt:lpstr>Heterogeneous Distribution</vt:lpstr>
      <vt:lpstr>Homogeneous Distribution</vt:lpstr>
      <vt:lpstr>Heterogeneous Environment</vt:lpstr>
      <vt:lpstr>Objectives for Distribution</vt:lpstr>
      <vt:lpstr>Tradeoffs for Distribution</vt:lpstr>
      <vt:lpstr>Centralized vs Distributed Databases - Advantages</vt:lpstr>
      <vt:lpstr>Centralized vs Distributed Databases - Disadvantages</vt:lpstr>
      <vt:lpstr>How we can Partition Databases</vt:lpstr>
      <vt:lpstr>Advantages to Data Replication</vt:lpstr>
      <vt:lpstr>Disadvantages to Data Replication</vt:lpstr>
      <vt:lpstr>Horizontal Partitioning</vt:lpstr>
      <vt:lpstr>Vertical Partitioning</vt:lpstr>
      <vt:lpstr>Five Database Storage Strategies</vt:lpstr>
      <vt:lpstr>Steps for a Local Transaction </vt:lpstr>
      <vt:lpstr>Steps for Global Transaction</vt:lpstr>
      <vt:lpstr>What is Data Transparency</vt:lpstr>
      <vt:lpstr>Using a 2-phase Commit process</vt:lpstr>
      <vt:lpstr>2-phase Commit Continued</vt:lpstr>
      <vt:lpstr>How to do Concurrency Control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12</dc:title>
  <dc:creator>brutherf</dc:creator>
  <cp:lastModifiedBy>brutherf</cp:lastModifiedBy>
  <cp:revision>2</cp:revision>
  <dcterms:created xsi:type="dcterms:W3CDTF">2018-02-06T02:54:10Z</dcterms:created>
  <dcterms:modified xsi:type="dcterms:W3CDTF">2018-02-06T03:11:46Z</dcterms:modified>
</cp:coreProperties>
</file>