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9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12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1.xml" ContentType="application/vnd.openxmlformats-officedocument.presentationml.slide+xml"/>
  <Override PartName="/ppt/slides/slide16.xml" ContentType="application/vnd.openxmlformats-officedocument.presentationml.slide+xml"/>
  <Override PartName="/ppt/slides/slide28.xml" ContentType="application/vnd.openxmlformats-officedocument.presentationml.slide+xml"/>
  <Override PartName="/ppt/slides/slide30.xml" ContentType="application/vnd.openxmlformats-officedocument.presentationml.slide+xml"/>
  <Override PartName="/ppt/slides/slide25.xml" ContentType="application/vnd.openxmlformats-officedocument.presentationml.slide+xml"/>
  <Override PartName="/ppt/slides/slide27.xml" ContentType="application/vnd.openxmlformats-officedocument.presentationml.slide+xml"/>
  <Override PartName="/ppt/slides/slide23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4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22.xml" ContentType="application/vnd.openxmlformats-officedocument.presentationml.slide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4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33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</p:sldMasterIdLst>
  <p:notesMasterIdLst>
    <p:notesMasterId r:id="rId34"/>
  </p:notesMasterIdLst>
  <p:sldIdLst>
    <p:sldId id="256" r:id="rId3"/>
    <p:sldId id="257" r:id="rId4"/>
    <p:sldId id="258" r:id="rId5"/>
    <p:sldId id="259" r:id="rId6"/>
    <p:sldId id="261" r:id="rId7"/>
    <p:sldId id="262" r:id="rId8"/>
    <p:sldId id="263" r:id="rId9"/>
    <p:sldId id="260" r:id="rId10"/>
    <p:sldId id="264" r:id="rId11"/>
    <p:sldId id="265" r:id="rId12"/>
    <p:sldId id="267" r:id="rId13"/>
    <p:sldId id="268" r:id="rId14"/>
    <p:sldId id="269" r:id="rId15"/>
    <p:sldId id="270" r:id="rId16"/>
    <p:sldId id="266" r:id="rId17"/>
    <p:sldId id="271" r:id="rId18"/>
    <p:sldId id="272" r:id="rId19"/>
    <p:sldId id="273" r:id="rId20"/>
    <p:sldId id="278" r:id="rId21"/>
    <p:sldId id="282" r:id="rId22"/>
    <p:sldId id="283" r:id="rId23"/>
    <p:sldId id="279" r:id="rId24"/>
    <p:sldId id="280" r:id="rId25"/>
    <p:sldId id="281" r:id="rId26"/>
    <p:sldId id="284" r:id="rId27"/>
    <p:sldId id="285" r:id="rId28"/>
    <p:sldId id="286" r:id="rId29"/>
    <p:sldId id="287" r:id="rId30"/>
    <p:sldId id="274" r:id="rId31"/>
    <p:sldId id="275" r:id="rId32"/>
    <p:sldId id="276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customXml" Target="../customXml/item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40" Type="http://schemas.openxmlformats.org/officeDocument/2006/relationships/customXml" Target="../customXml/item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DDB0F8-770A-4ED0-A8A4-61C43C7E714F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93F754-4F07-44EE-A438-7996E925A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694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CA1E4C-FE16-40CE-A101-5CFB1641B0EC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086283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D4A689-EF0B-438D-A105-02E5DFEF70FF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64452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539D4B-DC4B-4C2F-AA01-AA6A891A715B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150960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85CE8-7F31-4BE8-BF9F-C162CD8DAFB2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716994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1045B-1028-4C18-9421-58A86818E238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4596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08DE61-3D12-4AF5-8229-5A9FFA308F02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38958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466314-6E4E-4469-B9B4-CAE5F5C7668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504708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B482BB-CB31-45EA-B39C-074ED12A10F8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713914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4670DC-81DB-4052-AF18-D521688E0DDA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019650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91EA05-F296-4720-81AF-C40A7A47176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77787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F21B8159-5A05-498F-AAE9-CFB1AA592E6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2971E83-C617-48BD-B9D9-097A5DC789DA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128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B8159-5A05-498F-AAE9-CFB1AA592E6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71E83-C617-48BD-B9D9-097A5DC789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90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B8159-5A05-498F-AAE9-CFB1AA592E6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71E83-C617-48BD-B9D9-097A5DC789DA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4738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B8159-5A05-498F-AAE9-CFB1AA592E6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71E83-C617-48BD-B9D9-097A5DC789DA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05498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B8159-5A05-498F-AAE9-CFB1AA592E6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71E83-C617-48BD-B9D9-097A5DC789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126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B8159-5A05-498F-AAE9-CFB1AA592E6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71E83-C617-48BD-B9D9-097A5DC789DA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49691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B8159-5A05-498F-AAE9-CFB1AA592E6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71E83-C617-48BD-B9D9-097A5DC789DA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2292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B8159-5A05-498F-AAE9-CFB1AA592E6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71E83-C617-48BD-B9D9-097A5DC789DA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48328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B8159-5A05-498F-AAE9-CFB1AA592E6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71E83-C617-48BD-B9D9-097A5DC789DA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30905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" y="0"/>
            <a:ext cx="12192903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62579" y="1811864"/>
            <a:ext cx="7078488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2579" y="3598328"/>
            <a:ext cx="7078488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87223" y="5054602"/>
            <a:ext cx="897701" cy="279400"/>
          </a:xfrm>
        </p:spPr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62579" y="5054602"/>
            <a:ext cx="5419813" cy="279400"/>
          </a:xfrm>
        </p:spPr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89757" y="5054602"/>
            <a:ext cx="551311" cy="279400"/>
          </a:xfrm>
        </p:spPr>
        <p:txBody>
          <a:bodyPr/>
          <a:lstStyle/>
          <a:p>
            <a:pPr>
              <a:defRPr/>
            </a:pPr>
            <a:fld id="{D83CF481-06F0-41D8-AF76-C3BEE274BB7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3101" y="3471329"/>
            <a:ext cx="681744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0906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704620" y="2356260"/>
            <a:ext cx="879404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C169BC-27EA-4B5C-9FB5-FDB9F68C1FA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6906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B8159-5A05-498F-AAE9-CFB1AA592E6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71E83-C617-48BD-B9D9-097A5DC789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1270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4620" y="1641413"/>
            <a:ext cx="8794045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4620" y="3734860"/>
            <a:ext cx="8794045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A7C81D-F8BE-49CE-96B5-5E86525363C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704622" y="3599392"/>
            <a:ext cx="879404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1540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704620" y="2356260"/>
            <a:ext cx="879404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9155" y="915338"/>
            <a:ext cx="906497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69155" y="2487168"/>
            <a:ext cx="445008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536" y="2487168"/>
            <a:ext cx="445008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C24E7A-1A99-4756-B6B7-29CCB2137FB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79654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9157" y="2658533"/>
            <a:ext cx="4450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69157" y="3243263"/>
            <a:ext cx="445008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9109" y="2658533"/>
            <a:ext cx="4450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109" y="3243263"/>
            <a:ext cx="445008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751124-03B9-44C2-A34C-7F909BFD94F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704622" y="2354670"/>
            <a:ext cx="879404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76595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9154" y="915338"/>
            <a:ext cx="9064980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DD4238-15E9-48FF-9C96-5BC70B1D9E7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704622" y="2354670"/>
            <a:ext cx="879404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9554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937BC-8E30-4778-8AEC-C4EE0CC1F28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13093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9153" y="1388534"/>
            <a:ext cx="3382397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3417" y="982133"/>
            <a:ext cx="514071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9153" y="3031065"/>
            <a:ext cx="3382397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9F4119-33C9-43F1-91EE-805173A80A4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704621" y="2912533"/>
            <a:ext cx="311145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76155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9153" y="1883832"/>
            <a:ext cx="4842936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10759" y="1032933"/>
            <a:ext cx="3905951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9154" y="3255432"/>
            <a:ext cx="4842935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2ED08C-01BC-44D4-A6C8-B6C8880B668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79928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9155" y="4815415"/>
            <a:ext cx="9064979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68347" y="1032934"/>
            <a:ext cx="9455309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9155" y="5382153"/>
            <a:ext cx="9064979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58244C-C2C7-4ACB-BF3F-99ECBA540C6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2651874"/>
      </p:ext>
    </p:extLst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9155" y="906873"/>
            <a:ext cx="9064979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9154" y="4275666"/>
            <a:ext cx="9064981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58244C-C2C7-4ACB-BF3F-99ECBA540C6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704621" y="4140199"/>
            <a:ext cx="8808567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3182770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9111" y="982132"/>
            <a:ext cx="8533667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33600" y="3352800"/>
            <a:ext cx="7857064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9151" y="4343401"/>
            <a:ext cx="9064984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58244C-C2C7-4ACB-BF3F-99ECBA540C6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133293" y="905362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178005" y="2827870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704622" y="4140199"/>
            <a:ext cx="879404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8215513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B8159-5A05-498F-AAE9-CFB1AA592E6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71E83-C617-48BD-B9D9-097A5DC789DA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98675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9159" y="3308581"/>
            <a:ext cx="9064971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9158" y="4777381"/>
            <a:ext cx="9064973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58244C-C2C7-4ACB-BF3F-99ECBA540C6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7692903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9222" y="982132"/>
            <a:ext cx="8433557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569158" y="3639312"/>
            <a:ext cx="9064973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9154" y="4529667"/>
            <a:ext cx="9064981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58244C-C2C7-4ACB-BF3F-99ECBA540C6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170747" y="896895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199729" y="2607728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704622" y="3429000"/>
            <a:ext cx="879404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212526"/>
      </p:ext>
    </p:extLst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9153" y="982132"/>
            <a:ext cx="9064979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569158" y="3566160"/>
            <a:ext cx="9064973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9155" y="4470401"/>
            <a:ext cx="9064979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58244C-C2C7-4ACB-BF3F-99ECBA540C6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704626" y="3429000"/>
            <a:ext cx="880856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3823572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69154" y="2490136"/>
            <a:ext cx="9064981" cy="3385733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191589-AC6B-4C0E-A049-B2BA88C42BA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704622" y="2354670"/>
            <a:ext cx="880856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73821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475556" y="906874"/>
            <a:ext cx="2158573" cy="496899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69157" y="906874"/>
            <a:ext cx="6554012" cy="4968993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00A806-9E21-4E77-BE0D-C643735BFB03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327349" y="906874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66554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3AEF8C-9092-46A5-BE5A-EA5296C758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96469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10972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3938589"/>
            <a:ext cx="10972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16E472-6108-47F4-8202-1D16B8BCDE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3553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B8159-5A05-498F-AAE9-CFB1AA592E6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71E83-C617-48BD-B9D9-097A5DC789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194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B8159-5A05-498F-AAE9-CFB1AA592E6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71E83-C617-48BD-B9D9-097A5DC789DA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8530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B8159-5A05-498F-AAE9-CFB1AA592E6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71E83-C617-48BD-B9D9-097A5DC789DA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6675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B8159-5A05-498F-AAE9-CFB1AA592E6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71E83-C617-48BD-B9D9-097A5DC789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644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B8159-5A05-498F-AAE9-CFB1AA592E6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71E83-C617-48BD-B9D9-097A5DC789DA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1806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B8159-5A05-498F-AAE9-CFB1AA592E6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71E83-C617-48BD-B9D9-097A5DC789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865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21" Type="http://schemas.openxmlformats.org/officeDocument/2006/relationships/image" Target="../media/image8.png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6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21B8159-5A05-498F-AAE9-CFB1AA592E6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2971E83-C617-48BD-B9D9-097A5DC789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80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" y="0"/>
            <a:ext cx="12203289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69155" y="915338"/>
            <a:ext cx="9064979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9154" y="2490136"/>
            <a:ext cx="9064981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75561" y="5960533"/>
            <a:ext cx="1531044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69154" y="5960533"/>
            <a:ext cx="680622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06788" y="5960533"/>
            <a:ext cx="52734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FF58244C-C2C7-4ACB-BF3F-99ECBA540C6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6607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Data modeling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996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Identifier (KEY) – an attribute of combination of attributes used together that uniquely identifies an individual instance of an entity type (SSN)</a:t>
            </a:r>
          </a:p>
          <a:p>
            <a:r>
              <a:rPr lang="en-US" dirty="0" smtClean="0"/>
              <a:t>Candidate Identifier – an attribute (field) that COULD be chosen to be a key</a:t>
            </a:r>
          </a:p>
          <a:p>
            <a:pPr lvl="1"/>
            <a:r>
              <a:rPr lang="en-US" dirty="0" smtClean="0"/>
              <a:t>Not change in value</a:t>
            </a:r>
          </a:p>
          <a:p>
            <a:pPr lvl="1"/>
            <a:r>
              <a:rPr lang="en-US" dirty="0" smtClean="0"/>
              <a:t>Not null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6222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Name Attributes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Singular nouns or noun phrase</a:t>
            </a:r>
          </a:p>
          <a:p>
            <a:r>
              <a:rPr lang="en-US" dirty="0" smtClean="0"/>
              <a:t>Should be unique</a:t>
            </a:r>
          </a:p>
          <a:p>
            <a:r>
              <a:rPr lang="en-US" dirty="0" smtClean="0"/>
              <a:t>Follow standard format set up by enterprise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3161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Degree of Relationships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is how one entity is related to another</a:t>
            </a:r>
          </a:p>
          <a:p>
            <a:pPr lvl="1"/>
            <a:r>
              <a:rPr lang="en-US" dirty="0" smtClean="0"/>
              <a:t>Unary relationships – an entity is related to itself</a:t>
            </a:r>
          </a:p>
          <a:p>
            <a:pPr lvl="1"/>
            <a:r>
              <a:rPr lang="en-US" dirty="0" smtClean="0"/>
              <a:t>Binary relationships – an entity is related to another entity</a:t>
            </a:r>
          </a:p>
          <a:p>
            <a:pPr lvl="1"/>
            <a:r>
              <a:rPr lang="en-US" dirty="0" smtClean="0"/>
              <a:t>Ternary relationship – three different entities are related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1911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Cardinalities of Relationships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Relationships need to be categorizes by the following statement:</a:t>
            </a:r>
          </a:p>
          <a:p>
            <a:pPr lvl="1"/>
            <a:r>
              <a:rPr lang="en-US" dirty="0" smtClean="0"/>
              <a:t>Given entity A – how many of entity B MUST or COULD I have</a:t>
            </a:r>
          </a:p>
          <a:p>
            <a:pPr lvl="2"/>
            <a:r>
              <a:rPr lang="en-US" dirty="0" smtClean="0"/>
              <a:t>One-to-one relationships – given an instance of entity A – it will have EXACTLY one instance of entity B</a:t>
            </a:r>
          </a:p>
          <a:p>
            <a:pPr lvl="2"/>
            <a:r>
              <a:rPr lang="en-US" dirty="0" smtClean="0"/>
              <a:t>One-to-many relationships – given an instance of entity A – it will have one OR many instances of entity B and given entity B (an instance) it will only have one instance of entity A</a:t>
            </a:r>
          </a:p>
          <a:p>
            <a:pPr lvl="2"/>
            <a:r>
              <a:rPr lang="en-US" dirty="0" smtClean="0"/>
              <a:t>Many-to-many relationships – given entity B – it will have one or many instances of entity B and given entity B it will have one or many instances of entity 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2052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we Diagram all of this??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entity is drawn as a rectangle and is given it’s noun name:  CUSTOMER (remember it’s the whole set – so we DON’T use the plural CUSTOMERS)</a:t>
            </a:r>
          </a:p>
          <a:p>
            <a:r>
              <a:rPr lang="en-US" dirty="0" smtClean="0"/>
              <a:t>An attribute (individual) is drawn as an oval and is given it’s noun name: CUSTOMER_LASTNAME,  and is connected to the Entity (rectangle) through a line connecting the two</a:t>
            </a:r>
          </a:p>
          <a:p>
            <a:r>
              <a:rPr lang="en-US" dirty="0" smtClean="0"/>
              <a:t>Relationship – drawn as lines between entities; you write the verb phrase on the line (or with a possible diamond in the center of the line connecting the entities with the same verb phrase)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4242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Entity and Attributes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022437" y="2840019"/>
            <a:ext cx="1731981" cy="13984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CUSTOMER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1559859" y="5066852"/>
            <a:ext cx="2054709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CUSTOMER_LASTNAME</a:t>
            </a:r>
            <a:endParaRPr lang="en-US" sz="1600" dirty="0"/>
          </a:p>
        </p:txBody>
      </p:sp>
      <p:sp>
        <p:nvSpPr>
          <p:cNvPr id="6" name="Oval 5"/>
          <p:cNvSpPr/>
          <p:nvPr/>
        </p:nvSpPr>
        <p:spPr>
          <a:xfrm>
            <a:off x="4550486" y="4636546"/>
            <a:ext cx="195789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CUSTOMER_FIRSTNAME</a:t>
            </a:r>
            <a:endParaRPr lang="en-US" sz="1600" dirty="0"/>
          </a:p>
        </p:txBody>
      </p:sp>
      <p:cxnSp>
        <p:nvCxnSpPr>
          <p:cNvPr id="8" name="Straight Connector 7"/>
          <p:cNvCxnSpPr>
            <a:stCxn id="4" idx="2"/>
            <a:endCxn id="5" idx="0"/>
          </p:cNvCxnSpPr>
          <p:nvPr/>
        </p:nvCxnSpPr>
        <p:spPr>
          <a:xfrm flipH="1">
            <a:off x="2587214" y="4238513"/>
            <a:ext cx="301214" cy="8283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endCxn id="4" idx="2"/>
          </p:cNvCxnSpPr>
          <p:nvPr/>
        </p:nvCxnSpPr>
        <p:spPr>
          <a:xfrm flipH="1" flipV="1">
            <a:off x="2888428" y="4238513"/>
            <a:ext cx="1801908" cy="5809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39127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Unary </a:t>
            </a:r>
            <a:r>
              <a:rPr lang="en-US" dirty="0" err="1" smtClean="0"/>
              <a:t>Relatinships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313816" y="3420932"/>
            <a:ext cx="2441986" cy="18072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>
            <a:stCxn id="6" idx="3"/>
          </p:cNvCxnSpPr>
          <p:nvPr/>
        </p:nvCxnSpPr>
        <p:spPr>
          <a:xfrm flipV="1">
            <a:off x="6755802" y="4313816"/>
            <a:ext cx="1527586" cy="107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8261873" y="2936838"/>
            <a:ext cx="21515" cy="13984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6110344" y="2958353"/>
            <a:ext cx="2173044" cy="322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088828" y="2936838"/>
            <a:ext cx="0" cy="484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5227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Binary Relationship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323652" y="3711388"/>
            <a:ext cx="1613647" cy="128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CUSTOMER</a:t>
            </a:r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7347472" y="3958814"/>
            <a:ext cx="1871831" cy="13554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PRODUCT</a:t>
            </a:r>
            <a:endParaRPr lang="en-US" sz="1600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3948056" y="4367605"/>
            <a:ext cx="3399416" cy="645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81844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Ternary Relationship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943600" y="297767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367605" y="513139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88536" y="5023821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4808668" y="4744122"/>
            <a:ext cx="1592132" cy="3872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 flipV="1">
            <a:off x="6433073" y="4776395"/>
            <a:ext cx="1753496" cy="2474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400800" y="3924348"/>
            <a:ext cx="0" cy="8520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94803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smtClean="0"/>
              <a:t>Relationships within the Relational Database</a:t>
            </a:r>
          </a:p>
        </p:txBody>
      </p:sp>
      <p:sp>
        <p:nvSpPr>
          <p:cNvPr id="96260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/>
            <a:r>
              <a:rPr lang="en-US" altLang="en-US" sz="2800"/>
              <a:t>1:M relationship </a:t>
            </a:r>
          </a:p>
          <a:p>
            <a:pPr lvl="1" eaLnBrk="1" hangingPunct="1"/>
            <a:r>
              <a:rPr lang="en-US" altLang="en-US" sz="2400"/>
              <a:t>Relational modeling ideal</a:t>
            </a:r>
          </a:p>
          <a:p>
            <a:pPr lvl="1" eaLnBrk="1" hangingPunct="1"/>
            <a:r>
              <a:rPr lang="en-US" altLang="en-US" sz="2400"/>
              <a:t>Should be the norm in any relational database design</a:t>
            </a:r>
          </a:p>
          <a:p>
            <a:pPr eaLnBrk="1" hangingPunct="1"/>
            <a:r>
              <a:rPr lang="en-US" altLang="en-US" sz="2800"/>
              <a:t>1:1 relationship	</a:t>
            </a:r>
          </a:p>
          <a:p>
            <a:pPr lvl="1" eaLnBrk="1" hangingPunct="1"/>
            <a:r>
              <a:rPr lang="en-US" altLang="en-US" sz="2400"/>
              <a:t>Should be rare in any relational database design</a:t>
            </a:r>
          </a:p>
          <a:p>
            <a:pPr eaLnBrk="1" hangingPunct="1"/>
            <a:r>
              <a:rPr lang="en-US" altLang="en-US" sz="2800"/>
              <a:t>M:N relationships </a:t>
            </a:r>
          </a:p>
          <a:p>
            <a:pPr lvl="1" eaLnBrk="1" hangingPunct="1"/>
            <a:r>
              <a:rPr lang="en-US" altLang="en-US" sz="2400"/>
              <a:t>Cannot be implemented as such in the relational model</a:t>
            </a:r>
          </a:p>
          <a:p>
            <a:pPr lvl="1" eaLnBrk="1" hangingPunct="1"/>
            <a:r>
              <a:rPr lang="en-US" altLang="en-US" sz="2400"/>
              <a:t>M:N relationships can be changed into two 1:M relationships</a:t>
            </a:r>
          </a:p>
        </p:txBody>
      </p:sp>
      <p:sp>
        <p:nvSpPr>
          <p:cNvPr id="962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0CAE3D0-9365-40C9-97EA-CB1D6019B652}" type="slidenum">
              <a:rPr lang="en-US" altLang="en-US">
                <a:solidFill>
                  <a:prstClr val="black"/>
                </a:solidFill>
              </a:rPr>
              <a:pPr/>
              <a:t>19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05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Data?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Good name</a:t>
            </a:r>
          </a:p>
          <a:p>
            <a:pPr lvl="1"/>
            <a:r>
              <a:rPr lang="en-US" dirty="0" smtClean="0"/>
              <a:t>Meaningful – related to business</a:t>
            </a:r>
          </a:p>
          <a:p>
            <a:pPr lvl="1"/>
            <a:r>
              <a:rPr lang="en-US" dirty="0" smtClean="0"/>
              <a:t>Should be unique</a:t>
            </a:r>
          </a:p>
          <a:p>
            <a:pPr lvl="1"/>
            <a:r>
              <a:rPr lang="en-US" dirty="0" smtClean="0"/>
              <a:t>Readable/understandable</a:t>
            </a:r>
          </a:p>
          <a:p>
            <a:pPr lvl="1"/>
            <a:r>
              <a:rPr lang="en-US" dirty="0" smtClean="0"/>
              <a:t>Composed of words from approved list</a:t>
            </a:r>
          </a:p>
          <a:p>
            <a:pPr lvl="1"/>
            <a:r>
              <a:rPr lang="en-US" dirty="0" smtClean="0"/>
              <a:t>Written in standard syntax approved by enterprise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6470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1:1 Relationship</a:t>
            </a:r>
          </a:p>
        </p:txBody>
      </p:sp>
      <p:sp>
        <p:nvSpPr>
          <p:cNvPr id="1085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mtClean="0"/>
              <a:t>One entity can be related to only one other entity, and vice versa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mtClean="0"/>
              <a:t>Sometimes means that entity components were not defined properly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mtClean="0"/>
              <a:t>Could indicate that two entities actually belong in the same table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mtClean="0"/>
              <a:t>As rare as 1:1 relationships should be, certain conditions absolutely require their use</a:t>
            </a:r>
          </a:p>
        </p:txBody>
      </p:sp>
      <p:sp>
        <p:nvSpPr>
          <p:cNvPr id="1085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980595-E964-4E81-A4AB-F5BEE40C7F63}" type="slidenum">
              <a:rPr lang="en-US" altLang="en-US">
                <a:solidFill>
                  <a:prstClr val="black"/>
                </a:solidFill>
              </a:rPr>
              <a:pPr/>
              <a:t>20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58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1:1 Relationship (continued)</a:t>
            </a:r>
          </a:p>
        </p:txBody>
      </p:sp>
      <p:pic>
        <p:nvPicPr>
          <p:cNvPr id="110596" name="Picture 3" descr="Fig03-2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01"/>
          <a:stretch/>
        </p:blipFill>
        <p:spPr>
          <a:xfrm>
            <a:off x="2787650" y="3200400"/>
            <a:ext cx="6616700" cy="2119313"/>
          </a:xfrm>
        </p:spPr>
      </p:pic>
      <p:sp>
        <p:nvSpPr>
          <p:cNvPr id="11059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2FDA7AE-63DB-42FD-A37F-0C2CEC8BA80F}" type="slidenum">
              <a:rPr lang="en-US" altLang="en-US">
                <a:solidFill>
                  <a:prstClr val="black"/>
                </a:solidFill>
              </a:rPr>
              <a:pPr/>
              <a:t>21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89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1:M Relationship</a:t>
            </a:r>
          </a:p>
        </p:txBody>
      </p:sp>
      <p:sp>
        <p:nvSpPr>
          <p:cNvPr id="9830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Relational database norm</a:t>
            </a:r>
          </a:p>
          <a:p>
            <a:pPr eaLnBrk="1" hangingPunct="1"/>
            <a:r>
              <a:rPr lang="en-US" altLang="en-US" smtClean="0"/>
              <a:t>Found in any database environment </a:t>
            </a:r>
          </a:p>
        </p:txBody>
      </p:sp>
      <p:sp>
        <p:nvSpPr>
          <p:cNvPr id="983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21A02A4-B860-4638-ABF4-AD04DB6895CF}" type="slidenum">
              <a:rPr lang="en-US" altLang="en-US">
                <a:solidFill>
                  <a:prstClr val="black"/>
                </a:solidFill>
              </a:rPr>
              <a:pPr/>
              <a:t>22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9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457200"/>
            <a:ext cx="7772400" cy="1066800"/>
          </a:xfrm>
        </p:spPr>
        <p:txBody>
          <a:bodyPr/>
          <a:lstStyle/>
          <a:p>
            <a:pPr eaLnBrk="1" hangingPunct="1"/>
            <a:r>
              <a:rPr lang="en-US" altLang="en-US" smtClean="0"/>
              <a:t>The 1:M Relationship (continued)</a:t>
            </a:r>
          </a:p>
        </p:txBody>
      </p:sp>
      <p:pic>
        <p:nvPicPr>
          <p:cNvPr id="100356" name="Picture 3" descr="Fig03-18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98"/>
          <a:stretch/>
        </p:blipFill>
        <p:spPr>
          <a:xfrm>
            <a:off x="2895600" y="3048001"/>
            <a:ext cx="6248400" cy="2259013"/>
          </a:xfrm>
        </p:spPr>
      </p:pic>
      <p:sp>
        <p:nvSpPr>
          <p:cNvPr id="10035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1F7CC24-16BD-4C67-A844-E8C8E39F1A98}" type="slidenum">
              <a:rPr lang="en-US" altLang="en-US">
                <a:solidFill>
                  <a:prstClr val="black"/>
                </a:solidFill>
              </a:rPr>
              <a:pPr/>
              <a:t>23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29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914400"/>
          </a:xfrm>
        </p:spPr>
        <p:txBody>
          <a:bodyPr/>
          <a:lstStyle/>
          <a:p>
            <a:pPr eaLnBrk="1" hangingPunct="1"/>
            <a:r>
              <a:rPr lang="en-US" altLang="en-US" smtClean="0"/>
              <a:t>The 1:M Relationship (continued)</a:t>
            </a:r>
          </a:p>
        </p:txBody>
      </p:sp>
      <p:pic>
        <p:nvPicPr>
          <p:cNvPr id="104452" name="Picture 3" descr="Fig03-20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11"/>
          <a:stretch/>
        </p:blipFill>
        <p:spPr>
          <a:xfrm>
            <a:off x="3030538" y="3048000"/>
            <a:ext cx="5808662" cy="2303463"/>
          </a:xfrm>
        </p:spPr>
      </p:pic>
      <p:sp>
        <p:nvSpPr>
          <p:cNvPr id="104450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8E7906B-D17C-4A25-A063-E1D7B16A7D2D}" type="slidenum">
              <a:rPr lang="en-US" altLang="en-US">
                <a:solidFill>
                  <a:prstClr val="black"/>
                </a:solidFill>
              </a:rPr>
              <a:pPr/>
              <a:t>24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61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M:N Relationship</a:t>
            </a:r>
          </a:p>
        </p:txBody>
      </p:sp>
      <p:sp>
        <p:nvSpPr>
          <p:cNvPr id="1146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Can be implemented by breaking it up to produce a set of 1:M relationships</a:t>
            </a:r>
          </a:p>
          <a:p>
            <a:pPr eaLnBrk="1" hangingPunct="1"/>
            <a:r>
              <a:rPr lang="en-US" altLang="en-US" smtClean="0"/>
              <a:t>Can avoid problems inherent to M:N relationship by creating a composite entity or bridge entity</a:t>
            </a:r>
          </a:p>
        </p:txBody>
      </p:sp>
      <p:sp>
        <p:nvSpPr>
          <p:cNvPr id="1146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9F5A274-3816-4627-9A3A-08E049A85DD1}" type="slidenum">
              <a:rPr lang="en-US" altLang="en-US">
                <a:solidFill>
                  <a:prstClr val="black"/>
                </a:solidFill>
              </a:rPr>
              <a:pPr/>
              <a:t>25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10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M:N Relationship (continued)</a:t>
            </a:r>
          </a:p>
        </p:txBody>
      </p:sp>
      <p:pic>
        <p:nvPicPr>
          <p:cNvPr id="116740" name="Picture 3" descr="Fig03-24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71"/>
          <a:stretch/>
        </p:blipFill>
        <p:spPr>
          <a:xfrm>
            <a:off x="3111501" y="3429000"/>
            <a:ext cx="5808663" cy="2292350"/>
          </a:xfrm>
        </p:spPr>
      </p:pic>
      <p:sp>
        <p:nvSpPr>
          <p:cNvPr id="11673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20E25AA-AC7C-43ED-9A76-D6D734E37CFD}" type="slidenum">
              <a:rPr lang="en-US" altLang="en-US">
                <a:solidFill>
                  <a:prstClr val="black"/>
                </a:solidFill>
              </a:rPr>
              <a:pPr/>
              <a:t>26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8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609600"/>
            <a:ext cx="8229600" cy="1447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Creating new Entity</a:t>
            </a:r>
          </a:p>
        </p:txBody>
      </p:sp>
      <p:pic>
        <p:nvPicPr>
          <p:cNvPr id="126980" name="Picture 3" descr="Fig03-27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98"/>
          <a:stretch/>
        </p:blipFill>
        <p:spPr>
          <a:xfrm>
            <a:off x="3064716" y="3276601"/>
            <a:ext cx="5774484" cy="2683933"/>
          </a:xfrm>
        </p:spPr>
      </p:pic>
      <p:sp>
        <p:nvSpPr>
          <p:cNvPr id="12697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C35295-9941-4C62-9672-542863BBF6E4}" type="slidenum">
              <a:rPr lang="en-US" altLang="en-US">
                <a:solidFill>
                  <a:prstClr val="black"/>
                </a:solidFill>
              </a:rPr>
              <a:pPr/>
              <a:t>27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57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dirty="0" smtClean="0"/>
              <a:t>New Entities/relationships</a:t>
            </a:r>
          </a:p>
        </p:txBody>
      </p:sp>
      <p:pic>
        <p:nvPicPr>
          <p:cNvPr id="129028" name="Picture 3" descr="Fig03-28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28"/>
          <a:stretch/>
        </p:blipFill>
        <p:spPr>
          <a:xfrm>
            <a:off x="3419476" y="3200400"/>
            <a:ext cx="5343525" cy="3039533"/>
          </a:xfrm>
        </p:spPr>
      </p:pic>
      <p:sp>
        <p:nvSpPr>
          <p:cNvPr id="129026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CDC3F23-8048-4FFA-A660-F4BA3C9CF0E4}" type="slidenum">
              <a:rPr lang="en-US" altLang="en-US">
                <a:solidFill>
                  <a:prstClr val="black"/>
                </a:solidFill>
              </a:rPr>
              <a:pPr/>
              <a:t>28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78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Diagramming Cardinality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Cardinality constraints – the number of instances of one entity that can or must be associated with each instance of another entity</a:t>
            </a:r>
          </a:p>
          <a:p>
            <a:pPr lvl="1"/>
            <a:r>
              <a:rPr lang="en-US" dirty="0" smtClean="0"/>
              <a:t>Optional – use a “0” on the relationship line right before how many next to the entity</a:t>
            </a:r>
          </a:p>
          <a:p>
            <a:pPr lvl="1"/>
            <a:r>
              <a:rPr lang="en-US" dirty="0" smtClean="0"/>
              <a:t>Mandatory – use a “1” on the relationships line right before how many next to the entity</a:t>
            </a:r>
          </a:p>
          <a:p>
            <a:pPr lvl="1"/>
            <a:r>
              <a:rPr lang="en-US" dirty="0" smtClean="0"/>
              <a:t>One – use a “1” on the relationship line next to the entity</a:t>
            </a:r>
          </a:p>
          <a:p>
            <a:pPr lvl="1"/>
            <a:r>
              <a:rPr lang="en-US" dirty="0" smtClean="0"/>
              <a:t>Many – use a greater than/less than “&lt;“ or “&gt;” next to the entity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554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Step to Analyze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First – to design a database, you must understand the data requirements needed for the enterprise (or area of the enterprise) where you need a new database developed</a:t>
            </a:r>
          </a:p>
          <a:p>
            <a:r>
              <a:rPr lang="en-US" dirty="0" smtClean="0"/>
              <a:t>This is done using an E/R diagram – entity-relationship </a:t>
            </a:r>
            <a:r>
              <a:rPr lang="en-US" dirty="0" err="1" smtClean="0"/>
              <a:t>diatram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0416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Diagramming Degree of Cardinality (constraints)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Mandatory one =        ___1___1  </a:t>
            </a:r>
          </a:p>
          <a:p>
            <a:r>
              <a:rPr lang="en-US" dirty="0" smtClean="0"/>
              <a:t>Optional one =           ___0___1   </a:t>
            </a:r>
          </a:p>
          <a:p>
            <a:r>
              <a:rPr lang="en-US" dirty="0" smtClean="0"/>
              <a:t>Mandatory many  =    ___1___&lt;</a:t>
            </a:r>
          </a:p>
          <a:p>
            <a:r>
              <a:rPr lang="en-US" dirty="0" smtClean="0"/>
              <a:t>Optional Many =        ___0___&lt;</a:t>
            </a:r>
          </a:p>
          <a:p>
            <a:pPr marL="0" indent="0">
              <a:buNone/>
            </a:pPr>
            <a:r>
              <a:rPr lang="en-US" dirty="0" smtClean="0"/>
              <a:t>     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647765" y="2556933"/>
            <a:ext cx="656216" cy="3906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647766" y="3130475"/>
            <a:ext cx="656216" cy="4087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47766" y="3722147"/>
            <a:ext cx="656216" cy="3906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647765" y="4295690"/>
            <a:ext cx="656216" cy="297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7742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Relationships with Attributes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find yourself having attributes with relationships – you need to create a new entity (associate entity) for those attributes (you will need to then create relationships between the new entity and other entities</a:t>
            </a:r>
          </a:p>
          <a:p>
            <a:r>
              <a:rPr lang="en-US" dirty="0" smtClean="0"/>
              <a:t>Ternary relationships should automatically create a new entity so that you will have </a:t>
            </a:r>
            <a:r>
              <a:rPr lang="en-US" smtClean="0"/>
              <a:t>binary relationships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434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Pieces of E/R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Entities – these are the nouns – a set of person, place, thing, object, event, etc. that represent WHAT an enterprise DOES; examples – CUSTOMER (set of all customers), PRODUCT (set of all products) and about which the enterprise wants to maintain data</a:t>
            </a:r>
          </a:p>
          <a:p>
            <a:r>
              <a:rPr lang="en-US" dirty="0" smtClean="0"/>
              <a:t>Entity instance – an individual instance of a particular ENTITY – customer John Smith, customer Mary Jones (this is the record)</a:t>
            </a:r>
          </a:p>
          <a:p>
            <a:r>
              <a:rPr lang="en-US" dirty="0" smtClean="0"/>
              <a:t>Attributes – these are nouns – that describe the characteristics of an entity, </a:t>
            </a:r>
            <a:r>
              <a:rPr lang="en-US" dirty="0" err="1" smtClean="0"/>
              <a:t>customer_lastname</a:t>
            </a:r>
            <a:r>
              <a:rPr lang="en-US" dirty="0" smtClean="0"/>
              <a:t>, </a:t>
            </a:r>
            <a:r>
              <a:rPr lang="en-US" dirty="0" err="1" smtClean="0"/>
              <a:t>customer_firstname</a:t>
            </a:r>
            <a:r>
              <a:rPr lang="en-US" dirty="0" smtClean="0"/>
              <a:t>, etc. (this is a field – piece of data that describes the entity)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108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E/R Pieces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Relationships – these are relationships between entities – for instance a given Customer buys a given Product(s)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8254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These are statements about the enterprise (enterprise unit) – derived from policies, procedures, events, functions of units</a:t>
            </a:r>
          </a:p>
          <a:p>
            <a:r>
              <a:rPr lang="en-US" dirty="0" smtClean="0"/>
              <a:t>These control/influence business behavior</a:t>
            </a:r>
          </a:p>
          <a:p>
            <a:r>
              <a:rPr lang="en-US" dirty="0" smtClean="0"/>
              <a:t>These are written in familiar terms to end use</a:t>
            </a:r>
          </a:p>
          <a:p>
            <a:r>
              <a:rPr lang="en-US" dirty="0" smtClean="0"/>
              <a:t>These can be written into the DBMS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2805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Attributes of Business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Declarative – WHAT NOT HOW</a:t>
            </a:r>
          </a:p>
          <a:p>
            <a:r>
              <a:rPr lang="en-US" dirty="0" smtClean="0"/>
              <a:t>Precise and </a:t>
            </a:r>
            <a:r>
              <a:rPr lang="en-US" dirty="0" err="1" smtClean="0"/>
              <a:t>automic</a:t>
            </a:r>
            <a:r>
              <a:rPr lang="en-US" dirty="0" smtClean="0"/>
              <a:t> – clear and written as only one statement</a:t>
            </a:r>
          </a:p>
          <a:p>
            <a:r>
              <a:rPr lang="en-US" dirty="0" smtClean="0"/>
              <a:t>Consistent</a:t>
            </a:r>
          </a:p>
          <a:p>
            <a:r>
              <a:rPr lang="en-US" dirty="0" smtClean="0"/>
              <a:t>Expressible – natural language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7560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Entities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Strong Entity – exists independently of other entities, has own unique identifier (attribute value that is different from others – such as SSN (social security number is unique to only ONE person)</a:t>
            </a:r>
          </a:p>
          <a:p>
            <a:r>
              <a:rPr lang="en-US" dirty="0" smtClean="0"/>
              <a:t>Weak Entity – dependent on a strong entity and cannot exist without a strong entity; will have a partial identifier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7221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 of Attributes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Required vs optional</a:t>
            </a:r>
          </a:p>
          <a:p>
            <a:r>
              <a:rPr lang="en-US" dirty="0" smtClean="0"/>
              <a:t>Simple verses composite (made up of several attributes combined)</a:t>
            </a:r>
          </a:p>
          <a:p>
            <a:r>
              <a:rPr lang="en-US" dirty="0" smtClean="0"/>
              <a:t>Single value vs multi-valued</a:t>
            </a:r>
          </a:p>
          <a:p>
            <a:r>
              <a:rPr lang="en-US" dirty="0" smtClean="0"/>
              <a:t>Stored vs derived</a:t>
            </a:r>
          </a:p>
          <a:p>
            <a:r>
              <a:rPr lang="en-US" dirty="0" smtClean="0"/>
              <a:t>Identifier attributes – also call a KEY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3837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1_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0B9176B-8A14-49BE-96D7-E26B3CE48EC4}"/>
</file>

<file path=customXml/itemProps2.xml><?xml version="1.0" encoding="utf-8"?>
<ds:datastoreItem xmlns:ds="http://schemas.openxmlformats.org/officeDocument/2006/customXml" ds:itemID="{6C407F50-2AD8-4DFA-9349-9F8D4B87DB83}"/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72</TotalTime>
  <Words>1072</Words>
  <Application>Microsoft Office PowerPoint</Application>
  <PresentationFormat>Widescreen</PresentationFormat>
  <Paragraphs>131</Paragraphs>
  <Slides>31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Calibri</vt:lpstr>
      <vt:lpstr>Garamond</vt:lpstr>
      <vt:lpstr>Organic</vt:lpstr>
      <vt:lpstr>1_Organic</vt:lpstr>
      <vt:lpstr>Module 2</vt:lpstr>
      <vt:lpstr>What About Data?</vt:lpstr>
      <vt:lpstr>First Step to Analyze Requirements</vt:lpstr>
      <vt:lpstr>Pieces of E/R Model</vt:lpstr>
      <vt:lpstr>E/R Pieces Continued</vt:lpstr>
      <vt:lpstr>Business Rules</vt:lpstr>
      <vt:lpstr>Attributes of Business Rules</vt:lpstr>
      <vt:lpstr>Types of Entities</vt:lpstr>
      <vt:lpstr>Classification of Attributes</vt:lpstr>
      <vt:lpstr>Keys</vt:lpstr>
      <vt:lpstr>How to Name Attributes</vt:lpstr>
      <vt:lpstr>Degree of Relationships</vt:lpstr>
      <vt:lpstr>Cardinalities of Relationships</vt:lpstr>
      <vt:lpstr>How do we Diagram all of this??</vt:lpstr>
      <vt:lpstr>Example of Entity and Attributes</vt:lpstr>
      <vt:lpstr>Example of Unary Relatinships</vt:lpstr>
      <vt:lpstr>Example of Binary Relationship</vt:lpstr>
      <vt:lpstr>Example of Ternary Relationship</vt:lpstr>
      <vt:lpstr>Relationships within the Relational Database</vt:lpstr>
      <vt:lpstr>The 1:1 Relationship</vt:lpstr>
      <vt:lpstr>The 1:1 Relationship (continued)</vt:lpstr>
      <vt:lpstr>The 1:M Relationship</vt:lpstr>
      <vt:lpstr>The 1:M Relationship (continued)</vt:lpstr>
      <vt:lpstr>The 1:M Relationship (continued)</vt:lpstr>
      <vt:lpstr>The M:N Relationship</vt:lpstr>
      <vt:lpstr>The M:N Relationship (continued)</vt:lpstr>
      <vt:lpstr>Creating new Entity</vt:lpstr>
      <vt:lpstr>New Entities/relationships</vt:lpstr>
      <vt:lpstr>Diagramming Cardinality</vt:lpstr>
      <vt:lpstr>Diagramming Degree of Cardinality (constraints)</vt:lpstr>
      <vt:lpstr>Relationships with Attributes</vt:lpstr>
    </vt:vector>
  </TitlesOfParts>
  <Company>Kennesaw State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2</dc:title>
  <dc:creator>Rebecca Rutherfoord</dc:creator>
  <cp:lastModifiedBy>brutherf</cp:lastModifiedBy>
  <cp:revision>10</cp:revision>
  <dcterms:created xsi:type="dcterms:W3CDTF">2018-02-05T17:42:41Z</dcterms:created>
  <dcterms:modified xsi:type="dcterms:W3CDTF">2018-02-06T03:52:36Z</dcterms:modified>
</cp:coreProperties>
</file>