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6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33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15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40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8F8F3A8-4573-40AB-B5E7-4C69E5762F4D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5D2D3A1C-34F5-4BFA-ABBD-7B33A678C4D9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4600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F3A8-4573-40AB-B5E7-4C69E5762F4D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D3A1C-34F5-4BFA-ABBD-7B33A678C4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692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F3A8-4573-40AB-B5E7-4C69E5762F4D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D3A1C-34F5-4BFA-ABBD-7B33A678C4D9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43454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F3A8-4573-40AB-B5E7-4C69E5762F4D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D3A1C-34F5-4BFA-ABBD-7B33A678C4D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91431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F3A8-4573-40AB-B5E7-4C69E5762F4D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D3A1C-34F5-4BFA-ABBD-7B33A678C4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2766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F3A8-4573-40AB-B5E7-4C69E5762F4D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D3A1C-34F5-4BFA-ABBD-7B33A678C4D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12881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F3A8-4573-40AB-B5E7-4C69E5762F4D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D3A1C-34F5-4BFA-ABBD-7B33A678C4D9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7380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F3A8-4573-40AB-B5E7-4C69E5762F4D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D3A1C-34F5-4BFA-ABBD-7B33A678C4D9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48161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F3A8-4573-40AB-B5E7-4C69E5762F4D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D3A1C-34F5-4BFA-ABBD-7B33A678C4D9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0035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F3A8-4573-40AB-B5E7-4C69E5762F4D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D3A1C-34F5-4BFA-ABBD-7B33A678C4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57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F3A8-4573-40AB-B5E7-4C69E5762F4D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D3A1C-34F5-4BFA-ABBD-7B33A678C4D9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3488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F3A8-4573-40AB-B5E7-4C69E5762F4D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D3A1C-34F5-4BFA-ABBD-7B33A678C4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200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F3A8-4573-40AB-B5E7-4C69E5762F4D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D3A1C-34F5-4BFA-ABBD-7B33A678C4D9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7443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F3A8-4573-40AB-B5E7-4C69E5762F4D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D3A1C-34F5-4BFA-ABBD-7B33A678C4D9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1536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F3A8-4573-40AB-B5E7-4C69E5762F4D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D3A1C-34F5-4BFA-ABBD-7B33A678C4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892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F3A8-4573-40AB-B5E7-4C69E5762F4D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D3A1C-34F5-4BFA-ABBD-7B33A678C4D9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6439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F3A8-4573-40AB-B5E7-4C69E5762F4D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D3A1C-34F5-4BFA-ABBD-7B33A678C4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180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8F8F3A8-4573-40AB-B5E7-4C69E5762F4D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D2D3A1C-34F5-4BFA-ABBD-7B33A678C4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495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Module 11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Data and Database Administration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54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Client Server for Web 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2" y="2659963"/>
            <a:ext cx="9601196" cy="3318936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en-US" altLang="en-US" dirty="0"/>
              <a:t>Static HTML files are easy to secure</a:t>
            </a:r>
          </a:p>
          <a:p>
            <a:pPr lvl="1">
              <a:lnSpc>
                <a:spcPct val="80000"/>
              </a:lnSpc>
            </a:pPr>
            <a:r>
              <a:rPr lang="en-US" altLang="en-US" dirty="0"/>
              <a:t>Standard database access controls</a:t>
            </a:r>
          </a:p>
          <a:p>
            <a:pPr lvl="1">
              <a:lnSpc>
                <a:spcPct val="80000"/>
              </a:lnSpc>
            </a:pPr>
            <a:r>
              <a:rPr lang="en-US" altLang="en-US" dirty="0"/>
              <a:t>Place Web files in protected directories on server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Dynamic pages are harder</a:t>
            </a:r>
          </a:p>
          <a:p>
            <a:pPr lvl="1">
              <a:lnSpc>
                <a:spcPct val="80000"/>
              </a:lnSpc>
            </a:pPr>
            <a:r>
              <a:rPr lang="en-US" altLang="en-US" dirty="0"/>
              <a:t>User authentication</a:t>
            </a:r>
          </a:p>
          <a:p>
            <a:pPr lvl="1">
              <a:lnSpc>
                <a:spcPct val="80000"/>
              </a:lnSpc>
            </a:pPr>
            <a:r>
              <a:rPr lang="en-US" altLang="en-US" dirty="0"/>
              <a:t>Session security</a:t>
            </a:r>
          </a:p>
          <a:p>
            <a:pPr lvl="1">
              <a:lnSpc>
                <a:spcPct val="80000"/>
              </a:lnSpc>
            </a:pPr>
            <a:r>
              <a:rPr lang="en-US" altLang="en-US" dirty="0"/>
              <a:t>SSL for encryption</a:t>
            </a:r>
          </a:p>
          <a:p>
            <a:pPr lvl="1">
              <a:lnSpc>
                <a:spcPct val="80000"/>
              </a:lnSpc>
            </a:pPr>
            <a:r>
              <a:rPr lang="en-US" altLang="en-US" dirty="0"/>
              <a:t>Restrict number of users and open ports</a:t>
            </a:r>
          </a:p>
          <a:p>
            <a:pPr lvl="1">
              <a:lnSpc>
                <a:spcPct val="80000"/>
              </a:lnSpc>
            </a:pPr>
            <a:r>
              <a:rPr lang="en-US" altLang="en-US" dirty="0"/>
              <a:t>Remove unnecessary programs </a:t>
            </a:r>
          </a:p>
        </p:txBody>
      </p:sp>
    </p:spTree>
    <p:extLst>
      <p:ext uri="{BB962C8B-B14F-4D97-AF65-F5344CB8AC3E}">
        <p14:creationId xmlns:p14="http://schemas.microsoft.com/office/powerpoint/2010/main" val="27142160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W3C and Privacy Standards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en-US" sz="2800" dirty="0"/>
              <a:t>Platform for Privacy Protection (P3P) </a:t>
            </a:r>
          </a:p>
          <a:p>
            <a:r>
              <a:rPr lang="en-US" altLang="en-US" sz="2800" dirty="0"/>
              <a:t>Addresses the following:</a:t>
            </a:r>
          </a:p>
          <a:p>
            <a:pPr lvl="1"/>
            <a:r>
              <a:rPr lang="en-US" altLang="en-US" sz="2400" dirty="0"/>
              <a:t>Who collects data</a:t>
            </a:r>
          </a:p>
          <a:p>
            <a:pPr lvl="1"/>
            <a:r>
              <a:rPr lang="en-US" altLang="en-US" sz="2400" dirty="0"/>
              <a:t>What data is collected and for what purpose</a:t>
            </a:r>
          </a:p>
          <a:p>
            <a:pPr lvl="1"/>
            <a:r>
              <a:rPr lang="en-US" altLang="en-US" sz="2400" dirty="0"/>
              <a:t>Who is data shared with</a:t>
            </a:r>
          </a:p>
          <a:p>
            <a:pPr lvl="1"/>
            <a:r>
              <a:rPr lang="en-US" altLang="en-US" sz="2400" dirty="0"/>
              <a:t>Can users control access to their data</a:t>
            </a:r>
          </a:p>
          <a:p>
            <a:pPr lvl="1"/>
            <a:r>
              <a:rPr lang="en-US" altLang="en-US" sz="2400" dirty="0"/>
              <a:t>How are disputes resolved</a:t>
            </a:r>
          </a:p>
          <a:p>
            <a:pPr lvl="1"/>
            <a:r>
              <a:rPr lang="en-US" altLang="en-US" sz="2400" dirty="0"/>
              <a:t>Policies for retaining data</a:t>
            </a:r>
          </a:p>
          <a:p>
            <a:pPr lvl="1"/>
            <a:r>
              <a:rPr lang="en-US" altLang="en-US" sz="2400" dirty="0"/>
              <a:t>Where are policies kept and how can they be accessed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6211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Ways to Secure Software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Tx/>
              <a:buChar char="•"/>
            </a:pPr>
            <a:r>
              <a:rPr lang="en-US" altLang="en-US" dirty="0"/>
              <a:t>Views or subschemas</a:t>
            </a:r>
          </a:p>
          <a:p>
            <a:pPr>
              <a:buFontTx/>
              <a:buChar char="•"/>
            </a:pPr>
            <a:r>
              <a:rPr lang="en-US" altLang="en-US" dirty="0"/>
              <a:t>Integrity controls</a:t>
            </a:r>
          </a:p>
          <a:p>
            <a:pPr>
              <a:buFontTx/>
              <a:buChar char="•"/>
            </a:pPr>
            <a:r>
              <a:rPr lang="en-US" altLang="en-US" dirty="0"/>
              <a:t>Authorization rules</a:t>
            </a:r>
          </a:p>
          <a:p>
            <a:pPr>
              <a:buFontTx/>
              <a:buChar char="•"/>
            </a:pPr>
            <a:r>
              <a:rPr lang="en-US" altLang="en-US" dirty="0"/>
              <a:t>User-defined procedures</a:t>
            </a:r>
          </a:p>
          <a:p>
            <a:pPr>
              <a:buFontTx/>
              <a:buChar char="•"/>
            </a:pPr>
            <a:r>
              <a:rPr lang="en-US" altLang="en-US" dirty="0"/>
              <a:t>Encryption</a:t>
            </a:r>
          </a:p>
          <a:p>
            <a:pPr>
              <a:buFontTx/>
              <a:buChar char="•"/>
            </a:pPr>
            <a:r>
              <a:rPr lang="en-US" altLang="en-US" dirty="0"/>
              <a:t>Authentication schemes</a:t>
            </a:r>
          </a:p>
          <a:p>
            <a:pPr>
              <a:buFontTx/>
              <a:buChar char="•"/>
            </a:pPr>
            <a:r>
              <a:rPr lang="en-US" altLang="en-US" dirty="0"/>
              <a:t>Backup, journalizing, and </a:t>
            </a:r>
            <a:r>
              <a:rPr lang="en-US" altLang="en-US" dirty="0" err="1"/>
              <a:t>checkpointing</a:t>
            </a:r>
            <a:endParaRPr lang="en-US" alt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62662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Securing Views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800" dirty="0"/>
              <a:t>Views</a:t>
            </a:r>
          </a:p>
          <a:p>
            <a:pPr lvl="1"/>
            <a:r>
              <a:rPr lang="en-US" altLang="en-US" sz="2400" dirty="0"/>
              <a:t>Subset of the database that is presented to one or more users</a:t>
            </a:r>
          </a:p>
          <a:p>
            <a:pPr lvl="1"/>
            <a:r>
              <a:rPr lang="en-US" altLang="en-US" sz="2400" dirty="0"/>
              <a:t>User can be given access privilege to view without allowing access privilege to underlying tables</a:t>
            </a:r>
          </a:p>
        </p:txBody>
      </p:sp>
    </p:spTree>
    <p:extLst>
      <p:ext uri="{BB962C8B-B14F-4D97-AF65-F5344CB8AC3E}">
        <p14:creationId xmlns:p14="http://schemas.microsoft.com/office/powerpoint/2010/main" val="27842114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Integrity Controls for Security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16618" y="2904661"/>
            <a:ext cx="9601196" cy="3318936"/>
          </a:xfrm>
        </p:spPr>
        <p:txBody>
          <a:bodyPr/>
          <a:lstStyle/>
          <a:p>
            <a:r>
              <a:rPr lang="en-US" altLang="en-US" sz="2800" dirty="0"/>
              <a:t>Integrity Controls</a:t>
            </a:r>
          </a:p>
          <a:p>
            <a:pPr lvl="1"/>
            <a:r>
              <a:rPr lang="en-US" altLang="en-US" sz="2400" dirty="0"/>
              <a:t>Protect data from unauthorized use</a:t>
            </a:r>
          </a:p>
          <a:p>
            <a:pPr lvl="1"/>
            <a:r>
              <a:rPr lang="en-US" altLang="en-US" sz="2400" dirty="0"/>
              <a:t>Domains–set allowable values</a:t>
            </a:r>
          </a:p>
          <a:p>
            <a:pPr lvl="1"/>
            <a:r>
              <a:rPr lang="en-US" altLang="en-US" sz="2400" dirty="0"/>
              <a:t>Assertions–enforce database conditions</a:t>
            </a:r>
          </a:p>
          <a:p>
            <a:pPr lvl="1"/>
            <a:r>
              <a:rPr lang="en-US" altLang="en-US" sz="2400" dirty="0"/>
              <a:t>Triggers – prevent inappropriate actions, invoke special handling procedures, write to log files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59784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Authorization Rules for Security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/>
              <a:t>Controls incorporated in the data management system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Restrict: 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access to data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actions that people can take on data</a:t>
            </a:r>
          </a:p>
        </p:txBody>
      </p:sp>
    </p:spTree>
    <p:extLst>
      <p:ext uri="{BB962C8B-B14F-4D97-AF65-F5344CB8AC3E}">
        <p14:creationId xmlns:p14="http://schemas.microsoft.com/office/powerpoint/2010/main" val="5427198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Authenication</a:t>
            </a:r>
            <a:r>
              <a:rPr lang="en-US" dirty="0" smtClean="0"/>
              <a:t> Schemas (processes)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altLang="en-US" sz="3600" dirty="0"/>
              <a:t>Goal – obtain a </a:t>
            </a:r>
            <a:r>
              <a:rPr lang="en-US" altLang="en-US" sz="3600" i="1" dirty="0"/>
              <a:t>positive</a:t>
            </a:r>
            <a:r>
              <a:rPr lang="en-US" altLang="en-US" sz="3600" dirty="0"/>
              <a:t> identification of the user</a:t>
            </a:r>
          </a:p>
          <a:p>
            <a:pPr>
              <a:lnSpc>
                <a:spcPct val="90000"/>
              </a:lnSpc>
            </a:pPr>
            <a:r>
              <a:rPr lang="en-US" altLang="en-US" sz="3600" dirty="0"/>
              <a:t>Passwords: First line of defense</a:t>
            </a:r>
          </a:p>
          <a:p>
            <a:pPr lvl="1">
              <a:lnSpc>
                <a:spcPct val="90000"/>
              </a:lnSpc>
            </a:pPr>
            <a:r>
              <a:rPr lang="en-US" altLang="en-US" sz="3200" dirty="0"/>
              <a:t>Should be at least 8 characters long</a:t>
            </a:r>
          </a:p>
          <a:p>
            <a:pPr lvl="1">
              <a:lnSpc>
                <a:spcPct val="90000"/>
              </a:lnSpc>
            </a:pPr>
            <a:r>
              <a:rPr lang="en-US" altLang="en-US" sz="3200" dirty="0"/>
              <a:t>Should combine alphabetic and numeric data</a:t>
            </a:r>
          </a:p>
          <a:p>
            <a:pPr lvl="1">
              <a:lnSpc>
                <a:spcPct val="90000"/>
              </a:lnSpc>
            </a:pPr>
            <a:r>
              <a:rPr lang="en-US" altLang="en-US" sz="3200" dirty="0"/>
              <a:t>Should not be complete words or personal information</a:t>
            </a:r>
          </a:p>
          <a:p>
            <a:pPr lvl="1">
              <a:lnSpc>
                <a:spcPct val="90000"/>
              </a:lnSpc>
            </a:pPr>
            <a:r>
              <a:rPr lang="en-US" altLang="en-US" sz="3200" dirty="0"/>
              <a:t>Should be changed frequently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3826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Ways to Security Changes – Change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 process by which changes to operational systems and databases are authorized</a:t>
            </a:r>
          </a:p>
          <a:p>
            <a:r>
              <a:rPr lang="en-US" altLang="en-US" dirty="0"/>
              <a:t>For database, changes to: schema, database configuration, updates to DBMS software</a:t>
            </a:r>
          </a:p>
          <a:p>
            <a:r>
              <a:rPr lang="en-US" altLang="en-US" dirty="0"/>
              <a:t>Segregation of duties: development, test, production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635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Protecting Access to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en-US" sz="4000" dirty="0"/>
              <a:t>Personnel controls</a:t>
            </a:r>
          </a:p>
          <a:p>
            <a:pPr lvl="1"/>
            <a:r>
              <a:rPr lang="en-US" altLang="en-US" sz="3600" dirty="0"/>
              <a:t>Hiring practices, employee monitoring, security training, separation of duties</a:t>
            </a:r>
          </a:p>
          <a:p>
            <a:r>
              <a:rPr lang="en-US" altLang="en-US" sz="4000" dirty="0"/>
              <a:t>Physical access controls</a:t>
            </a:r>
          </a:p>
          <a:p>
            <a:pPr marL="742950" lvl="2" indent="-342900">
              <a:buFont typeface="Wingdings 2" panose="05020102010507070707" pitchFamily="18" charset="2"/>
              <a:buChar char=""/>
            </a:pPr>
            <a:r>
              <a:rPr lang="en-US" altLang="en-US" sz="3200" dirty="0"/>
              <a:t>Swipe cards, equipment locking, check-out procedures, screen placement, laptop protection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1707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Database Recovery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SzTx/>
              <a:buFont typeface="Wingdings" panose="05000000000000000000" pitchFamily="2" charset="2"/>
              <a:buChar char="§"/>
            </a:pPr>
            <a:r>
              <a:rPr lang="en-US" altLang="en-US" sz="3600" dirty="0" smtClean="0"/>
              <a:t>The process for restoring </a:t>
            </a:r>
            <a:r>
              <a:rPr lang="en-US" altLang="en-US" sz="3600" dirty="0"/>
              <a:t>a database quickly and accurately after loss or damage</a:t>
            </a:r>
          </a:p>
          <a:p>
            <a:pPr>
              <a:buSzTx/>
              <a:buFont typeface="Wingdings" panose="05000000000000000000" pitchFamily="2" charset="2"/>
              <a:buChar char="§"/>
            </a:pPr>
            <a:r>
              <a:rPr lang="en-US" altLang="en-US" sz="3600" dirty="0"/>
              <a:t>Recovery facilities:</a:t>
            </a:r>
          </a:p>
          <a:p>
            <a:pPr lvl="1">
              <a:buFontTx/>
              <a:buChar char="•"/>
            </a:pPr>
            <a:r>
              <a:rPr lang="en-US" altLang="en-US" sz="3200" dirty="0"/>
              <a:t>Backup Facilities</a:t>
            </a:r>
          </a:p>
          <a:p>
            <a:pPr lvl="1">
              <a:buFontTx/>
              <a:buChar char="•"/>
            </a:pPr>
            <a:r>
              <a:rPr lang="en-US" altLang="en-US" sz="3200" dirty="0"/>
              <a:t>Journalizing Facilities</a:t>
            </a:r>
          </a:p>
          <a:p>
            <a:pPr lvl="1">
              <a:buFontTx/>
              <a:buChar char="•"/>
            </a:pPr>
            <a:r>
              <a:rPr lang="en-US" altLang="en-US" sz="3200" dirty="0"/>
              <a:t>Checkpoint Facility</a:t>
            </a:r>
          </a:p>
          <a:p>
            <a:pPr lvl="1">
              <a:buFontTx/>
              <a:buChar char="•"/>
            </a:pPr>
            <a:r>
              <a:rPr lang="en-US" altLang="en-US" sz="3200" dirty="0"/>
              <a:t>Recovery Manager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17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we Have Poor Data Quality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  <a:defRPr/>
            </a:pPr>
            <a:r>
              <a:rPr lang="en-US" dirty="0"/>
              <a:t>Multiple data definitions, causing data integration problems</a:t>
            </a:r>
          </a:p>
          <a:p>
            <a:pPr marL="0" indent="0">
              <a:spcAft>
                <a:spcPts val="0"/>
              </a:spcAft>
              <a:buNone/>
              <a:defRPr/>
            </a:pPr>
            <a:r>
              <a:rPr lang="en-US" dirty="0"/>
              <a:t>Missing data elements, causing reduction in data value</a:t>
            </a:r>
          </a:p>
          <a:p>
            <a:pPr marL="0" indent="0">
              <a:spcAft>
                <a:spcPts val="0"/>
              </a:spcAft>
              <a:buNone/>
              <a:defRPr/>
            </a:pPr>
            <a:r>
              <a:rPr lang="en-US" dirty="0"/>
              <a:t>Inappropriate data sources and timing, causing lowered reliability</a:t>
            </a:r>
          </a:p>
          <a:p>
            <a:pPr marL="0" indent="0">
              <a:spcAft>
                <a:spcPts val="0"/>
              </a:spcAft>
              <a:buNone/>
              <a:defRPr/>
            </a:pPr>
            <a:r>
              <a:rPr lang="en-US" dirty="0"/>
              <a:t>Inadequate familiarity, causing ineffective use of data for planning and strategy</a:t>
            </a:r>
          </a:p>
          <a:p>
            <a:pPr marL="0" indent="0">
              <a:spcAft>
                <a:spcPts val="0"/>
              </a:spcAft>
              <a:buNone/>
              <a:defRPr/>
            </a:pPr>
            <a:r>
              <a:rPr lang="en-US" dirty="0"/>
              <a:t>Poor response time and excessive downtime</a:t>
            </a:r>
          </a:p>
          <a:p>
            <a:pPr marL="0" indent="0">
              <a:spcAft>
                <a:spcPts val="0"/>
              </a:spcAft>
              <a:buNone/>
              <a:defRPr/>
            </a:pPr>
            <a:r>
              <a:rPr lang="en-US" dirty="0"/>
              <a:t>Damaged, sabotaged, and stolen data</a:t>
            </a:r>
          </a:p>
          <a:p>
            <a:pPr marL="0" indent="0">
              <a:spcAft>
                <a:spcPts val="0"/>
              </a:spcAft>
              <a:buNone/>
              <a:defRPr/>
            </a:pPr>
            <a:r>
              <a:rPr lang="en-US" dirty="0"/>
              <a:t>Unauthorized access, leading to embarrassment to organization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05756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 Facilities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DBMS copy utility that produces backup copy of the entire database or subset</a:t>
            </a:r>
          </a:p>
          <a:p>
            <a:r>
              <a:rPr lang="en-US" altLang="en-US" dirty="0"/>
              <a:t>Periodic backup (e.g. nightly, weekly)</a:t>
            </a:r>
          </a:p>
          <a:p>
            <a:r>
              <a:rPr lang="en-US" altLang="en-US" dirty="0"/>
              <a:t>Cold backup–database is shut down during backup</a:t>
            </a:r>
          </a:p>
          <a:p>
            <a:r>
              <a:rPr lang="en-US" altLang="en-US" dirty="0"/>
              <a:t>Hot backup–selected portion is shut down and backed up at a given time</a:t>
            </a:r>
          </a:p>
          <a:p>
            <a:r>
              <a:rPr lang="en-US" altLang="en-US" dirty="0"/>
              <a:t>Backups stored in secure, off-site location</a:t>
            </a:r>
          </a:p>
        </p:txBody>
      </p:sp>
    </p:spTree>
    <p:extLst>
      <p:ext uri="{BB962C8B-B14F-4D97-AF65-F5344CB8AC3E}">
        <p14:creationId xmlns:p14="http://schemas.microsoft.com/office/powerpoint/2010/main" val="38064408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Journalizing Facilities – Audit Trail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/>
              <a:t>updates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Transaction log–record of essential data for each transaction processed against the database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Database change log–images of updated data</a:t>
            </a:r>
          </a:p>
          <a:p>
            <a:pPr lvl="1">
              <a:lnSpc>
                <a:spcPct val="90000"/>
              </a:lnSpc>
            </a:pPr>
            <a:r>
              <a:rPr lang="en-US" altLang="en-US" sz="3200" dirty="0"/>
              <a:t>Before-image–copy before modification</a:t>
            </a:r>
          </a:p>
          <a:p>
            <a:pPr lvl="1">
              <a:lnSpc>
                <a:spcPct val="90000"/>
              </a:lnSpc>
            </a:pPr>
            <a:r>
              <a:rPr lang="en-US" altLang="en-US" sz="3200" dirty="0"/>
              <a:t>After-image–copy after modification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05903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Checkpoint Facilities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DBMS periodically refuses to accept new transactions</a:t>
            </a:r>
          </a:p>
          <a:p>
            <a:r>
              <a:rPr lang="en-US" altLang="en-US" dirty="0">
                <a:sym typeface="Wingdings" panose="05000000000000000000" pitchFamily="2" charset="2"/>
              </a:rPr>
              <a:t> system is in a </a:t>
            </a:r>
            <a:r>
              <a:rPr lang="en-US" altLang="en-US" i="1" dirty="0">
                <a:sym typeface="Wingdings" panose="05000000000000000000" pitchFamily="2" charset="2"/>
              </a:rPr>
              <a:t>quiet</a:t>
            </a:r>
            <a:r>
              <a:rPr lang="en-US" altLang="en-US" dirty="0">
                <a:sym typeface="Wingdings" panose="05000000000000000000" pitchFamily="2" charset="2"/>
              </a:rPr>
              <a:t> state</a:t>
            </a:r>
          </a:p>
          <a:p>
            <a:r>
              <a:rPr lang="en-US" altLang="en-US" dirty="0">
                <a:sym typeface="Wingdings" panose="05000000000000000000" pitchFamily="2" charset="2"/>
              </a:rPr>
              <a:t>Database and transaction logs are synchronized</a:t>
            </a:r>
            <a:endParaRPr lang="en-US" alt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45303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Restart After Failure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dirty="0"/>
              <a:t>Disk Mirroring–switch between identical copies of databases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Restore/Rerun–reprocess transactions against the backup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Transaction Integrity–commit or abort all transaction changes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Backward Recovery (Rollback)–apply before images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Forward Recovery (Roll Forward)–apply after images (preferable to restore/rerun)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35496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Transaction Against the Database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80000"/>
              </a:lnSpc>
            </a:pPr>
            <a:r>
              <a:rPr lang="en-US" altLang="en-US" sz="3600" dirty="0"/>
              <a:t>Atomic</a:t>
            </a:r>
          </a:p>
          <a:p>
            <a:pPr lvl="1">
              <a:lnSpc>
                <a:spcPct val="80000"/>
              </a:lnSpc>
            </a:pPr>
            <a:r>
              <a:rPr lang="en-US" altLang="en-US" sz="3200" dirty="0"/>
              <a:t>Transaction cannot be subdivided</a:t>
            </a:r>
          </a:p>
          <a:p>
            <a:pPr>
              <a:lnSpc>
                <a:spcPct val="80000"/>
              </a:lnSpc>
            </a:pPr>
            <a:r>
              <a:rPr lang="en-US" altLang="en-US" sz="3600" dirty="0"/>
              <a:t>Consistent</a:t>
            </a:r>
          </a:p>
          <a:p>
            <a:pPr lvl="1">
              <a:lnSpc>
                <a:spcPct val="80000"/>
              </a:lnSpc>
            </a:pPr>
            <a:r>
              <a:rPr lang="en-US" altLang="en-US" sz="3200" dirty="0"/>
              <a:t>Constraints don’t change from before transaction to after transaction</a:t>
            </a:r>
          </a:p>
          <a:p>
            <a:pPr>
              <a:lnSpc>
                <a:spcPct val="80000"/>
              </a:lnSpc>
            </a:pPr>
            <a:r>
              <a:rPr lang="en-US" altLang="en-US" sz="3600" dirty="0"/>
              <a:t>Isolated</a:t>
            </a:r>
          </a:p>
          <a:p>
            <a:pPr lvl="1">
              <a:lnSpc>
                <a:spcPct val="80000"/>
              </a:lnSpc>
            </a:pPr>
            <a:r>
              <a:rPr lang="en-US" altLang="en-US" sz="3200" dirty="0"/>
              <a:t>Database changes not revealed to users until after transaction has completed</a:t>
            </a:r>
          </a:p>
          <a:p>
            <a:pPr>
              <a:lnSpc>
                <a:spcPct val="80000"/>
              </a:lnSpc>
            </a:pPr>
            <a:r>
              <a:rPr lang="en-US" altLang="en-US" sz="3600" dirty="0"/>
              <a:t>Durable</a:t>
            </a:r>
          </a:p>
          <a:p>
            <a:pPr lvl="1">
              <a:lnSpc>
                <a:spcPct val="80000"/>
              </a:lnSpc>
            </a:pPr>
            <a:r>
              <a:rPr lang="en-US" altLang="en-US" sz="3200" dirty="0"/>
              <a:t>Database changes are permanent</a:t>
            </a:r>
          </a:p>
        </p:txBody>
      </p:sp>
    </p:spTree>
    <p:extLst>
      <p:ext uri="{BB962C8B-B14F-4D97-AF65-F5344CB8AC3E}">
        <p14:creationId xmlns:p14="http://schemas.microsoft.com/office/powerpoint/2010/main" val="25185461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do We Control When More than One Transaction Wants to Use the Same Data?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en-US" sz="3600" i="1" dirty="0"/>
              <a:t>Problem</a:t>
            </a:r>
            <a:r>
              <a:rPr lang="en-US" sz="3600" dirty="0"/>
              <a:t>–in a multi-user environment, simultaneous access to data can result in interference and data loss (lost update problem)</a:t>
            </a:r>
          </a:p>
          <a:p>
            <a:pPr marL="0" indent="0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en-US" sz="3600" b="1" i="1" dirty="0" smtClean="0"/>
              <a:t>Solution</a:t>
            </a:r>
            <a:r>
              <a:rPr lang="en-US" sz="3600" dirty="0" smtClean="0"/>
              <a:t>–</a:t>
            </a:r>
            <a:r>
              <a:rPr lang="en-US" sz="36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Concurrency </a:t>
            </a:r>
            <a:r>
              <a:rPr lang="en-US" sz="36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Control</a:t>
            </a:r>
          </a:p>
          <a:p>
            <a:pPr marL="457200" lvl="1" indent="0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en-US" sz="3200" dirty="0"/>
              <a:t>The process of managing simultaneous operations against a database so that data integrity is maintained and the operations do not interfere with each other in a multi-user environment</a:t>
            </a:r>
          </a:p>
        </p:txBody>
      </p:sp>
    </p:spTree>
    <p:extLst>
      <p:ext uri="{BB962C8B-B14F-4D97-AF65-F5344CB8AC3E}">
        <p14:creationId xmlns:p14="http://schemas.microsoft.com/office/powerpoint/2010/main" val="28078550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5492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Concurrency Control Techniques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 err="1"/>
              <a:t>Serializability</a:t>
            </a:r>
            <a:endParaRPr lang="en-US" altLang="en-US" dirty="0"/>
          </a:p>
          <a:p>
            <a:pPr lvl="1">
              <a:lnSpc>
                <a:spcPct val="90000"/>
              </a:lnSpc>
            </a:pPr>
            <a:r>
              <a:rPr lang="en-US" altLang="en-US" dirty="0"/>
              <a:t> Finish one transaction before starting another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Locking Mechanisms 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The most  common way of achieving serialization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Data that is retrieved for the purpose of updating is locked for the updater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No other user can perform update until unlocked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93938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We Lock Data – Locking Mechanisms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90000"/>
              </a:lnSpc>
            </a:pPr>
            <a:r>
              <a:rPr lang="en-US" altLang="en-US" sz="2800" dirty="0"/>
              <a:t>Locking level: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Database–used during database updates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Table–used for bulk updates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Block or page–very commonly used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Record–only requested row; fairly commonly used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Field–requires significant overhead; impractical</a:t>
            </a:r>
          </a:p>
          <a:p>
            <a:pPr>
              <a:lnSpc>
                <a:spcPct val="90000"/>
              </a:lnSpc>
            </a:pPr>
            <a:r>
              <a:rPr lang="en-US" altLang="en-US" sz="2800" dirty="0"/>
              <a:t>Types of locks: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Shared lock–Read but no update permitted.  Used when just reading to prevent another user from placing an exclusive lock on the record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Exclusive lock–No access permitted.  Used when preparing to update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0580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Deadlock – the Problem – The 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altLang="en-US" dirty="0"/>
              <a:t>An impasse that results when two or more transactions have locked common resources, and each waits for the other to unlock their resources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Deadlock prevention:</a:t>
            </a:r>
          </a:p>
          <a:p>
            <a:pPr lvl="1">
              <a:lnSpc>
                <a:spcPct val="90000"/>
              </a:lnSpc>
            </a:pPr>
            <a:r>
              <a:rPr lang="en-US" altLang="en-US" sz="2700" dirty="0"/>
              <a:t>Lock all records required at the beginning of a transaction</a:t>
            </a:r>
          </a:p>
          <a:p>
            <a:pPr lvl="1">
              <a:lnSpc>
                <a:spcPct val="90000"/>
              </a:lnSpc>
            </a:pPr>
            <a:r>
              <a:rPr lang="en-US" altLang="en-US" sz="2700" dirty="0"/>
              <a:t>Two-phase locking protocol</a:t>
            </a:r>
          </a:p>
          <a:p>
            <a:pPr lvl="2">
              <a:lnSpc>
                <a:spcPct val="90000"/>
              </a:lnSpc>
            </a:pPr>
            <a:r>
              <a:rPr lang="en-US" altLang="en-US" sz="2300" dirty="0"/>
              <a:t>Growing phase</a:t>
            </a:r>
          </a:p>
          <a:p>
            <a:pPr lvl="2">
              <a:lnSpc>
                <a:spcPct val="90000"/>
              </a:lnSpc>
            </a:pPr>
            <a:r>
              <a:rPr lang="en-US" altLang="en-US" sz="2300" dirty="0"/>
              <a:t>Shrinking phase</a:t>
            </a:r>
          </a:p>
          <a:p>
            <a:pPr lvl="1">
              <a:lnSpc>
                <a:spcPct val="90000"/>
              </a:lnSpc>
            </a:pPr>
            <a:r>
              <a:rPr lang="en-US" altLang="en-US" sz="2700" dirty="0"/>
              <a:t>May be difficult to determine all needed resources in advance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Deadlock Resolution:</a:t>
            </a:r>
          </a:p>
          <a:p>
            <a:pPr lvl="1">
              <a:lnSpc>
                <a:spcPct val="90000"/>
              </a:lnSpc>
            </a:pPr>
            <a:r>
              <a:rPr lang="en-US" altLang="en-US" sz="2700" dirty="0"/>
              <a:t>Allow deadlocks to occur</a:t>
            </a:r>
          </a:p>
          <a:p>
            <a:pPr lvl="1">
              <a:lnSpc>
                <a:spcPct val="90000"/>
              </a:lnSpc>
            </a:pPr>
            <a:r>
              <a:rPr lang="en-US" altLang="en-US" sz="2700" dirty="0"/>
              <a:t>Mechanisms for detecting and breaking them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0636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Definitions</a:t>
            </a:r>
            <a:endParaRPr lang="en-US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en-US" b="1" i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Data Administration</a:t>
            </a:r>
            <a:r>
              <a:rPr lang="en-US" i="1" dirty="0" smtClean="0"/>
              <a:t>:</a:t>
            </a:r>
            <a:r>
              <a:rPr lang="en-US" dirty="0" smtClean="0"/>
              <a:t> A high-level function that is responsible for the overall management of data resources in an organization, including maintaining corporate-wide definitions and standards</a:t>
            </a:r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en-US" b="1" i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Database Administration</a:t>
            </a:r>
            <a:r>
              <a:rPr lang="en-US" i="1" dirty="0" smtClean="0"/>
              <a:t>:</a:t>
            </a:r>
            <a:r>
              <a:rPr lang="en-US" dirty="0" smtClean="0"/>
              <a:t> A technical function that is responsible for physical database design and for dealing with technical issues such as security enforcement, database performance, and backup and recovery</a:t>
            </a:r>
            <a:endParaRPr 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val="42381310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Another Way to Solve Deadlock - Versioning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90000"/>
              </a:lnSpc>
            </a:pPr>
            <a:r>
              <a:rPr lang="en-US" altLang="en-US" dirty="0"/>
              <a:t>Deadlock prevention:</a:t>
            </a:r>
          </a:p>
          <a:p>
            <a:pPr lvl="1">
              <a:lnSpc>
                <a:spcPct val="90000"/>
              </a:lnSpc>
            </a:pPr>
            <a:r>
              <a:rPr lang="en-US" altLang="en-US" sz="2700" dirty="0"/>
              <a:t>Lock all records required at the beginning of a transaction</a:t>
            </a:r>
          </a:p>
          <a:p>
            <a:pPr lvl="1">
              <a:lnSpc>
                <a:spcPct val="90000"/>
              </a:lnSpc>
            </a:pPr>
            <a:r>
              <a:rPr lang="en-US" altLang="en-US" sz="2700" dirty="0"/>
              <a:t>Two-phase locking protocol</a:t>
            </a:r>
          </a:p>
          <a:p>
            <a:pPr lvl="2">
              <a:lnSpc>
                <a:spcPct val="90000"/>
              </a:lnSpc>
            </a:pPr>
            <a:r>
              <a:rPr lang="en-US" altLang="en-US" sz="2300" dirty="0"/>
              <a:t>Growing phase</a:t>
            </a:r>
          </a:p>
          <a:p>
            <a:pPr lvl="2">
              <a:lnSpc>
                <a:spcPct val="90000"/>
              </a:lnSpc>
            </a:pPr>
            <a:r>
              <a:rPr lang="en-US" altLang="en-US" sz="2300" dirty="0"/>
              <a:t>Shrinking phase</a:t>
            </a:r>
          </a:p>
          <a:p>
            <a:pPr lvl="1">
              <a:lnSpc>
                <a:spcPct val="90000"/>
              </a:lnSpc>
            </a:pPr>
            <a:r>
              <a:rPr lang="en-US" altLang="en-US" sz="2700" dirty="0"/>
              <a:t>May be difficult to determine all needed resources in advance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Deadlock Resolution:</a:t>
            </a:r>
          </a:p>
          <a:p>
            <a:pPr lvl="1">
              <a:lnSpc>
                <a:spcPct val="90000"/>
              </a:lnSpc>
            </a:pPr>
            <a:r>
              <a:rPr lang="en-US" altLang="en-US" sz="2700" dirty="0"/>
              <a:t>Allow deadlocks to occur</a:t>
            </a:r>
          </a:p>
          <a:p>
            <a:pPr lvl="1">
              <a:lnSpc>
                <a:spcPct val="90000"/>
              </a:lnSpc>
            </a:pPr>
            <a:r>
              <a:rPr lang="en-US" altLang="en-US" sz="2700" dirty="0"/>
              <a:t>Mechanisms for detecting and breaking them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56441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Repositories and Data Dictionaries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altLang="en-US" dirty="0"/>
              <a:t>Data dictionary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Documents data elements of a database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System catalog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System-created database that describes all database objects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Information Repository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Stores metadata describing data and data processing resources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Information Repository Dictionary System (IRDS)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Software tool managing/controlling access to information repository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2776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Ways of Tuning a Database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en-US" sz="2800" dirty="0"/>
              <a:t>DBMS Installation</a:t>
            </a:r>
          </a:p>
          <a:p>
            <a:pPr marL="457200" lvl="1" indent="0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en-US" sz="2400" dirty="0" smtClean="0"/>
              <a:t>Setting </a:t>
            </a:r>
            <a:r>
              <a:rPr lang="en-US" sz="2400" dirty="0"/>
              <a:t>installation parameters</a:t>
            </a:r>
          </a:p>
          <a:p>
            <a:pPr marL="0" indent="0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en-US" sz="2800" dirty="0"/>
              <a:t>Memory and Storage Space Usage </a:t>
            </a:r>
          </a:p>
          <a:p>
            <a:pPr marL="457200" lvl="1" indent="0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en-US" sz="2400" dirty="0"/>
              <a:t>Set cache levels</a:t>
            </a:r>
          </a:p>
          <a:p>
            <a:pPr marL="457200" lvl="1" indent="0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en-US" sz="2400" dirty="0"/>
              <a:t>Choose background processes</a:t>
            </a:r>
          </a:p>
          <a:p>
            <a:pPr marL="457200" lvl="1" indent="0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en-US" sz="2400" dirty="0"/>
              <a:t>Data archiving</a:t>
            </a:r>
          </a:p>
          <a:p>
            <a:pPr marL="0" indent="0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en-US" sz="2800" dirty="0"/>
              <a:t>Input/output (I/O) Contention</a:t>
            </a:r>
          </a:p>
          <a:p>
            <a:pPr marL="457200" lvl="1" indent="0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en-US" sz="2400" dirty="0"/>
              <a:t>Use striping</a:t>
            </a:r>
          </a:p>
          <a:p>
            <a:pPr marL="457200" lvl="1" indent="0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en-US" sz="2400" dirty="0"/>
              <a:t>Distribution of heavily accessed files</a:t>
            </a:r>
          </a:p>
          <a:p>
            <a:pPr marL="0" indent="0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en-US" sz="2800" dirty="0"/>
              <a:t>CPU Usage –  </a:t>
            </a:r>
            <a:r>
              <a:rPr lang="en-US" dirty="0"/>
              <a:t>Monitor CPU load</a:t>
            </a:r>
          </a:p>
          <a:p>
            <a:pPr marL="0" indent="0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en-US" sz="2800" dirty="0"/>
              <a:t>Application tuning</a:t>
            </a:r>
          </a:p>
          <a:p>
            <a:pPr marL="457200" lvl="1" indent="0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en-US" sz="2400" dirty="0"/>
              <a:t>Modification of SQL code in applications</a:t>
            </a:r>
          </a:p>
          <a:p>
            <a:pPr marL="457200" lvl="1" indent="0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en-US" sz="2400" dirty="0"/>
              <a:t>Use of heartbeat queries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58559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Ways to Ensure Data </a:t>
            </a:r>
            <a:r>
              <a:rPr lang="en-US" smtClean="0"/>
              <a:t>is Available to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How to ensure availability</a:t>
            </a:r>
          </a:p>
          <a:p>
            <a:pPr lvl="1"/>
            <a:r>
              <a:rPr lang="en-US" altLang="en-US" dirty="0"/>
              <a:t>Hardware failures–provide redundancy for fault tolerance</a:t>
            </a:r>
          </a:p>
          <a:p>
            <a:pPr lvl="1"/>
            <a:r>
              <a:rPr lang="en-US" altLang="en-US" dirty="0"/>
              <a:t>Loss of data–database mirroring</a:t>
            </a:r>
          </a:p>
          <a:p>
            <a:pPr lvl="1"/>
            <a:r>
              <a:rPr lang="en-US" altLang="en-US" dirty="0"/>
              <a:t>Human error–standard operating procedures, training, documentation</a:t>
            </a:r>
          </a:p>
          <a:p>
            <a:pPr lvl="1"/>
            <a:r>
              <a:rPr lang="en-US" altLang="en-US" dirty="0"/>
              <a:t>Maintenance downtime–automated and non-disruptive maintenance utilities</a:t>
            </a:r>
          </a:p>
          <a:p>
            <a:pPr lvl="1"/>
            <a:r>
              <a:rPr lang="en-US" altLang="en-US" dirty="0"/>
              <a:t>Network problems–careful traffic monitoring, firewalls, and routers</a:t>
            </a:r>
          </a:p>
        </p:txBody>
      </p:sp>
    </p:spTree>
    <p:extLst>
      <p:ext uri="{BB962C8B-B14F-4D97-AF65-F5344CB8AC3E}">
        <p14:creationId xmlns:p14="http://schemas.microsoft.com/office/powerpoint/2010/main" val="3284693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Functions for Administering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Data policies, procedures, standards</a:t>
            </a:r>
          </a:p>
          <a:p>
            <a:r>
              <a:rPr lang="en-US" altLang="en-US" dirty="0"/>
              <a:t>Planning</a:t>
            </a:r>
          </a:p>
          <a:p>
            <a:r>
              <a:rPr lang="en-US" altLang="en-US" dirty="0"/>
              <a:t>Data conflict (ownership) resolution</a:t>
            </a:r>
          </a:p>
          <a:p>
            <a:r>
              <a:rPr lang="en-US" altLang="en-US" dirty="0"/>
              <a:t>Managing the information repository</a:t>
            </a:r>
          </a:p>
          <a:p>
            <a:r>
              <a:rPr lang="en-US" altLang="en-US" dirty="0"/>
              <a:t>Internal marketing of DA concepts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382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Functions for Administering Databases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en-US" dirty="0"/>
              <a:t>Analyzing and designing databases</a:t>
            </a:r>
          </a:p>
          <a:p>
            <a:r>
              <a:rPr lang="en-US" altLang="en-US" dirty="0"/>
              <a:t>Selecting DBMS and software tools</a:t>
            </a:r>
          </a:p>
          <a:p>
            <a:r>
              <a:rPr lang="en-US" altLang="en-US" dirty="0"/>
              <a:t>Installing/upgrading DBMS</a:t>
            </a:r>
          </a:p>
          <a:p>
            <a:r>
              <a:rPr lang="en-US" altLang="en-US" dirty="0"/>
              <a:t>Tuning database performance</a:t>
            </a:r>
          </a:p>
          <a:p>
            <a:r>
              <a:rPr lang="en-US" altLang="en-US" dirty="0"/>
              <a:t>Improving query processing performance</a:t>
            </a:r>
          </a:p>
          <a:p>
            <a:r>
              <a:rPr lang="en-US" altLang="en-US" dirty="0"/>
              <a:t>Managing data security, privacy, and integrity</a:t>
            </a:r>
          </a:p>
          <a:p>
            <a:r>
              <a:rPr lang="en-US" altLang="en-US" dirty="0"/>
              <a:t>Data backup and recovery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5533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Functions for Administering Data Warehouses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altLang="en-US" dirty="0"/>
              <a:t>New role, coming with growth in data warehouses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Similar to DA/DBA roles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Emphasis on integration and coordination of metadata/data across many data sources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Specific roles: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Support decision support applications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Manage data warehouse growth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Establish service level agreements regarding data warehouses and data marts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9718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We Need to Know About Open Source Databases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en-US" dirty="0"/>
              <a:t>An alternative to proprietary packages such as Oracle, Microsoft SQL Server, or Microsoft Access</a:t>
            </a:r>
          </a:p>
          <a:p>
            <a:r>
              <a:rPr lang="en-US" altLang="en-US" dirty="0"/>
              <a:t>MySQL is an example of an open-source DBMS</a:t>
            </a:r>
          </a:p>
          <a:p>
            <a:r>
              <a:rPr lang="en-US" altLang="en-US" dirty="0"/>
              <a:t>Less expensive than proprietary packages</a:t>
            </a:r>
          </a:p>
          <a:p>
            <a:r>
              <a:rPr lang="en-US" altLang="en-US" dirty="0"/>
              <a:t>Source code available, for modification</a:t>
            </a:r>
          </a:p>
          <a:p>
            <a:r>
              <a:rPr lang="en-US" altLang="en-US" dirty="0"/>
              <a:t>Absence of complete documentation</a:t>
            </a:r>
          </a:p>
          <a:p>
            <a:r>
              <a:rPr lang="en-US" altLang="en-US" dirty="0"/>
              <a:t>Ambiguous licensing concerns</a:t>
            </a:r>
          </a:p>
          <a:p>
            <a:r>
              <a:rPr lang="en-US" altLang="en-US" dirty="0"/>
              <a:t>Not as feature-rich as proprietary DBMSs</a:t>
            </a:r>
          </a:p>
          <a:p>
            <a:r>
              <a:rPr lang="en-US" altLang="en-US" dirty="0"/>
              <a:t>Vendors may not have certification programs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95999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Securing Data and Data Warehouse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  <a:defRPr/>
            </a:pPr>
            <a:r>
              <a:rPr lang="en-US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Database Security:</a:t>
            </a:r>
            <a:r>
              <a:rPr lang="en-US" dirty="0"/>
              <a:t> Protection of the data against accidental or intentional loss, destruction, or misuse</a:t>
            </a:r>
          </a:p>
          <a:p>
            <a:pPr marL="0" indent="0">
              <a:spcAft>
                <a:spcPts val="0"/>
              </a:spcAft>
              <a:buNone/>
              <a:defRPr/>
            </a:pPr>
            <a:r>
              <a:rPr lang="en-US" dirty="0" smtClean="0"/>
              <a:t>Increased </a:t>
            </a:r>
            <a:r>
              <a:rPr lang="en-US" dirty="0"/>
              <a:t>difficulty due to Internet access and client/server technologies</a:t>
            </a:r>
          </a:p>
        </p:txBody>
      </p:sp>
    </p:spTree>
    <p:extLst>
      <p:ext uri="{BB962C8B-B14F-4D97-AF65-F5344CB8AC3E}">
        <p14:creationId xmlns:p14="http://schemas.microsoft.com/office/powerpoint/2010/main" val="40522197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Threats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</a:pPr>
            <a:r>
              <a:rPr lang="en-US" altLang="en-US" dirty="0"/>
              <a:t>Accidental losses attributable to: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Human error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Software failure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Hardware failure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Theft and fraud</a:t>
            </a:r>
            <a:endParaRPr lang="en-US" altLang="en-US" sz="3600" dirty="0"/>
          </a:p>
          <a:p>
            <a:pPr>
              <a:lnSpc>
                <a:spcPct val="90000"/>
              </a:lnSpc>
            </a:pPr>
            <a:r>
              <a:rPr lang="en-US" altLang="en-US" dirty="0"/>
              <a:t>Loss of privacy or confidentiality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Loss of privacy (personal data)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Loss of confidentiality (corporate data)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Loss of data integrity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Loss of availability (e.g., through sabotage)</a:t>
            </a:r>
            <a:endParaRPr lang="en-US" altLang="en-US" sz="3600" dirty="0"/>
          </a:p>
        </p:txBody>
      </p:sp>
    </p:spTree>
    <p:extLst>
      <p:ext uri="{BB962C8B-B14F-4D97-AF65-F5344CB8AC3E}">
        <p14:creationId xmlns:p14="http://schemas.microsoft.com/office/powerpoint/2010/main" val="98353793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2D039E3-2997-4C4B-95EA-53C0C9C88145}"/>
</file>

<file path=customXml/itemProps2.xml><?xml version="1.0" encoding="utf-8"?>
<ds:datastoreItem xmlns:ds="http://schemas.openxmlformats.org/officeDocument/2006/customXml" ds:itemID="{C08F9EF2-F200-4BEF-8378-2B08B777CB13}"/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26</TotalTime>
  <Words>1373</Words>
  <Application>Microsoft Office PowerPoint</Application>
  <PresentationFormat>Widescreen</PresentationFormat>
  <Paragraphs>227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Arial</vt:lpstr>
      <vt:lpstr>Garamond</vt:lpstr>
      <vt:lpstr>Wingdings</vt:lpstr>
      <vt:lpstr>Wingdings 2</vt:lpstr>
      <vt:lpstr>Organic</vt:lpstr>
      <vt:lpstr>Module 11</vt:lpstr>
      <vt:lpstr>Why we Have Poor Data Quality</vt:lpstr>
      <vt:lpstr>Definitions</vt:lpstr>
      <vt:lpstr>Functions for Administering Data</vt:lpstr>
      <vt:lpstr>Functions for Administering Databases</vt:lpstr>
      <vt:lpstr>Functions for Administering Data Warehouses</vt:lpstr>
      <vt:lpstr>What We Need to Know About Open Source Databases</vt:lpstr>
      <vt:lpstr>Securing Data and Data Warehouse</vt:lpstr>
      <vt:lpstr>Types of Threats</vt:lpstr>
      <vt:lpstr>Client Server for Web Applications</vt:lpstr>
      <vt:lpstr>W3C and Privacy Standards</vt:lpstr>
      <vt:lpstr>Ways to Secure Software</vt:lpstr>
      <vt:lpstr>Securing Views</vt:lpstr>
      <vt:lpstr>Integrity Controls for Security</vt:lpstr>
      <vt:lpstr>Using Authorization Rules for Security</vt:lpstr>
      <vt:lpstr>Authenication Schemas (processes)</vt:lpstr>
      <vt:lpstr>Ways to Security Changes – Change Management</vt:lpstr>
      <vt:lpstr>Protecting Access to Data</vt:lpstr>
      <vt:lpstr>Database Recovery</vt:lpstr>
      <vt:lpstr>Backup Facilities</vt:lpstr>
      <vt:lpstr>Journalizing Facilities – Audit Trail</vt:lpstr>
      <vt:lpstr>Checkpoint Facilities</vt:lpstr>
      <vt:lpstr>How to Restart After Failure</vt:lpstr>
      <vt:lpstr>Transaction Against the Database</vt:lpstr>
      <vt:lpstr>How do We Control When More than One Transaction Wants to Use the Same Data?</vt:lpstr>
      <vt:lpstr>PowerPoint Presentation</vt:lpstr>
      <vt:lpstr>Concurrency Control Techniques</vt:lpstr>
      <vt:lpstr>How We Lock Data – Locking Mechanisms</vt:lpstr>
      <vt:lpstr>Deadlock – the Problem – The Solution</vt:lpstr>
      <vt:lpstr>Another Way to Solve Deadlock - Versioning</vt:lpstr>
      <vt:lpstr>Repositories and Data Dictionaries</vt:lpstr>
      <vt:lpstr>Ways of Tuning a Database</vt:lpstr>
      <vt:lpstr>Ways to Ensure Data is Available to Use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11</dc:title>
  <dc:creator>brutherf</dc:creator>
  <cp:lastModifiedBy>brutherf</cp:lastModifiedBy>
  <cp:revision>3</cp:revision>
  <dcterms:created xsi:type="dcterms:W3CDTF">2018-02-06T02:26:11Z</dcterms:created>
  <dcterms:modified xsi:type="dcterms:W3CDTF">2018-02-06T02:52:13Z</dcterms:modified>
</cp:coreProperties>
</file>