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3.xml" ContentType="application/vnd.openxmlformats-officedocument.presentationml.slide+xml"/>
  <Override PartName="/ppt/slides/slide6.xml" ContentType="application/vnd.openxmlformats-officedocument.presentationml.slide+xml"/>
  <Override PartName="/ppt/slides/slide8.xml" ContentType="application/vnd.openxmlformats-officedocument.presentationml.slide+xml"/>
  <Override PartName="/ppt/slides/slide12.xml" ContentType="application/vnd.openxmlformats-officedocument.presentationml.slide+xml"/>
  <Override PartName="/ppt/slides/slide7.xml" ContentType="application/vnd.openxmlformats-officedocument.presentationml.slide+xml"/>
  <Override PartName="/ppt/slides/slide11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7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57A501EF-D454-4855-88DD-C6062DC11471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9173E8BD-290C-440F-B96A-A98C8D5A90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77196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501EF-D454-4855-88DD-C6062DC11471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3E8BD-290C-440F-B96A-A98C8D5A90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315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501EF-D454-4855-88DD-C6062DC11471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3E8BD-290C-440F-B96A-A98C8D5A90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18073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501EF-D454-4855-88DD-C6062DC11471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3E8BD-290C-440F-B96A-A98C8D5A90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52932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501EF-D454-4855-88DD-C6062DC11471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3E8BD-290C-440F-B96A-A98C8D5A90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41136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501EF-D454-4855-88DD-C6062DC11471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3E8BD-290C-440F-B96A-A98C8D5A90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22270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501EF-D454-4855-88DD-C6062DC11471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3E8BD-290C-440F-B96A-A98C8D5A90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13127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501EF-D454-4855-88DD-C6062DC11471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3E8BD-290C-440F-B96A-A98C8D5A90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61399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501EF-D454-4855-88DD-C6062DC11471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3E8BD-290C-440F-B96A-A98C8D5A90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77160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501EF-D454-4855-88DD-C6062DC11471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3E8BD-290C-440F-B96A-A98C8D5A90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8005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501EF-D454-4855-88DD-C6062DC11471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3E8BD-290C-440F-B96A-A98C8D5A90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981243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501EF-D454-4855-88DD-C6062DC11471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3E8BD-290C-440F-B96A-A98C8D5A90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95594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501EF-D454-4855-88DD-C6062DC11471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3E8BD-290C-440F-B96A-A98C8D5A90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610009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501EF-D454-4855-88DD-C6062DC11471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3E8BD-290C-440F-B96A-A98C8D5A90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953243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501EF-D454-4855-88DD-C6062DC11471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3E8BD-290C-440F-B96A-A98C8D5A90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4659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501EF-D454-4855-88DD-C6062DC11471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3E8BD-290C-440F-B96A-A98C8D5A90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853804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501EF-D454-4855-88DD-C6062DC11471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3E8BD-290C-440F-B96A-A98C8D5A90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9996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57A501EF-D454-4855-88DD-C6062DC11471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173E8BD-290C-440F-B96A-A98C8D5A90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27555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Module 8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Application Development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77778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Fat Client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Contains not only the user interface, and application processing, but may have a copy or partial copy of the DBMS as well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69604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Considerations for a 3-Tier Application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en-US" dirty="0"/>
              <a:t>Stored procedures</a:t>
            </a:r>
          </a:p>
          <a:p>
            <a:pPr lvl="1"/>
            <a:r>
              <a:rPr lang="en-US" altLang="en-US" dirty="0"/>
              <a:t>Code logic embedded in DBMS</a:t>
            </a:r>
          </a:p>
          <a:p>
            <a:pPr lvl="1"/>
            <a:r>
              <a:rPr lang="en-US" altLang="en-US" dirty="0"/>
              <a:t>Improve performance, but proprietary</a:t>
            </a:r>
          </a:p>
          <a:p>
            <a:r>
              <a:rPr lang="en-US" altLang="en-US" dirty="0"/>
              <a:t>Transactions</a:t>
            </a:r>
          </a:p>
          <a:p>
            <a:pPr lvl="1"/>
            <a:r>
              <a:rPr lang="en-US" altLang="en-US" dirty="0"/>
              <a:t>Involve many database updates</a:t>
            </a:r>
          </a:p>
          <a:p>
            <a:pPr lvl="1"/>
            <a:r>
              <a:rPr lang="en-US" altLang="en-US" dirty="0"/>
              <a:t>Either all must succeed, or none should occur</a:t>
            </a:r>
          </a:p>
          <a:p>
            <a:r>
              <a:rPr lang="en-US" altLang="en-US" dirty="0"/>
              <a:t>Database connections</a:t>
            </a:r>
          </a:p>
          <a:p>
            <a:pPr lvl="1"/>
            <a:r>
              <a:rPr lang="en-US" altLang="en-US" dirty="0"/>
              <a:t>Maintaining an open connection is resource-intensive</a:t>
            </a:r>
          </a:p>
          <a:p>
            <a:pPr lvl="1"/>
            <a:r>
              <a:rPr lang="en-US" altLang="en-US" dirty="0"/>
              <a:t>Use of connection pooling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18875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Benefits of 3-Tier Architectures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en-US" dirty="0"/>
              <a:t>Scalability</a:t>
            </a:r>
          </a:p>
          <a:p>
            <a:r>
              <a:rPr lang="en-US" altLang="en-US" dirty="0"/>
              <a:t>Technological flexibility</a:t>
            </a:r>
          </a:p>
          <a:p>
            <a:r>
              <a:rPr lang="en-US" altLang="en-US" dirty="0"/>
              <a:t>Long-term cost reduction</a:t>
            </a:r>
          </a:p>
          <a:p>
            <a:r>
              <a:rPr lang="en-US" altLang="en-US" dirty="0"/>
              <a:t>Better match of systems to business needs</a:t>
            </a:r>
          </a:p>
          <a:p>
            <a:r>
              <a:rPr lang="en-US" altLang="en-US" dirty="0"/>
              <a:t>Improved customer service</a:t>
            </a:r>
          </a:p>
          <a:p>
            <a:r>
              <a:rPr lang="en-US" altLang="en-US" dirty="0"/>
              <a:t>Competitive advantage</a:t>
            </a:r>
          </a:p>
          <a:p>
            <a:r>
              <a:rPr lang="en-US" altLang="en-US" dirty="0"/>
              <a:t>Reduced risk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40289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Some Benefits of Using Stored Procedures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Performance improves for compiled SQL statements</a:t>
            </a:r>
          </a:p>
          <a:p>
            <a:r>
              <a:rPr lang="en-US" altLang="en-US" dirty="0"/>
              <a:t>Reduced network traffic</a:t>
            </a:r>
          </a:p>
          <a:p>
            <a:r>
              <a:rPr lang="en-US" altLang="en-US" dirty="0"/>
              <a:t>Improved security</a:t>
            </a:r>
          </a:p>
          <a:p>
            <a:r>
              <a:rPr lang="en-US" altLang="en-US" dirty="0"/>
              <a:t>Improved data integrity</a:t>
            </a:r>
          </a:p>
          <a:p>
            <a:r>
              <a:rPr lang="en-US" altLang="en-US" dirty="0"/>
              <a:t>Thinner clients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62539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Client/Server Architectures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Networked model</a:t>
            </a:r>
          </a:p>
          <a:p>
            <a:r>
              <a:rPr lang="en-US" dirty="0" smtClean="0"/>
              <a:t>Processes are distributed between clients and servers</a:t>
            </a:r>
          </a:p>
          <a:p>
            <a:r>
              <a:rPr lang="en-US" dirty="0" smtClean="0"/>
              <a:t>Client – PC (usually) workstation that requests and uses a service</a:t>
            </a:r>
          </a:p>
          <a:p>
            <a:r>
              <a:rPr lang="en-US" dirty="0" smtClean="0"/>
              <a:t>Server – computer (PC/Mini/Mainframe) that provides a service</a:t>
            </a:r>
          </a:p>
          <a:p>
            <a:r>
              <a:rPr lang="en-US" dirty="0" smtClean="0"/>
              <a:t>DBMS – server is a database server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94124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Logic of Client/Server Systems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Presentation Logic (GUI interface)</a:t>
            </a:r>
          </a:p>
          <a:p>
            <a:pPr lvl="1"/>
            <a:r>
              <a:rPr lang="en-US" dirty="0" smtClean="0"/>
              <a:t>Input-keyboard/mouse</a:t>
            </a:r>
          </a:p>
          <a:p>
            <a:pPr lvl="1"/>
            <a:r>
              <a:rPr lang="en-US" dirty="0" smtClean="0"/>
              <a:t>Output-monitor/printer</a:t>
            </a:r>
          </a:p>
          <a:p>
            <a:r>
              <a:rPr lang="en-US" dirty="0" smtClean="0"/>
              <a:t>Processing Logic (procedures, function, programs)</a:t>
            </a:r>
          </a:p>
          <a:p>
            <a:pPr lvl="1"/>
            <a:r>
              <a:rPr lang="en-US" dirty="0" smtClean="0"/>
              <a:t>I/O processing</a:t>
            </a:r>
          </a:p>
          <a:p>
            <a:pPr lvl="1"/>
            <a:r>
              <a:rPr lang="en-US" dirty="0" smtClean="0"/>
              <a:t>Uses business rules and data management</a:t>
            </a:r>
          </a:p>
          <a:p>
            <a:r>
              <a:rPr lang="en-US" dirty="0" smtClean="0"/>
              <a:t>Storage Logic (DBMS)</a:t>
            </a:r>
          </a:p>
          <a:p>
            <a:pPr lvl="1"/>
            <a:r>
              <a:rPr lang="en-US" dirty="0" smtClean="0"/>
              <a:t>Data storage/retrieval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38288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Partitioning for Applications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Where we put portions of the application code in different locations (client or server) after it is written</a:t>
            </a:r>
          </a:p>
          <a:p>
            <a:r>
              <a:rPr lang="en-US" dirty="0" smtClean="0"/>
              <a:t>Advantages</a:t>
            </a:r>
          </a:p>
          <a:p>
            <a:pPr lvl="1"/>
            <a:r>
              <a:rPr lang="en-US" dirty="0" smtClean="0"/>
              <a:t>Improved performance</a:t>
            </a:r>
          </a:p>
          <a:p>
            <a:pPr lvl="1"/>
            <a:r>
              <a:rPr lang="en-US" dirty="0" smtClean="0"/>
              <a:t>Improved interoperability</a:t>
            </a:r>
          </a:p>
          <a:p>
            <a:pPr lvl="1"/>
            <a:r>
              <a:rPr lang="en-US" dirty="0" smtClean="0"/>
              <a:t>Balanced workloads</a:t>
            </a:r>
          </a:p>
          <a:p>
            <a:pPr lvl="1"/>
            <a:r>
              <a:rPr lang="en-US" dirty="0" smtClean="0"/>
              <a:t>Closer to those using 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49316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2-tier database server architecture</a:t>
            </a:r>
          </a:p>
          <a:p>
            <a:pPr lvl="1"/>
            <a:r>
              <a:rPr lang="en-US" dirty="0" smtClean="0"/>
              <a:t>Client workstation is responsible for:  presentation logic, data processing logic, business rules logic</a:t>
            </a:r>
          </a:p>
          <a:p>
            <a:pPr lvl="1"/>
            <a:r>
              <a:rPr lang="en-US" dirty="0" smtClean="0"/>
              <a:t>Server performs all data storage, access, and processing </a:t>
            </a:r>
          </a:p>
          <a:p>
            <a:pPr lvl="2"/>
            <a:r>
              <a:rPr lang="en-US" dirty="0" smtClean="0"/>
              <a:t>DBMS is ONLY on the Server</a:t>
            </a:r>
          </a:p>
          <a:p>
            <a:pPr lvl="1"/>
            <a:r>
              <a:rPr lang="en-US" dirty="0" smtClean="0"/>
              <a:t>Departmental in scope, not mission critical, low transaction </a:t>
            </a:r>
            <a:r>
              <a:rPr lang="en-US" dirty="0" err="1" smtClean="0"/>
              <a:t>volumns</a:t>
            </a:r>
            <a:endParaRPr lang="en-US" dirty="0" smtClean="0"/>
          </a:p>
          <a:p>
            <a:pPr lvl="1"/>
            <a:r>
              <a:rPr lang="en-US" dirty="0" smtClean="0"/>
              <a:t>Common languages – Java, </a:t>
            </a:r>
            <a:r>
              <a:rPr lang="en-US" dirty="0" err="1" smtClean="0"/>
              <a:t>VB.Net</a:t>
            </a:r>
            <a:r>
              <a:rPr lang="en-US" dirty="0" smtClean="0"/>
              <a:t>, C#</a:t>
            </a:r>
          </a:p>
          <a:p>
            <a:pPr lvl="1"/>
            <a:r>
              <a:rPr lang="en-US" dirty="0" smtClean="0"/>
              <a:t>Interface database via middleware and APIs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54577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Definitions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Middleware – software that allows an </a:t>
            </a:r>
            <a:r>
              <a:rPr lang="en-US" dirty="0" err="1" smtClean="0"/>
              <a:t>applicaton</a:t>
            </a:r>
            <a:r>
              <a:rPr lang="en-US" dirty="0" smtClean="0"/>
              <a:t> to interoperate with other software without requiring the user to understand and code low-level operations</a:t>
            </a:r>
          </a:p>
          <a:p>
            <a:r>
              <a:rPr lang="en-US" dirty="0" smtClean="0"/>
              <a:t>Application Program Interface (API) – routines that an application uses to direct the performance of procedures by the computers operating system</a:t>
            </a:r>
          </a:p>
          <a:p>
            <a:pPr lvl="1"/>
            <a:r>
              <a:rPr lang="en-US" dirty="0" smtClean="0"/>
              <a:t>Common DB APIs – ODBC, ADO.NET, JDBC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9987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Using Middleware APIs with Databases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Franklin Gothic Medium" panose="020B0603020102020204" pitchFamily="34" charset="0"/>
              <a:buAutoNum type="arabicPeriod"/>
            </a:pPr>
            <a:r>
              <a:rPr lang="en-US" altLang="en-US" dirty="0"/>
              <a:t>Identify and register a database driver.</a:t>
            </a:r>
          </a:p>
          <a:p>
            <a:pPr marL="514350" indent="-514350">
              <a:buFont typeface="Franklin Gothic Medium" panose="020B0603020102020204" pitchFamily="34" charset="0"/>
              <a:buAutoNum type="arabicPeriod"/>
            </a:pPr>
            <a:r>
              <a:rPr lang="en-US" altLang="en-US" dirty="0"/>
              <a:t>Open a connection to a database.</a:t>
            </a:r>
          </a:p>
          <a:p>
            <a:pPr marL="514350" indent="-514350">
              <a:buFont typeface="Franklin Gothic Medium" panose="020B0603020102020204" pitchFamily="34" charset="0"/>
              <a:buAutoNum type="arabicPeriod"/>
            </a:pPr>
            <a:r>
              <a:rPr lang="en-US" altLang="en-US" dirty="0"/>
              <a:t>Execute a query against the database.</a:t>
            </a:r>
          </a:p>
          <a:p>
            <a:pPr marL="514350" indent="-514350">
              <a:buFont typeface="Franklin Gothic Medium" panose="020B0603020102020204" pitchFamily="34" charset="0"/>
              <a:buAutoNum type="arabicPeriod"/>
            </a:pPr>
            <a:r>
              <a:rPr lang="en-US" altLang="en-US" dirty="0"/>
              <a:t>Process the results of the query.</a:t>
            </a:r>
          </a:p>
          <a:p>
            <a:pPr marL="514350" indent="-514350">
              <a:buFont typeface="Franklin Gothic Medium" panose="020B0603020102020204" pitchFamily="34" charset="0"/>
              <a:buAutoNum type="arabicPeriod"/>
            </a:pPr>
            <a:r>
              <a:rPr lang="en-US" altLang="en-US" dirty="0"/>
              <a:t>Repeat steps 3–4 as necessary.</a:t>
            </a:r>
          </a:p>
          <a:p>
            <a:pPr marL="514350" indent="-514350">
              <a:buFont typeface="Franklin Gothic Medium" panose="020B0603020102020204" pitchFamily="34" charset="0"/>
              <a:buAutoNum type="arabicPeriod"/>
            </a:pPr>
            <a:r>
              <a:rPr lang="en-US" altLang="en-US" dirty="0"/>
              <a:t>Close the connection to the database.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77643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3-Tier Architectures &amp; the Web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Client	</a:t>
            </a:r>
          </a:p>
          <a:p>
            <a:pPr lvl="1"/>
            <a:r>
              <a:rPr lang="en-US" dirty="0" smtClean="0"/>
              <a:t>GUI Interface (I/O processing)</a:t>
            </a:r>
          </a:p>
          <a:p>
            <a:pPr lvl="1"/>
            <a:r>
              <a:rPr lang="en-US" dirty="0" smtClean="0"/>
              <a:t>On the Web:  Browser</a:t>
            </a:r>
          </a:p>
          <a:p>
            <a:r>
              <a:rPr lang="en-US" dirty="0" smtClean="0"/>
              <a:t>Application Server</a:t>
            </a:r>
          </a:p>
          <a:p>
            <a:pPr lvl="1"/>
            <a:r>
              <a:rPr lang="en-US" dirty="0" smtClean="0"/>
              <a:t>Business Rules and applications</a:t>
            </a:r>
          </a:p>
          <a:p>
            <a:pPr lvl="1"/>
            <a:r>
              <a:rPr lang="en-US" dirty="0" smtClean="0"/>
              <a:t>On the Web:  Web Server</a:t>
            </a:r>
          </a:p>
          <a:p>
            <a:r>
              <a:rPr lang="en-US" dirty="0" smtClean="0"/>
              <a:t>Database Server</a:t>
            </a:r>
          </a:p>
          <a:p>
            <a:pPr lvl="1"/>
            <a:r>
              <a:rPr lang="en-US" dirty="0" smtClean="0"/>
              <a:t>Data Storage</a:t>
            </a:r>
          </a:p>
          <a:p>
            <a:pPr lvl="1"/>
            <a:r>
              <a:rPr lang="en-US" dirty="0" smtClean="0"/>
              <a:t>On the Web:  DBMS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67617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Thin Client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An application where the client (PC) accessing the application primarily provides the user interfaces and some application processing, usually with no or limited local data storage.</a:t>
            </a:r>
          </a:p>
          <a:p>
            <a:r>
              <a:rPr lang="en-US" altLang="en-US" dirty="0"/>
              <a:t>Usually, thin client application is a Web browser and the 3-tier architecture involves a Web application.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499996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4" ma:contentTypeDescription="Create a new document." ma:contentTypeScope="" ma:versionID="ebbe6952ede08d8fe1d1f3781a6e1e4c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3dff166ea1113a071c9f8af58a3a099c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  <xsd:element ref="ns4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3f0ecd7d-7305-47a7-acb2-43d943ef900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BBD4B4F-7AB1-4644-AF5B-E32C494B3BEE}"/>
</file>

<file path=customXml/itemProps2.xml><?xml version="1.0" encoding="utf-8"?>
<ds:datastoreItem xmlns:ds="http://schemas.openxmlformats.org/officeDocument/2006/customXml" ds:itemID="{6C35A16C-D389-4629-810C-F2BB59644BAB}"/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2700</TotalTime>
  <Words>451</Words>
  <Application>Microsoft Office PowerPoint</Application>
  <PresentationFormat>Widescreen</PresentationFormat>
  <Paragraphs>82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Franklin Gothic Medium</vt:lpstr>
      <vt:lpstr>Garamond</vt:lpstr>
      <vt:lpstr>Organic</vt:lpstr>
      <vt:lpstr>Module 8</vt:lpstr>
      <vt:lpstr>Client/Server Architectures </vt:lpstr>
      <vt:lpstr>Logic of Client/Server Systems</vt:lpstr>
      <vt:lpstr>Partitioning for Applications</vt:lpstr>
      <vt:lpstr>Tiers</vt:lpstr>
      <vt:lpstr>Definitions</vt:lpstr>
      <vt:lpstr>Using Middleware APIs with Databases</vt:lpstr>
      <vt:lpstr>3-Tier Architectures &amp; the Web</vt:lpstr>
      <vt:lpstr>Thin Client</vt:lpstr>
      <vt:lpstr>Fat Client</vt:lpstr>
      <vt:lpstr>Considerations for a 3-Tier Application</vt:lpstr>
      <vt:lpstr>Benefits of 3-Tier Architectures</vt:lpstr>
      <vt:lpstr>Some Benefits of Using Stored Procedures</vt:lpstr>
    </vt:vector>
  </TitlesOfParts>
  <Company>Kennesaw State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Module 8</dc:title>
  <dc:creator>Rebecca Rutherfoord</dc:creator>
  <cp:lastModifiedBy>Rebecca Rutherfoord</cp:lastModifiedBy>
  <cp:revision>8</cp:revision>
  <dcterms:created xsi:type="dcterms:W3CDTF">2018-02-05T21:20:08Z</dcterms:created>
  <dcterms:modified xsi:type="dcterms:W3CDTF">2018-02-07T18:20:42Z</dcterms:modified>
</cp:coreProperties>
</file>