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5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9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398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554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54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440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1760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8533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869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700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62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357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8826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851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63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005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84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FB1B6BE-2222-4B59-B0DA-4025D15322E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5828395-BFA8-458F-8F30-8376A16E8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629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Object Oriented Models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564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Overriding Inheritance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en-US" sz="3600" b="1" dirty="0"/>
              <a:t>Overriding</a:t>
            </a:r>
            <a:r>
              <a:rPr lang="en-US" altLang="en-US" sz="3600" dirty="0"/>
              <a:t>: The process of replacing a method inherited from a superclass by a more specific implementation of that method in a subclass</a:t>
            </a:r>
          </a:p>
          <a:p>
            <a:pPr lvl="1"/>
            <a:r>
              <a:rPr lang="en-US" altLang="en-US" sz="3200" dirty="0"/>
              <a:t>For Extension: add code</a:t>
            </a:r>
          </a:p>
          <a:p>
            <a:pPr lvl="1"/>
            <a:r>
              <a:rPr lang="en-US" altLang="en-US" sz="3200" dirty="0"/>
              <a:t>For Restriction: limit the method</a:t>
            </a:r>
          </a:p>
          <a:p>
            <a:pPr lvl="1"/>
            <a:r>
              <a:rPr lang="en-US" altLang="en-US" sz="3200"/>
              <a:t>For Optimization: improve code by exploiting restrictions imposed by the subclass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394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Object-Oriented Databases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Centers around objects and classes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Involves inheritance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Encapsulates both data and behavior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292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Classes &amp;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/>
              <a:t>Class</a:t>
            </a:r>
            <a:r>
              <a:rPr lang="en-US" altLang="en-US" dirty="0"/>
              <a:t>: An entity that has a well-defined role in the application domain, as well as state, behavior, and identity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Tangible: person, place or thing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Concept or Event: department, performance, marriage, registration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Artifact of the Design Process: user interface, controller, scheduler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Object</a:t>
            </a:r>
            <a:r>
              <a:rPr lang="en-US" altLang="en-US" dirty="0"/>
              <a:t>: a particular instance of a 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313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sz="3600" b="1" dirty="0"/>
              <a:t>State</a:t>
            </a:r>
            <a:r>
              <a:rPr lang="en-US" altLang="en-US" sz="3600" dirty="0"/>
              <a:t>: attribute types and values</a:t>
            </a:r>
          </a:p>
          <a:p>
            <a:r>
              <a:rPr lang="en-US" altLang="en-US" sz="3600" b="1" dirty="0"/>
              <a:t>Behavior</a:t>
            </a:r>
            <a:r>
              <a:rPr lang="en-US" altLang="en-US" sz="3600" dirty="0"/>
              <a:t>: how an object acts and reacts</a:t>
            </a:r>
          </a:p>
          <a:p>
            <a:pPr lvl="1"/>
            <a:r>
              <a:rPr lang="en-US" altLang="en-US" sz="3600" dirty="0"/>
              <a:t>Behavior is expressed through operations that can be performed on it</a:t>
            </a:r>
          </a:p>
          <a:p>
            <a:r>
              <a:rPr lang="en-US" altLang="en-US" sz="3600" b="1" dirty="0"/>
              <a:t>Identity</a:t>
            </a:r>
            <a:r>
              <a:rPr lang="en-US" altLang="en-US" sz="3600" dirty="0"/>
              <a:t>: every object has a unique identity, even if all of its attribute values are the same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61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sz="2800" dirty="0"/>
              <a:t>A function or service provided by all instances of a class</a:t>
            </a:r>
          </a:p>
          <a:p>
            <a:r>
              <a:rPr lang="en-US" altLang="en-US" sz="2800" dirty="0"/>
              <a:t>Encapsulation – hiding internal implementation details</a:t>
            </a:r>
          </a:p>
          <a:p>
            <a:r>
              <a:rPr lang="en-US" altLang="en-US" sz="2800" dirty="0"/>
              <a:t>Types of operations:</a:t>
            </a:r>
          </a:p>
          <a:p>
            <a:pPr lvl="1"/>
            <a:r>
              <a:rPr lang="en-US" altLang="en-US" sz="2600" b="1" dirty="0"/>
              <a:t>Constructor</a:t>
            </a:r>
            <a:r>
              <a:rPr lang="en-US" altLang="en-US" sz="2600" dirty="0"/>
              <a:t>: creates a new instance of a class</a:t>
            </a:r>
          </a:p>
          <a:p>
            <a:pPr lvl="1"/>
            <a:r>
              <a:rPr lang="en-US" altLang="en-US" sz="2600" b="1" dirty="0"/>
              <a:t>Query</a:t>
            </a:r>
            <a:r>
              <a:rPr lang="en-US" altLang="en-US" sz="2600" dirty="0"/>
              <a:t>: accesses but does not change an object’s state</a:t>
            </a:r>
          </a:p>
          <a:p>
            <a:pPr lvl="1"/>
            <a:r>
              <a:rPr lang="en-US" altLang="en-US" sz="2600" b="1" dirty="0"/>
              <a:t>Update</a:t>
            </a:r>
            <a:r>
              <a:rPr lang="en-US" altLang="en-US" sz="2600" dirty="0"/>
              <a:t>: alters the state of an object</a:t>
            </a:r>
          </a:p>
          <a:p>
            <a:pPr lvl="1"/>
            <a:r>
              <a:rPr lang="en-US" altLang="en-US" sz="2600" b="1" dirty="0"/>
              <a:t>Class-Scope</a:t>
            </a:r>
            <a:r>
              <a:rPr lang="en-US" altLang="en-US" sz="2600" dirty="0"/>
              <a:t>: operation applies to the class instead of an instance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639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Associations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b="1" dirty="0"/>
              <a:t>Association</a:t>
            </a:r>
            <a:r>
              <a:rPr lang="en-US" altLang="en-US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Named relationship among object classes 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Association Role</a:t>
            </a:r>
            <a:endParaRPr lang="en-US" altLang="en-US" dirty="0"/>
          </a:p>
          <a:p>
            <a:pPr lvl="1">
              <a:lnSpc>
                <a:spcPct val="90000"/>
              </a:lnSpc>
            </a:pPr>
            <a:r>
              <a:rPr lang="en-US" altLang="en-US" dirty="0"/>
              <a:t>Role of an object in an association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The end of an association where it connects to a class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Multiplicity</a:t>
            </a:r>
            <a:r>
              <a:rPr lang="en-US" altLang="en-US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How many objects participate in an association. Lower-bound...Upper-bound (cardinality)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866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Association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association that has attributes or operations of its own or that participates in relationships with other classes</a:t>
            </a:r>
          </a:p>
          <a:p>
            <a:pPr>
              <a:buNone/>
            </a:pPr>
            <a:endParaRPr lang="en-US" altLang="en-US" dirty="0"/>
          </a:p>
          <a:p>
            <a:r>
              <a:rPr lang="en-US" altLang="en-US" dirty="0"/>
              <a:t>Like an associative entity in E-R model</a:t>
            </a:r>
          </a:p>
        </p:txBody>
      </p:sp>
    </p:spTree>
    <p:extLst>
      <p:ext uri="{BB962C8B-B14F-4D97-AF65-F5344CB8AC3E}">
        <p14:creationId xmlns:p14="http://schemas.microsoft.com/office/powerpoint/2010/main" val="1663580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Generalization and Specialization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en-US" altLang="en-US" sz="3000" dirty="0"/>
              <a:t>Subclass, Superclass</a:t>
            </a:r>
          </a:p>
          <a:p>
            <a:pPr lvl="1">
              <a:lnSpc>
                <a:spcPct val="110000"/>
              </a:lnSpc>
            </a:pPr>
            <a:r>
              <a:rPr lang="en-US" altLang="en-US" sz="2600" dirty="0"/>
              <a:t>similar to subtype/</a:t>
            </a:r>
            <a:r>
              <a:rPr lang="en-US" altLang="en-US" sz="2600" dirty="0" err="1"/>
              <a:t>supertype</a:t>
            </a:r>
            <a:r>
              <a:rPr lang="en-US" altLang="en-US" sz="2600" dirty="0"/>
              <a:t> in EER</a:t>
            </a:r>
          </a:p>
          <a:p>
            <a:pPr>
              <a:lnSpc>
                <a:spcPct val="110000"/>
              </a:lnSpc>
            </a:pPr>
            <a:r>
              <a:rPr lang="en-US" altLang="en-US" sz="3000" dirty="0"/>
              <a:t>Common attributes, relationships, and operations</a:t>
            </a:r>
          </a:p>
          <a:p>
            <a:pPr>
              <a:lnSpc>
                <a:spcPct val="110000"/>
              </a:lnSpc>
            </a:pPr>
            <a:r>
              <a:rPr lang="en-US" altLang="en-US" sz="3000" dirty="0"/>
              <a:t>Disjoint vs. Overlapping</a:t>
            </a:r>
          </a:p>
          <a:p>
            <a:pPr>
              <a:lnSpc>
                <a:spcPct val="110000"/>
              </a:lnSpc>
            </a:pPr>
            <a:r>
              <a:rPr lang="en-US" altLang="en-US" sz="3000" dirty="0"/>
              <a:t>Complete (total specialization) vs. incomplete (partial specialization)</a:t>
            </a:r>
          </a:p>
          <a:p>
            <a:pPr>
              <a:lnSpc>
                <a:spcPct val="110000"/>
              </a:lnSpc>
            </a:pPr>
            <a:r>
              <a:rPr lang="en-US" altLang="en-US" sz="3000" dirty="0"/>
              <a:t>Abstract Class: no direct instances possible, but subclasses may have direct instances</a:t>
            </a:r>
          </a:p>
          <a:p>
            <a:pPr>
              <a:lnSpc>
                <a:spcPct val="110000"/>
              </a:lnSpc>
            </a:pPr>
            <a:r>
              <a:rPr lang="en-US" altLang="en-US" sz="3000" dirty="0"/>
              <a:t>Concrete Class: direct instances possible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67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Polymorphism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/>
              <a:t>Abstract Operation</a:t>
            </a:r>
            <a:r>
              <a:rPr lang="en-US" altLang="en-US" dirty="0"/>
              <a:t>: Defines the form or protocol of the operation, but not its implementation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Method</a:t>
            </a:r>
            <a:r>
              <a:rPr lang="en-US" altLang="en-US" dirty="0"/>
              <a:t>: The implementation of an operation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Polymorphism</a:t>
            </a:r>
            <a:r>
              <a:rPr lang="en-US" altLang="en-US" dirty="0"/>
              <a:t>: The same operation may apply to two or more different classes in different ways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077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BB2874-9A81-4F77-AB74-31547B11F7AD}"/>
</file>

<file path=customXml/itemProps2.xml><?xml version="1.0" encoding="utf-8"?>
<ds:datastoreItem xmlns:ds="http://schemas.openxmlformats.org/officeDocument/2006/customXml" ds:itemID="{EC010F5A-6818-40FF-81BA-49DE6B9322CC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</TotalTime>
  <Words>402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Garamond</vt:lpstr>
      <vt:lpstr>Organic</vt:lpstr>
      <vt:lpstr>Module 13</vt:lpstr>
      <vt:lpstr>Object-Oriented Databases</vt:lpstr>
      <vt:lpstr>Database Classes &amp; Objects</vt:lpstr>
      <vt:lpstr>Definitions</vt:lpstr>
      <vt:lpstr>Operations</vt:lpstr>
      <vt:lpstr>What are Associations</vt:lpstr>
      <vt:lpstr>Association Classes</vt:lpstr>
      <vt:lpstr>Generalization and Specialization</vt:lpstr>
      <vt:lpstr>Polymorphism</vt:lpstr>
      <vt:lpstr>Overriding Inheritance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13</dc:title>
  <dc:creator>brutherf</dc:creator>
  <cp:lastModifiedBy>brutherf</cp:lastModifiedBy>
  <cp:revision>2</cp:revision>
  <dcterms:created xsi:type="dcterms:W3CDTF">2018-02-06T03:13:42Z</dcterms:created>
  <dcterms:modified xsi:type="dcterms:W3CDTF">2018-02-06T03:23:03Z</dcterms:modified>
</cp:coreProperties>
</file>