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0" autoAdjust="0"/>
    <p:restoredTop sz="83882"/>
  </p:normalViewPr>
  <p:slideViewPr>
    <p:cSldViewPr snapToGrid="0">
      <p:cViewPr varScale="1">
        <p:scale>
          <a:sx n="82" d="100"/>
          <a:sy n="82" d="100"/>
        </p:scale>
        <p:origin x="11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A9743DD-A5CA-4AD5-8E8C-7FFC59A1D232}" type="datetimeFigureOut">
              <a:rPr lang="en-US" smtClean="0"/>
              <a:t>10/7/18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03B96A0F-A521-45E4-B998-7CD3A9A69CF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2011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743DD-A5CA-4AD5-8E8C-7FFC59A1D232}" type="datetimeFigureOut">
              <a:rPr lang="en-US" smtClean="0"/>
              <a:t>10/7/18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6A0F-A521-45E4-B998-7CD3A9A69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733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743DD-A5CA-4AD5-8E8C-7FFC59A1D232}" type="datetimeFigureOut">
              <a:rPr lang="en-US" smtClean="0"/>
              <a:t>10/7/18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6A0F-A521-45E4-B998-7CD3A9A69CF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42080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743DD-A5CA-4AD5-8E8C-7FFC59A1D232}" type="datetimeFigureOut">
              <a:rPr lang="en-US" smtClean="0"/>
              <a:t>10/7/18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6A0F-A521-45E4-B998-7CD3A9A69CF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1999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743DD-A5CA-4AD5-8E8C-7FFC59A1D232}" type="datetimeFigureOut">
              <a:rPr lang="en-US" smtClean="0"/>
              <a:t>10/7/18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6A0F-A521-45E4-B998-7CD3A9A69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6463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743DD-A5CA-4AD5-8E8C-7FFC59A1D232}" type="datetimeFigureOut">
              <a:rPr lang="en-US" smtClean="0"/>
              <a:t>10/7/18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6A0F-A521-45E4-B998-7CD3A9A69CF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58964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743DD-A5CA-4AD5-8E8C-7FFC59A1D232}" type="datetimeFigureOut">
              <a:rPr lang="en-US" smtClean="0"/>
              <a:t>10/7/18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6A0F-A521-45E4-B998-7CD3A9A69CF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05578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743DD-A5CA-4AD5-8E8C-7FFC59A1D232}" type="datetimeFigureOut">
              <a:rPr lang="en-US" smtClean="0"/>
              <a:t>10/7/18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6A0F-A521-45E4-B998-7CD3A9A69CF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0519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743DD-A5CA-4AD5-8E8C-7FFC59A1D232}" type="datetimeFigureOut">
              <a:rPr lang="en-US" smtClean="0"/>
              <a:t>10/7/18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6A0F-A521-45E4-B998-7CD3A9A69CF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396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743DD-A5CA-4AD5-8E8C-7FFC59A1D232}" type="datetimeFigureOut">
              <a:rPr lang="en-US" smtClean="0"/>
              <a:t>10/7/18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6A0F-A521-45E4-B998-7CD3A9A69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215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743DD-A5CA-4AD5-8E8C-7FFC59A1D232}" type="datetimeFigureOut">
              <a:rPr lang="en-US" smtClean="0"/>
              <a:t>10/7/18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6A0F-A521-45E4-B998-7CD3A9A69CF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3331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743DD-A5CA-4AD5-8E8C-7FFC59A1D232}" type="datetimeFigureOut">
              <a:rPr lang="en-US" smtClean="0"/>
              <a:t>10/7/18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6A0F-A521-45E4-B998-7CD3A9A69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892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743DD-A5CA-4AD5-8E8C-7FFC59A1D232}" type="datetimeFigureOut">
              <a:rPr lang="en-US" smtClean="0"/>
              <a:t>10/7/18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6A0F-A521-45E4-B998-7CD3A9A69CF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4893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743DD-A5CA-4AD5-8E8C-7FFC59A1D232}" type="datetimeFigureOut">
              <a:rPr lang="en-US" smtClean="0"/>
              <a:t>10/7/18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6A0F-A521-45E4-B998-7CD3A9A69CF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9428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743DD-A5CA-4AD5-8E8C-7FFC59A1D232}" type="datetimeFigureOut">
              <a:rPr lang="en-US" smtClean="0"/>
              <a:t>10/7/18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6A0F-A521-45E4-B998-7CD3A9A69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527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743DD-A5CA-4AD5-8E8C-7FFC59A1D232}" type="datetimeFigureOut">
              <a:rPr lang="en-US" smtClean="0"/>
              <a:t>10/7/18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6A0F-A521-45E4-B998-7CD3A9A69CF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5335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743DD-A5CA-4AD5-8E8C-7FFC59A1D232}" type="datetimeFigureOut">
              <a:rPr lang="en-US" smtClean="0"/>
              <a:t>10/7/18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6A0F-A521-45E4-B998-7CD3A9A69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138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A9743DD-A5CA-4AD5-8E8C-7FFC59A1D232}" type="datetimeFigureOut">
              <a:rPr lang="en-US" smtClean="0"/>
              <a:t>10/7/18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3B96A0F-A521-45E4-B998-7CD3A9A69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475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9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 Warehousing</a:t>
            </a:r>
          </a:p>
        </p:txBody>
      </p:sp>
    </p:spTree>
    <p:extLst>
      <p:ext uri="{BB962C8B-B14F-4D97-AF65-F5344CB8AC3E}">
        <p14:creationId xmlns:p14="http://schemas.microsoft.com/office/powerpoint/2010/main" val="4226342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Surrogate Keys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</a:pPr>
            <a:r>
              <a:rPr lang="en-US" altLang="en-US" sz="3300" dirty="0"/>
              <a:t>Dimension table keys should be </a:t>
            </a:r>
            <a:r>
              <a:rPr lang="en-US" altLang="en-US" sz="3300" b="1" i="1" dirty="0"/>
              <a:t>surrogate</a:t>
            </a:r>
            <a:r>
              <a:rPr lang="en-US" altLang="en-US" sz="3300" dirty="0"/>
              <a:t> (non-intelligent and non-business related), because:</a:t>
            </a:r>
          </a:p>
          <a:p>
            <a:pPr>
              <a:lnSpc>
                <a:spcPct val="80000"/>
              </a:lnSpc>
            </a:pPr>
            <a:endParaRPr lang="en-US" altLang="en-US" sz="3300" dirty="0"/>
          </a:p>
          <a:p>
            <a:pPr lvl="1">
              <a:lnSpc>
                <a:spcPct val="80000"/>
              </a:lnSpc>
            </a:pPr>
            <a:r>
              <a:rPr lang="en-US" altLang="en-US" sz="3300" dirty="0"/>
              <a:t>Business keys may change over time</a:t>
            </a:r>
          </a:p>
          <a:p>
            <a:pPr lvl="1">
              <a:lnSpc>
                <a:spcPct val="80000"/>
              </a:lnSpc>
            </a:pPr>
            <a:r>
              <a:rPr lang="en-US" altLang="en-US" sz="3300" dirty="0"/>
              <a:t>Helps keep track of non</a:t>
            </a:r>
            <a:r>
              <a:rPr lang="en-US" altLang="zh-CN" sz="3300" dirty="0"/>
              <a:t>-</a:t>
            </a:r>
            <a:r>
              <a:rPr lang="en-US" altLang="en-US" sz="3300" dirty="0"/>
              <a:t>key attribute values for a given production key</a:t>
            </a:r>
          </a:p>
          <a:p>
            <a:pPr lvl="1">
              <a:lnSpc>
                <a:spcPct val="80000"/>
              </a:lnSpc>
            </a:pPr>
            <a:r>
              <a:rPr lang="en-US" altLang="en-US" sz="3300" dirty="0"/>
              <a:t>Surrogate keys are simpler and shorter</a:t>
            </a:r>
          </a:p>
          <a:p>
            <a:pPr lvl="1">
              <a:lnSpc>
                <a:spcPct val="80000"/>
              </a:lnSpc>
            </a:pPr>
            <a:r>
              <a:rPr lang="en-US" altLang="en-US" sz="3300" dirty="0"/>
              <a:t>Surrogate keys can be same length and format for all key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5122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Duration of Keeping a Data Warehouse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80000"/>
              </a:lnSpc>
            </a:pPr>
            <a:r>
              <a:rPr lang="en-US" altLang="en-US" dirty="0"/>
              <a:t>Natural duration–13 months or 5 quarters</a:t>
            </a:r>
          </a:p>
          <a:p>
            <a:pPr lvl="1">
              <a:lnSpc>
                <a:spcPct val="80000"/>
              </a:lnSpc>
              <a:buNone/>
            </a:pPr>
            <a:endParaRPr lang="en-US" altLang="en-US" dirty="0"/>
          </a:p>
          <a:p>
            <a:pPr lvl="1">
              <a:lnSpc>
                <a:spcPct val="80000"/>
              </a:lnSpc>
            </a:pPr>
            <a:r>
              <a:rPr lang="en-US" altLang="en-US" dirty="0"/>
              <a:t>Financial institutions may need longer duration</a:t>
            </a:r>
          </a:p>
          <a:p>
            <a:pPr lvl="1">
              <a:lnSpc>
                <a:spcPct val="80000"/>
              </a:lnSpc>
              <a:buNone/>
            </a:pPr>
            <a:endParaRPr lang="en-US" altLang="en-US" dirty="0"/>
          </a:p>
          <a:p>
            <a:pPr lvl="1">
              <a:lnSpc>
                <a:spcPct val="80000"/>
              </a:lnSpc>
            </a:pPr>
            <a:r>
              <a:rPr lang="en-US" altLang="en-US" dirty="0"/>
              <a:t>Older data is more difficult to source and cleanse</a:t>
            </a:r>
          </a:p>
        </p:txBody>
      </p:sp>
    </p:spTree>
    <p:extLst>
      <p:ext uri="{BB962C8B-B14F-4D97-AF65-F5344CB8AC3E}">
        <p14:creationId xmlns:p14="http://schemas.microsoft.com/office/powerpoint/2010/main" val="37328847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dirty="0"/>
              <a:t>Identify subjects of the data mart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Identify dimensions and facts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Indicate how data is derived from enterprise data warehouses, including derivation rules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Indicate how data is derived from operational data store, including derivation rules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Identify available reports and predefined queries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Identify data analysis techniques (e.g. drill-down)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Identify responsible people</a:t>
            </a:r>
          </a:p>
        </p:txBody>
      </p:sp>
    </p:spTree>
    <p:extLst>
      <p:ext uri="{BB962C8B-B14F-4D97-AF65-F5344CB8AC3E}">
        <p14:creationId xmlns:p14="http://schemas.microsoft.com/office/powerpoint/2010/main" val="10837845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OLAP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lang="en-US" altLang="en-US" dirty="0"/>
              <a:t>The use of a set of graphical tools that provides users with multidimensional views of their data and allows them to analyze the data using simple windowing techniques</a:t>
            </a:r>
          </a:p>
          <a:p>
            <a:pPr>
              <a:lnSpc>
                <a:spcPct val="90000"/>
              </a:lnSpc>
            </a:pPr>
            <a:r>
              <a:rPr lang="en-US" altLang="en-US" sz="2800" b="1" i="1" dirty="0"/>
              <a:t>Relational OLAP (ROLAP)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Traditional relational representation</a:t>
            </a:r>
          </a:p>
          <a:p>
            <a:pPr>
              <a:lnSpc>
                <a:spcPct val="90000"/>
              </a:lnSpc>
            </a:pPr>
            <a:r>
              <a:rPr lang="en-US" altLang="en-US" sz="2800" b="1" i="1" dirty="0"/>
              <a:t>Multidimensional OLAP (MOLAP)</a:t>
            </a:r>
          </a:p>
          <a:p>
            <a:pPr lvl="1">
              <a:lnSpc>
                <a:spcPct val="90000"/>
              </a:lnSpc>
            </a:pPr>
            <a:r>
              <a:rPr lang="en-US" altLang="en-US" sz="2400" b="1" dirty="0"/>
              <a:t>Cube</a:t>
            </a:r>
            <a:r>
              <a:rPr lang="en-US" altLang="en-US" sz="2400" dirty="0"/>
              <a:t> structure</a:t>
            </a:r>
          </a:p>
          <a:p>
            <a:pPr>
              <a:lnSpc>
                <a:spcPct val="90000"/>
              </a:lnSpc>
            </a:pPr>
            <a:r>
              <a:rPr lang="en-US" altLang="en-US" sz="2800" dirty="0"/>
              <a:t>OLAP Operations</a:t>
            </a:r>
          </a:p>
          <a:p>
            <a:pPr lvl="1">
              <a:lnSpc>
                <a:spcPct val="90000"/>
              </a:lnSpc>
            </a:pPr>
            <a:r>
              <a:rPr lang="en-US" altLang="en-US" sz="2400" b="1" i="1" dirty="0"/>
              <a:t>Cube slicing</a:t>
            </a:r>
            <a:r>
              <a:rPr lang="en-US" altLang="en-US" sz="2400" dirty="0"/>
              <a:t>–come up with 2-D view of data</a:t>
            </a:r>
          </a:p>
          <a:p>
            <a:pPr lvl="1">
              <a:lnSpc>
                <a:spcPct val="90000"/>
              </a:lnSpc>
            </a:pPr>
            <a:r>
              <a:rPr lang="en-US" altLang="en-US" sz="2400" b="1" i="1" dirty="0"/>
              <a:t>Drill-down</a:t>
            </a:r>
            <a:r>
              <a:rPr lang="en-US" altLang="en-US" sz="2400" dirty="0"/>
              <a:t>–going from summary to more detailed views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5587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Mining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sz="3900" dirty="0"/>
              <a:t>Knowledge discovery using a blend of statistical, AI, and computer graphics techniques</a:t>
            </a:r>
          </a:p>
          <a:p>
            <a:pPr>
              <a:lnSpc>
                <a:spcPct val="90000"/>
              </a:lnSpc>
              <a:spcAft>
                <a:spcPts val="0"/>
              </a:spcAft>
              <a:buNone/>
              <a:defRPr/>
            </a:pPr>
            <a:endParaRPr lang="en-US" dirty="0"/>
          </a:p>
          <a:p>
            <a:pPr marL="0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sz="4300" dirty="0"/>
              <a:t>Goals:</a:t>
            </a:r>
          </a:p>
          <a:p>
            <a:pPr marL="457200" lvl="1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sz="3500" dirty="0"/>
              <a:t>Explain observed events or conditions</a:t>
            </a:r>
          </a:p>
          <a:p>
            <a:pPr marL="457200" lvl="1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sz="3500" dirty="0"/>
              <a:t>Confirm hypotheses</a:t>
            </a:r>
          </a:p>
          <a:p>
            <a:pPr marL="457200" lvl="1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sz="3500" dirty="0"/>
              <a:t>Explore data for new or unexpected relationships</a:t>
            </a:r>
          </a:p>
        </p:txBody>
      </p:sp>
    </p:spTree>
    <p:extLst>
      <p:ext uri="{BB962C8B-B14F-4D97-AF65-F5344CB8AC3E}">
        <p14:creationId xmlns:p14="http://schemas.microsoft.com/office/powerpoint/2010/main" val="26581865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Data mining </a:t>
            </a:r>
            <a:r>
              <a:rPr lang="en-US" dirty="0"/>
              <a:t>Techniques</a:t>
            </a:r>
          </a:p>
        </p:txBody>
      </p:sp>
      <p:pic>
        <p:nvPicPr>
          <p:cNvPr id="4" name="Picture 7" descr="Noname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67"/>
          <a:stretch/>
        </p:blipFill>
        <p:spPr bwMode="auto">
          <a:xfrm>
            <a:off x="2576512" y="2701931"/>
            <a:ext cx="7038975" cy="3028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4452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spcBef>
                <a:spcPts val="600"/>
              </a:spcBef>
            </a:pPr>
            <a:r>
              <a:rPr lang="en-US" altLang="en-US" sz="2800" b="1" dirty="0"/>
              <a:t>Data Warehouse</a:t>
            </a:r>
            <a:r>
              <a:rPr lang="en-US" altLang="en-US" sz="2800" dirty="0"/>
              <a:t> </a:t>
            </a:r>
          </a:p>
          <a:p>
            <a:pPr lvl="1">
              <a:spcBef>
                <a:spcPts val="600"/>
              </a:spcBef>
            </a:pPr>
            <a:r>
              <a:rPr lang="en-US" altLang="en-US" sz="2400" dirty="0"/>
              <a:t>A subject-oriented, integrated, time-variant, non-updatable collection of data used in support of management decision-making processes</a:t>
            </a:r>
          </a:p>
          <a:p>
            <a:pPr lvl="2">
              <a:spcBef>
                <a:spcPts val="600"/>
              </a:spcBef>
            </a:pPr>
            <a:r>
              <a:rPr lang="en-US" altLang="en-US" sz="2200" b="1" i="1" dirty="0"/>
              <a:t>Subject-oriented:</a:t>
            </a:r>
            <a:r>
              <a:rPr lang="en-US" altLang="en-US" sz="2200" dirty="0"/>
              <a:t> e.g. customers, patients, students, products</a:t>
            </a:r>
          </a:p>
          <a:p>
            <a:pPr lvl="2">
              <a:spcBef>
                <a:spcPts val="600"/>
              </a:spcBef>
            </a:pPr>
            <a:r>
              <a:rPr lang="en-US" altLang="en-US" sz="2200" b="1" i="1" dirty="0"/>
              <a:t>Integrated: </a:t>
            </a:r>
            <a:r>
              <a:rPr lang="en-US" altLang="en-US" sz="2200" dirty="0"/>
              <a:t>consistent naming conventions, formats, encoding structures; from multiple data sources</a:t>
            </a:r>
          </a:p>
          <a:p>
            <a:pPr lvl="2">
              <a:spcBef>
                <a:spcPts val="600"/>
              </a:spcBef>
            </a:pPr>
            <a:r>
              <a:rPr lang="en-US" altLang="en-US" sz="2200" b="1" i="1" dirty="0"/>
              <a:t>Time-variant: </a:t>
            </a:r>
            <a:r>
              <a:rPr lang="en-US" altLang="en-US" sz="2200" dirty="0"/>
              <a:t>can study trends and changes</a:t>
            </a:r>
          </a:p>
          <a:p>
            <a:pPr lvl="2">
              <a:spcBef>
                <a:spcPts val="600"/>
              </a:spcBef>
            </a:pPr>
            <a:r>
              <a:rPr lang="en-US" altLang="en-US" sz="2200" b="1" i="1" dirty="0"/>
              <a:t>Non-updatable: </a:t>
            </a:r>
            <a:r>
              <a:rPr lang="en-US" altLang="en-US" sz="2200" dirty="0"/>
              <a:t>read-only, periodically refreshed</a:t>
            </a:r>
          </a:p>
          <a:p>
            <a:pPr>
              <a:spcBef>
                <a:spcPts val="600"/>
              </a:spcBef>
            </a:pPr>
            <a:r>
              <a:rPr lang="en-US" altLang="en-US" sz="2800" b="1" dirty="0"/>
              <a:t>Data Mart</a:t>
            </a:r>
            <a:endParaRPr lang="en-US" altLang="en-US" sz="2800" dirty="0"/>
          </a:p>
          <a:p>
            <a:pPr lvl="1">
              <a:spcBef>
                <a:spcPts val="600"/>
              </a:spcBef>
            </a:pPr>
            <a:r>
              <a:rPr lang="en-US" altLang="en-US" sz="2400" dirty="0"/>
              <a:t>A data warehouse that is limited in scope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4214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Reasons that helped lead to development of data warehouses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Improvement in database technologies, especially relational DBMSs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Advances in computer hardware, including mass storage and parallel architectures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Emergence of end-user computing with powerful interfaces and tools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Advances in middleware, enabling heterogeneous database connectivity 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Recognition of difference between operational and informational systems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302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Problems with traditional databases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dirty="0"/>
              <a:t>Synonyms</a:t>
            </a:r>
          </a:p>
          <a:p>
            <a:pPr marL="0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dirty="0"/>
              <a:t>Free-form vs. structured fields</a:t>
            </a:r>
          </a:p>
          <a:p>
            <a:pPr marL="0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dirty="0"/>
              <a:t>Inconsistent data values</a:t>
            </a:r>
          </a:p>
          <a:p>
            <a:pPr marL="0" indent="0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dirty="0"/>
              <a:t>Missing data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altLang="en-US" dirty="0"/>
              <a:t>No single system of records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altLang="en-US" dirty="0"/>
              <a:t>Multiple systems not synchronized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altLang="en-US" dirty="0"/>
              <a:t>Organizational need to analyze activities in a balanced way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altLang="en-US" dirty="0"/>
              <a:t>Customer relationship management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altLang="en-US" dirty="0"/>
              <a:t>Supplier relationship management</a:t>
            </a:r>
          </a:p>
          <a:p>
            <a:pPr marL="0" indent="0">
              <a:lnSpc>
                <a:spcPct val="90000"/>
              </a:lnSpc>
              <a:spcAft>
                <a:spcPts val="0"/>
              </a:spcAft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150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Operational </a:t>
            </a:r>
            <a:r>
              <a:rPr lang="en-US" dirty="0" err="1"/>
              <a:t>vs</a:t>
            </a:r>
            <a:r>
              <a:rPr lang="en-US" dirty="0"/>
              <a:t> Informational DBs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Operational system </a:t>
            </a:r>
            <a:r>
              <a:rPr lang="en-US" altLang="en-US" dirty="0"/>
              <a:t>– a system that is used to run a business in real time, based on current data; also called a system of record</a:t>
            </a:r>
          </a:p>
          <a:p>
            <a:endParaRPr lang="en-US" altLang="en-US" dirty="0"/>
          </a:p>
          <a:p>
            <a:r>
              <a:rPr lang="en-US" altLang="en-US" b="1" dirty="0"/>
              <a:t>Informational system </a:t>
            </a:r>
            <a:r>
              <a:rPr lang="en-US" altLang="en-US" dirty="0"/>
              <a:t>– a system designed to support decision making based on historical point-in-time and prediction data for complex queries or data-mining applications</a:t>
            </a:r>
          </a:p>
        </p:txBody>
      </p:sp>
    </p:spTree>
    <p:extLst>
      <p:ext uri="{BB962C8B-B14F-4D97-AF65-F5344CB8AC3E}">
        <p14:creationId xmlns:p14="http://schemas.microsoft.com/office/powerpoint/2010/main" val="640902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Data Warehouse Architectures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Independent Data Mart</a:t>
            </a:r>
          </a:p>
          <a:p>
            <a:r>
              <a:rPr lang="en-US" altLang="en-US" dirty="0"/>
              <a:t>Dependent Data Mart and Operational Data Store</a:t>
            </a:r>
          </a:p>
          <a:p>
            <a:r>
              <a:rPr lang="en-US" altLang="en-US" dirty="0"/>
              <a:t>Logical Data Mart and Real-Time Data Warehouse</a:t>
            </a:r>
          </a:p>
          <a:p>
            <a:r>
              <a:rPr lang="en-US" altLang="en-US" dirty="0"/>
              <a:t>Three-Layer architecture</a:t>
            </a:r>
          </a:p>
          <a:p>
            <a:r>
              <a:rPr lang="en-US" altLang="en-US" dirty="0"/>
              <a:t>Extract-Transform-Load (ETL)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3632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Warehouse Characteristics</a:t>
            </a:r>
          </a:p>
        </p:txBody>
      </p:sp>
      <p:pic>
        <p:nvPicPr>
          <p:cNvPr id="4" name="Picture 7" descr="Noname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22" r="56509"/>
          <a:stretch/>
        </p:blipFill>
        <p:spPr bwMode="auto">
          <a:xfrm>
            <a:off x="2562896" y="2557463"/>
            <a:ext cx="6555345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6716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Mart Characteristics</a:t>
            </a:r>
          </a:p>
        </p:txBody>
      </p:sp>
      <p:pic>
        <p:nvPicPr>
          <p:cNvPr id="4" name="Picture 7" descr="Noname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94" t="7022"/>
          <a:stretch/>
        </p:blipFill>
        <p:spPr bwMode="auto">
          <a:xfrm>
            <a:off x="2575776" y="2583220"/>
            <a:ext cx="7508382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82311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Derived Data for the Data Warehouse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90000"/>
              </a:lnSpc>
            </a:pPr>
            <a:r>
              <a:rPr lang="en-US" altLang="en-US" dirty="0"/>
              <a:t>Objectives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Ease of use for decision support applications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Fast response to predefined user queries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Customized data for particular target audiences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Ad-hoc query support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Data mining capabilities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sym typeface="Wingdings" panose="05000000000000000000" pitchFamily="2" charset="2"/>
              </a:rPr>
              <a:t>Characteristics</a:t>
            </a:r>
            <a:endParaRPr lang="en-US" altLang="en-US" sz="2800" dirty="0">
              <a:sym typeface="Wingdings" panose="05000000000000000000" pitchFamily="2" charset="2"/>
            </a:endParaRP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Detailed (mostly periodic) data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Aggregate (for summary)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Distributed (to departmental servers)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2343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E4A63DC-6862-4167-BD30-0877B2D76B23}"/>
</file>

<file path=customXml/itemProps2.xml><?xml version="1.0" encoding="utf-8"?>
<ds:datastoreItem xmlns:ds="http://schemas.openxmlformats.org/officeDocument/2006/customXml" ds:itemID="{5D2495C1-33A3-484D-81CE-145B2E712670}"/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35</TotalTime>
  <Words>545</Words>
  <Application>Microsoft Macintosh PowerPoint</Application>
  <PresentationFormat>Widescreen</PresentationFormat>
  <Paragraphs>89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方正舒体</vt:lpstr>
      <vt:lpstr>Arial</vt:lpstr>
      <vt:lpstr>Garamond</vt:lpstr>
      <vt:lpstr>Wingdings</vt:lpstr>
      <vt:lpstr>Organic</vt:lpstr>
      <vt:lpstr>Module 9</vt:lpstr>
      <vt:lpstr>Definitions</vt:lpstr>
      <vt:lpstr>Definitions</vt:lpstr>
      <vt:lpstr>Problems with traditional databases</vt:lpstr>
      <vt:lpstr>Operational vs Informational DBs</vt:lpstr>
      <vt:lpstr>Types of Data Warehouse Architectures</vt:lpstr>
      <vt:lpstr>Data Warehouse Characteristics</vt:lpstr>
      <vt:lpstr>Data Mart Characteristics</vt:lpstr>
      <vt:lpstr>Derived Data for the Data Warehouse</vt:lpstr>
      <vt:lpstr>Surrogate Keys</vt:lpstr>
      <vt:lpstr>Duration of Keeping a Data Warehouse</vt:lpstr>
      <vt:lpstr>Meta Data</vt:lpstr>
      <vt:lpstr>OLAP</vt:lpstr>
      <vt:lpstr>Data Mining</vt:lpstr>
      <vt:lpstr>Data mining Techniques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9</dc:title>
  <dc:creator>brutherf</dc:creator>
  <cp:lastModifiedBy>Tian, Shirley</cp:lastModifiedBy>
  <cp:revision>5</cp:revision>
  <dcterms:created xsi:type="dcterms:W3CDTF">2018-02-06T01:33:37Z</dcterms:created>
  <dcterms:modified xsi:type="dcterms:W3CDTF">2018-10-08T02:34:48Z</dcterms:modified>
</cp:coreProperties>
</file>