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15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1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92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226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56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375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987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423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088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4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8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506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649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3998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72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479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42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4F80FA-FC8D-47AC-AD05-9980550EE8CA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74A2C8-396D-428D-91E5-4F4CC5505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57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Integrating Data and Quality of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762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Data Stewart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3600" dirty="0"/>
              <a:t>Roles:</a:t>
            </a:r>
          </a:p>
          <a:p>
            <a:pPr lvl="1"/>
            <a:r>
              <a:rPr lang="en-US" altLang="en-US" sz="3200" dirty="0"/>
              <a:t>Oversight of data stewardship program</a:t>
            </a:r>
          </a:p>
          <a:p>
            <a:pPr lvl="1"/>
            <a:r>
              <a:rPr lang="en-US" altLang="en-US" sz="3200" dirty="0"/>
              <a:t>Manage data subject area</a:t>
            </a:r>
          </a:p>
          <a:p>
            <a:pPr lvl="1"/>
            <a:r>
              <a:rPr lang="en-US" altLang="en-US" sz="3200" dirty="0"/>
              <a:t>Oversee data definitions</a:t>
            </a:r>
          </a:p>
          <a:p>
            <a:pPr lvl="1"/>
            <a:r>
              <a:rPr lang="en-US" altLang="en-US" sz="3200" dirty="0"/>
              <a:t>Oversee production of data</a:t>
            </a:r>
          </a:p>
          <a:p>
            <a:pPr lvl="1"/>
            <a:r>
              <a:rPr lang="en-US" altLang="en-US" sz="3200" dirty="0"/>
              <a:t>Oversee use of data</a:t>
            </a:r>
          </a:p>
        </p:txBody>
      </p:sp>
    </p:spTree>
    <p:extLst>
      <p:ext uri="{BB962C8B-B14F-4D97-AF65-F5344CB8AC3E}">
        <p14:creationId xmlns:p14="http://schemas.microsoft.com/office/powerpoint/2010/main" val="3363843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do Data Capture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Automate data entry as much as possible</a:t>
            </a:r>
          </a:p>
          <a:p>
            <a:r>
              <a:rPr lang="en-US" altLang="en-US" dirty="0"/>
              <a:t>Manual data entry should be selected from preset options</a:t>
            </a:r>
          </a:p>
          <a:p>
            <a:r>
              <a:rPr lang="en-US" altLang="en-US" dirty="0"/>
              <a:t>Use trained operators when possible</a:t>
            </a:r>
          </a:p>
          <a:p>
            <a:r>
              <a:rPr lang="en-US" altLang="en-US" dirty="0"/>
              <a:t>Follow good user interface design principles</a:t>
            </a:r>
          </a:p>
          <a:p>
            <a:r>
              <a:rPr lang="en-US" altLang="en-US" dirty="0"/>
              <a:t>Immediate data validation for entered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710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Proper Data Processing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3600" dirty="0"/>
              <a:t>Software tools for analyzing and correcting data quality problems:</a:t>
            </a:r>
          </a:p>
          <a:p>
            <a:pPr lvl="1"/>
            <a:r>
              <a:rPr lang="en-US" altLang="en-US" sz="3200" dirty="0"/>
              <a:t>Pattern matching</a:t>
            </a:r>
          </a:p>
          <a:p>
            <a:pPr lvl="1"/>
            <a:r>
              <a:rPr lang="en-US" altLang="en-US" sz="3200" dirty="0"/>
              <a:t>Fuzzy logic</a:t>
            </a:r>
          </a:p>
          <a:p>
            <a:pPr lvl="1"/>
            <a:r>
              <a:rPr lang="en-US" altLang="en-US" sz="3200" dirty="0"/>
              <a:t>Expert systems</a:t>
            </a:r>
          </a:p>
          <a:p>
            <a:r>
              <a:rPr lang="en-US" altLang="en-US" sz="3600" dirty="0"/>
              <a:t>Sound data modeling and database design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90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Integration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Data integration creates a unified view of business data</a:t>
            </a:r>
          </a:p>
          <a:p>
            <a:r>
              <a:rPr lang="en-US" altLang="en-US" dirty="0"/>
              <a:t>Other possibilities:</a:t>
            </a:r>
          </a:p>
          <a:p>
            <a:pPr lvl="1"/>
            <a:r>
              <a:rPr lang="en-US" altLang="en-US" sz="2400" dirty="0"/>
              <a:t>Application integration</a:t>
            </a:r>
          </a:p>
          <a:p>
            <a:pPr lvl="1"/>
            <a:r>
              <a:rPr lang="en-US" altLang="en-US" sz="2400" dirty="0"/>
              <a:t>Business process integration</a:t>
            </a:r>
          </a:p>
          <a:p>
            <a:pPr lvl="1"/>
            <a:r>
              <a:rPr lang="en-US" altLang="en-US" sz="2400" dirty="0"/>
              <a:t>User interaction integration</a:t>
            </a:r>
          </a:p>
          <a:p>
            <a:r>
              <a:rPr lang="en-US" altLang="en-US" dirty="0"/>
              <a:t>Any approach requires </a:t>
            </a:r>
            <a:r>
              <a:rPr lang="en-US" altLang="en-US" b="1" dirty="0"/>
              <a:t>changed data capture</a:t>
            </a:r>
            <a:r>
              <a:rPr lang="en-US" altLang="en-US" dirty="0"/>
              <a:t> (CDC)</a:t>
            </a:r>
          </a:p>
          <a:p>
            <a:pPr lvl="1"/>
            <a:r>
              <a:rPr lang="en-US" altLang="en-US" sz="2400" dirty="0"/>
              <a:t>Indicates which data have changed since previous data integration activity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7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Should we Integrate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Consolidation (ETL)</a:t>
            </a:r>
          </a:p>
          <a:p>
            <a:pPr marL="457200" lvl="1" indent="0">
              <a:spcAft>
                <a:spcPts val="0"/>
              </a:spcAft>
              <a:buNone/>
              <a:defRPr/>
            </a:pPr>
            <a:r>
              <a:rPr lang="en-US" dirty="0"/>
              <a:t>Consolidating all data into a centralized database (like a data warehouse)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Data federation (EII)</a:t>
            </a:r>
          </a:p>
          <a:p>
            <a:pPr marL="457200" lvl="1" indent="0">
              <a:spcAft>
                <a:spcPts val="0"/>
              </a:spcAft>
              <a:buNone/>
              <a:defRPr/>
            </a:pPr>
            <a:r>
              <a:rPr lang="en-US" dirty="0"/>
              <a:t>Provides a virtual view of data without actually creating one centralized database</a:t>
            </a:r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en-US" dirty="0"/>
              <a:t>Data propagation (EAI and ERD)</a:t>
            </a:r>
          </a:p>
          <a:p>
            <a:pPr marL="457200" lvl="1" indent="0">
              <a:spcAft>
                <a:spcPts val="0"/>
              </a:spcAft>
              <a:buNone/>
              <a:defRPr/>
            </a:pPr>
            <a:r>
              <a:rPr lang="en-US" dirty="0"/>
              <a:t>Duplicate data across databases, with near real-time delay</a:t>
            </a:r>
          </a:p>
        </p:txBody>
      </p:sp>
    </p:spTree>
    <p:extLst>
      <p:ext uri="{BB962C8B-B14F-4D97-AF65-F5344CB8AC3E}">
        <p14:creationId xmlns:p14="http://schemas.microsoft.com/office/powerpoint/2010/main" val="1783894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Operational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4000" dirty="0"/>
              <a:t>Typical operational data is: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Transient–not historical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Not normalized (perhaps due to </a:t>
            </a:r>
            <a:r>
              <a:rPr lang="en-US" altLang="en-US" sz="3200" dirty="0" err="1"/>
              <a:t>denormalization</a:t>
            </a:r>
            <a:r>
              <a:rPr lang="en-US" altLang="en-US" sz="3200" dirty="0"/>
              <a:t> for performance)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Restricted in scope–not comprehensive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Sometimes poor quality–inconsistencies and errors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916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ETF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4000" dirty="0"/>
              <a:t>After ETL, data should be: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Detailed–not summarized yet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Historical–periodic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Normalized–3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normal form or higher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Comprehensive–enterprise-wide perspective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Timely–data should be current enough to assist decision-making</a:t>
            </a:r>
          </a:p>
          <a:p>
            <a:pPr lvl="1">
              <a:lnSpc>
                <a:spcPct val="90000"/>
              </a:lnSpc>
            </a:pPr>
            <a:r>
              <a:rPr lang="en-US" altLang="en-US" sz="3200" dirty="0"/>
              <a:t>Quality controlled–accurate with full integrity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29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ETL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990000"/>
                </a:solidFill>
                <a:latin typeface="Times New Roman" panose="02020603050405020304" pitchFamily="18" charset="0"/>
              </a:rPr>
              <a:t>ETL = Extract, transform, and load</a:t>
            </a:r>
          </a:p>
          <a:p>
            <a:r>
              <a:rPr lang="en-US" altLang="en-US" dirty="0"/>
              <a:t>Capture/Extract</a:t>
            </a:r>
          </a:p>
          <a:p>
            <a:r>
              <a:rPr lang="en-US" altLang="en-US" dirty="0"/>
              <a:t>Scrub or data cleansing</a:t>
            </a:r>
          </a:p>
          <a:p>
            <a:r>
              <a:rPr lang="en-US" altLang="en-US" dirty="0"/>
              <a:t>Transform</a:t>
            </a:r>
          </a:p>
          <a:p>
            <a:r>
              <a:rPr lang="en-US" altLang="en-US" dirty="0"/>
              <a:t>Load and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067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Functions for Transforming Record Level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Selection</a:t>
            </a:r>
            <a:r>
              <a:rPr lang="en-US" altLang="en-US" dirty="0"/>
              <a:t> – the process of partitioning data according to predefined criteria</a:t>
            </a:r>
            <a:endParaRPr lang="en-US" altLang="en-US" b="1" dirty="0"/>
          </a:p>
          <a:p>
            <a:r>
              <a:rPr lang="en-US" altLang="en-US" b="1" dirty="0"/>
              <a:t>Joining</a:t>
            </a:r>
            <a:r>
              <a:rPr lang="en-US" altLang="en-US" dirty="0"/>
              <a:t> – the process of combining data from various sources into a single table or view</a:t>
            </a:r>
          </a:p>
          <a:p>
            <a:r>
              <a:rPr lang="en-US" altLang="en-US" b="1" dirty="0"/>
              <a:t>Normalization</a:t>
            </a:r>
            <a:r>
              <a:rPr lang="en-US" altLang="en-US" dirty="0"/>
              <a:t> – the process of decomposing relations with anomalies to produce smaller, well-structured relations</a:t>
            </a:r>
          </a:p>
          <a:p>
            <a:r>
              <a:rPr lang="en-US" altLang="en-US" b="1"/>
              <a:t>Aggregation</a:t>
            </a:r>
            <a:r>
              <a:rPr lang="en-US" altLang="en-US"/>
              <a:t> – the process of transforming data from detailed to summary level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4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and Governing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3600" dirty="0"/>
              <a:t>Data governance</a:t>
            </a:r>
          </a:p>
          <a:p>
            <a:pPr lvl="1"/>
            <a:r>
              <a:rPr lang="en-US" altLang="en-US" sz="3200" dirty="0"/>
              <a:t>High-level organizational groups and processes overseeing data stewardship across the organization</a:t>
            </a:r>
          </a:p>
          <a:p>
            <a:r>
              <a:rPr lang="en-US" altLang="en-US" sz="3600" dirty="0"/>
              <a:t>Data steward</a:t>
            </a:r>
          </a:p>
          <a:p>
            <a:pPr lvl="1"/>
            <a:r>
              <a:rPr lang="en-US" altLang="en-US" sz="3200" dirty="0"/>
              <a:t>A person responsible for ensuring that organizational applications properly support the organization’s data quality goals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379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look for to Manage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Sponsorship from both senior management and business units</a:t>
            </a:r>
          </a:p>
          <a:p>
            <a:r>
              <a:rPr lang="en-US" altLang="en-US" dirty="0"/>
              <a:t>A data steward manager to support, train, and coordinate data stewards</a:t>
            </a:r>
          </a:p>
          <a:p>
            <a:r>
              <a:rPr lang="en-US" altLang="en-US" dirty="0"/>
              <a:t>Data stewards for different business units, subjects, and/or source systems</a:t>
            </a:r>
          </a:p>
          <a:p>
            <a:r>
              <a:rPr lang="en-US" altLang="en-US" dirty="0"/>
              <a:t>A governance committee to provide data management guidelines and standards </a:t>
            </a:r>
          </a:p>
        </p:txBody>
      </p:sp>
    </p:spTree>
    <p:extLst>
      <p:ext uri="{BB962C8B-B14F-4D97-AF65-F5344CB8AC3E}">
        <p14:creationId xmlns:p14="http://schemas.microsoft.com/office/powerpoint/2010/main" val="3039016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we Need to Worry about Data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4000" dirty="0"/>
              <a:t>Purposes of data quality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Minimize IT project risk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Make timely business decisions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Ensure regulatory compliance</a:t>
            </a:r>
          </a:p>
          <a:p>
            <a:pPr lvl="1">
              <a:lnSpc>
                <a:spcPct val="80000"/>
              </a:lnSpc>
            </a:pPr>
            <a:r>
              <a:rPr lang="en-US" altLang="en-US" sz="3200" dirty="0"/>
              <a:t>Expand customer 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5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Quality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Uniqueness</a:t>
            </a:r>
          </a:p>
          <a:p>
            <a:r>
              <a:rPr lang="en-US" altLang="en-US" dirty="0"/>
              <a:t>Accuracy</a:t>
            </a:r>
          </a:p>
          <a:p>
            <a:r>
              <a:rPr lang="en-US" altLang="en-US" dirty="0"/>
              <a:t>Consistency</a:t>
            </a:r>
          </a:p>
          <a:p>
            <a:r>
              <a:rPr lang="en-US" altLang="en-US" dirty="0" smtClean="0"/>
              <a:t>Completeness</a:t>
            </a:r>
          </a:p>
          <a:p>
            <a:r>
              <a:rPr lang="en-US" altLang="en-US" dirty="0"/>
              <a:t>Timeliness</a:t>
            </a:r>
          </a:p>
          <a:p>
            <a:r>
              <a:rPr lang="en-US" altLang="en-US" dirty="0"/>
              <a:t>Currency</a:t>
            </a:r>
          </a:p>
          <a:p>
            <a:r>
              <a:rPr lang="en-US" altLang="en-US" dirty="0"/>
              <a:t>Conformance</a:t>
            </a:r>
          </a:p>
          <a:p>
            <a:r>
              <a:rPr lang="en-US" altLang="en-US" dirty="0"/>
              <a:t>Referential integrity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771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Poor Data Quality?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3600" dirty="0"/>
              <a:t>External data sources</a:t>
            </a:r>
          </a:p>
          <a:p>
            <a:pPr lvl="1">
              <a:lnSpc>
                <a:spcPct val="80000"/>
              </a:lnSpc>
            </a:pPr>
            <a:r>
              <a:rPr lang="en-US" altLang="en-US" sz="3000" dirty="0"/>
              <a:t>Lack of control over data quality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Redundant data storage and inconsistent metadata</a:t>
            </a:r>
          </a:p>
          <a:p>
            <a:pPr lvl="1">
              <a:lnSpc>
                <a:spcPct val="80000"/>
              </a:lnSpc>
            </a:pPr>
            <a:r>
              <a:rPr lang="en-US" altLang="en-US" sz="3000" dirty="0"/>
              <a:t>Proliferation of databases with uncontrolled redundancy and metadata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Data entry</a:t>
            </a:r>
          </a:p>
          <a:p>
            <a:pPr lvl="1">
              <a:lnSpc>
                <a:spcPct val="80000"/>
              </a:lnSpc>
            </a:pPr>
            <a:r>
              <a:rPr lang="en-US" altLang="en-US" sz="3000" dirty="0"/>
              <a:t>Poor data capture controls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Lack of organizational commitment</a:t>
            </a:r>
          </a:p>
          <a:p>
            <a:pPr lvl="1">
              <a:lnSpc>
                <a:spcPct val="80000"/>
              </a:lnSpc>
            </a:pPr>
            <a:r>
              <a:rPr lang="en-US" altLang="en-US" sz="3000" dirty="0"/>
              <a:t>Not recognizing poor data quality as an organizational issue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58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Improve Current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Get business buy-in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Perform data quality audit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Establish data stewardship program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Improve data capture processes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Apply modern data management principles and  technology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Apply total quality management (TQM) practices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7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Buy-In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Executive sponsorship</a:t>
            </a:r>
          </a:p>
          <a:p>
            <a:r>
              <a:rPr lang="en-US" altLang="en-US" dirty="0"/>
              <a:t>Building a business case</a:t>
            </a:r>
          </a:p>
          <a:p>
            <a:r>
              <a:rPr lang="en-US" altLang="en-US" dirty="0"/>
              <a:t>Prove a return on investment (ROI)</a:t>
            </a:r>
          </a:p>
          <a:p>
            <a:r>
              <a:rPr lang="en-US" altLang="en-US" dirty="0"/>
              <a:t>Avoidance of cost</a:t>
            </a:r>
          </a:p>
          <a:p>
            <a:r>
              <a:rPr lang="en-US" altLang="en-US" dirty="0"/>
              <a:t>Avoidance of opportunity loss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352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included in a Data Audit?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Statistically profile all data files</a:t>
            </a:r>
          </a:p>
          <a:p>
            <a:r>
              <a:rPr lang="en-US" altLang="en-US" dirty="0"/>
              <a:t>Document the set of values for all fields</a:t>
            </a:r>
          </a:p>
          <a:p>
            <a:r>
              <a:rPr lang="en-US" altLang="en-US" dirty="0"/>
              <a:t>Analyze data patterns (distribution, outliers, frequencies)</a:t>
            </a:r>
          </a:p>
          <a:p>
            <a:r>
              <a:rPr lang="en-US" altLang="en-US" dirty="0"/>
              <a:t>Verify whether controls and business rules are enforced </a:t>
            </a:r>
          </a:p>
          <a:p>
            <a:r>
              <a:rPr lang="en-US" altLang="en-US" dirty="0"/>
              <a:t>Use specialized data profiling 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443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859A4B-BC98-4217-BFC6-1029B2135D5D}"/>
</file>

<file path=customXml/itemProps2.xml><?xml version="1.0" encoding="utf-8"?>
<ds:datastoreItem xmlns:ds="http://schemas.openxmlformats.org/officeDocument/2006/customXml" ds:itemID="{06F8F71F-D18B-4116-AA91-BBEBB48440CF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</TotalTime>
  <Words>613</Words>
  <Application>Microsoft Office PowerPoint</Application>
  <PresentationFormat>Widescreen</PresentationFormat>
  <Paragraphs>114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Garamond</vt:lpstr>
      <vt:lpstr>Times New Roman</vt:lpstr>
      <vt:lpstr>Organic</vt:lpstr>
      <vt:lpstr>Module 10</vt:lpstr>
      <vt:lpstr>Managing and Governing Data</vt:lpstr>
      <vt:lpstr>What to look for to Manage Data</vt:lpstr>
      <vt:lpstr>Why we Need to Worry about Data Quality</vt:lpstr>
      <vt:lpstr>Characteristics of Quality Data</vt:lpstr>
      <vt:lpstr>What Causes Poor Data Quality?</vt:lpstr>
      <vt:lpstr>How to Improve Current Data</vt:lpstr>
      <vt:lpstr>How to Get Buy-In</vt:lpstr>
      <vt:lpstr>What is included in a Data Audit?</vt:lpstr>
      <vt:lpstr>Creating a Data Stewart Program</vt:lpstr>
      <vt:lpstr>How to do Data Capture</vt:lpstr>
      <vt:lpstr>Using Proper Data Processing Techniques</vt:lpstr>
      <vt:lpstr>Data Integration Types</vt:lpstr>
      <vt:lpstr>How Should we Integrate Data</vt:lpstr>
      <vt:lpstr>Normal Operational Data</vt:lpstr>
      <vt:lpstr>After ETF</vt:lpstr>
      <vt:lpstr>ETL Process</vt:lpstr>
      <vt:lpstr>Functions for Transforming Record Level Data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10</dc:title>
  <dc:creator>brutherf</dc:creator>
  <cp:lastModifiedBy>brutherf</cp:lastModifiedBy>
  <cp:revision>2</cp:revision>
  <dcterms:created xsi:type="dcterms:W3CDTF">2018-02-06T02:08:21Z</dcterms:created>
  <dcterms:modified xsi:type="dcterms:W3CDTF">2018-02-06T02:23:56Z</dcterms:modified>
</cp:coreProperties>
</file>