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805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3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187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044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687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266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4307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659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82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00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23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2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9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35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358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37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96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2A3371-F821-4552-BFA1-3F096CFFEDA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7CD4199-A6EF-4864-A049-07FF85A0D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5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Web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79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 to Cloud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dirty="0"/>
              <a:t>A model for creating ubiquitous, convenient, on-demand access to network services</a:t>
            </a:r>
          </a:p>
          <a:p>
            <a:r>
              <a:rPr lang="en-US" altLang="en-US" dirty="0"/>
              <a:t>Characteristics: on-demand, broad network access, resource pooling, rapid elasticity, measured service</a:t>
            </a:r>
          </a:p>
          <a:p>
            <a:r>
              <a:rPr lang="en-US" altLang="en-US" dirty="0"/>
              <a:t>Types of cloud computing:</a:t>
            </a:r>
          </a:p>
          <a:p>
            <a:pPr lvl="1"/>
            <a:r>
              <a:rPr lang="en-US" altLang="en-US" dirty="0"/>
              <a:t>Infrastructure-as-a-service (IaaS)</a:t>
            </a:r>
          </a:p>
          <a:p>
            <a:pPr lvl="1"/>
            <a:r>
              <a:rPr lang="en-US" altLang="en-US" dirty="0"/>
              <a:t>Platform-as-a-service (PaaS)</a:t>
            </a:r>
          </a:p>
          <a:p>
            <a:pPr lvl="1"/>
            <a:r>
              <a:rPr lang="en-US" altLang="en-US" dirty="0"/>
              <a:t>Software-as-a-service (SaaS)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95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Extensible Markup Language (XML)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A text-based markup language (like HTML)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Uses elements, tags, attributes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Includes document type declarations (DTDs), XML schemas, comments, and entity references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Revolutionizes the way data are exchanged over the Internet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Document Structure Declarations (DSD), XML Schema (XSD) and Relax NG replacing DTDs for validating XML document structure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XSD – language for defining XML databases, recommended by the W3C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48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Schema is a record definition, analogous to the Create SQL statement, and therefore provides metadata.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344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315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Sample of an XML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839558"/>
            <a:ext cx="9601196" cy="4036310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215614" y="1839558"/>
            <a:ext cx="9240818" cy="4389120"/>
            <a:chOff x="533400" y="685800"/>
            <a:chExt cx="6438900" cy="5381625"/>
          </a:xfrm>
        </p:grpSpPr>
        <p:pic>
          <p:nvPicPr>
            <p:cNvPr id="5" name="Picture 5" descr="Noname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685800"/>
              <a:ext cx="6438900" cy="187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Noname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2514600"/>
              <a:ext cx="6429375" cy="3552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470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1318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678193"/>
            <a:ext cx="9601196" cy="4197675"/>
          </a:xfrm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This XML data conforms to the XML schema of the previous slide, and involves elements and attributes defined in the </a:t>
            </a:r>
            <a:r>
              <a:rPr lang="en-US" altLang="en-US" sz="1800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schema. This </a:t>
            </a:r>
            <a:r>
              <a:rPr lang="en-US" altLang="en-US" sz="1800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is analogous to a record in a database.</a:t>
            </a:r>
          </a:p>
          <a:p>
            <a:endParaRPr lang="en-US" dirty="0"/>
          </a:p>
        </p:txBody>
      </p:sp>
      <p:pic>
        <p:nvPicPr>
          <p:cNvPr id="4" name="Picture 5" descr="Non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2452744"/>
            <a:ext cx="9601195" cy="373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5080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803637"/>
          </a:xfrm>
        </p:spPr>
        <p:txBody>
          <a:bodyPr/>
          <a:lstStyle/>
          <a:p>
            <a:r>
              <a:rPr lang="en-US" dirty="0" smtClean="0"/>
              <a:t>Another Example</a:t>
            </a:r>
            <a:endParaRPr lang="en-US" dirty="0"/>
          </a:p>
        </p:txBody>
      </p:sp>
      <p:pic>
        <p:nvPicPr>
          <p:cNvPr id="4" name="Picture 5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842" y="2581835"/>
            <a:ext cx="5120639" cy="33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555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XML Documents in a DB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Four common options:</a:t>
            </a:r>
          </a:p>
          <a:p>
            <a:pPr lvl="1"/>
            <a:r>
              <a:rPr lang="en-US" altLang="en-US" dirty="0"/>
              <a:t>Store XML data in a relational database by shredding the XML document</a:t>
            </a:r>
          </a:p>
          <a:p>
            <a:pPr lvl="1"/>
            <a:r>
              <a:rPr lang="en-US" altLang="en-US" dirty="0"/>
              <a:t>Store entire XML document in a large field (BLOB or CLOB)</a:t>
            </a:r>
          </a:p>
          <a:p>
            <a:pPr lvl="1"/>
            <a:r>
              <a:rPr lang="en-US" altLang="en-US" dirty="0"/>
              <a:t>Store the XML document using special XML columns</a:t>
            </a:r>
          </a:p>
          <a:p>
            <a:pPr lvl="1"/>
            <a:r>
              <a:rPr lang="en-US" altLang="en-US" dirty="0"/>
              <a:t>Store the XML document using a native XML database (non-relational)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97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Retrieve XML Documents from DBs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XPath – One of a set of XML technologies supporting XQuery development, locating data in XML documents</a:t>
            </a:r>
          </a:p>
          <a:p>
            <a:r>
              <a:rPr lang="en-US" altLang="en-US" dirty="0"/>
              <a:t>XQuery – An XML transformation language that allows applications to query both relational databases and XML data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864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 err="1" smtClean="0"/>
              <a:t>Xquery</a:t>
            </a:r>
            <a:r>
              <a:rPr lang="en-US" dirty="0" smtClean="0"/>
              <a:t> Expression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Non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47" y="2635624"/>
            <a:ext cx="8971878" cy="330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969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 and Web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sz="2800" dirty="0"/>
              <a:t>Web Services </a:t>
            </a:r>
            <a:r>
              <a:rPr lang="en-US" altLang="en-US" dirty="0"/>
              <a:t>– a set of emerging XML-based standards that define protocols for automatic communication between software programs over the Web </a:t>
            </a:r>
          </a:p>
          <a:p>
            <a:r>
              <a:rPr lang="en-US" altLang="en-US" sz="2800" dirty="0"/>
              <a:t>Universal Description, Discovery, and Integration (UDDI</a:t>
            </a:r>
            <a:r>
              <a:rPr lang="en-US" altLang="en-US" dirty="0"/>
              <a:t>) – standard for creating and distributing Web services</a:t>
            </a:r>
          </a:p>
          <a:p>
            <a:r>
              <a:rPr lang="en-US" altLang="en-US" sz="2800" dirty="0"/>
              <a:t>Web Services Description Language (WSDL) </a:t>
            </a:r>
            <a:r>
              <a:rPr lang="en-US" altLang="en-US" dirty="0"/>
              <a:t>– XML-based grammar for describing a Web Service and specifying its public interface</a:t>
            </a:r>
          </a:p>
          <a:p>
            <a:r>
              <a:rPr lang="en-US" altLang="en-US" sz="2800" dirty="0"/>
              <a:t>Simple Object Access Protocol (SOAP)</a:t>
            </a:r>
            <a:r>
              <a:rPr lang="en-US" altLang="en-US" dirty="0"/>
              <a:t> – XML-based communication protocol for sending messages between applications over the Internet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3-Tier Architecture for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5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Web Services Protocols</a:t>
            </a:r>
            <a:endParaRPr lang="en-US" dirty="0"/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35" y="2474259"/>
            <a:ext cx="3969572" cy="372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375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SOAP Request</a:t>
            </a:r>
            <a:br>
              <a:rPr lang="en-US" dirty="0" smtClean="0"/>
            </a:br>
            <a:r>
              <a:rPr lang="en-US" dirty="0" smtClean="0"/>
              <a:t>From Customer to Supplier</a:t>
            </a:r>
            <a:endParaRPr lang="en-US" dirty="0"/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2581836"/>
            <a:ext cx="6591300" cy="328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122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SOAP Response</a:t>
            </a:r>
            <a:br>
              <a:rPr lang="en-US" dirty="0" smtClean="0"/>
            </a:br>
            <a:r>
              <a:rPr lang="en-US" dirty="0" smtClean="0"/>
              <a:t>From Supplier to Customer</a:t>
            </a:r>
            <a:endParaRPr lang="en-US" dirty="0"/>
          </a:p>
        </p:txBody>
      </p:sp>
      <p:pic>
        <p:nvPicPr>
          <p:cNvPr id="4" name="Content Placeholder 3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2528047"/>
            <a:ext cx="6610350" cy="363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727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Service Oriented Architecture (SOA)</a:t>
            </a:r>
            <a:br>
              <a:rPr lang="en-US" dirty="0" smtClean="0"/>
            </a:br>
            <a:r>
              <a:rPr lang="en-US" dirty="0" smtClean="0"/>
              <a:t>Used by Web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collection of services that communicate with each other, usually by passing data or coordinating a business activity</a:t>
            </a:r>
          </a:p>
          <a:p>
            <a:r>
              <a:rPr lang="en-US" altLang="en-US" dirty="0"/>
              <a:t>A new paradigm for IT application development, based mostly on Web services</a:t>
            </a:r>
          </a:p>
          <a:p>
            <a:r>
              <a:rPr lang="en-US" altLang="en-US" dirty="0"/>
              <a:t>Loosely coupled, highly interoperable components</a:t>
            </a:r>
          </a:p>
          <a:p>
            <a:r>
              <a:rPr lang="en-US" altLang="en-US" dirty="0"/>
              <a:t>Leads to flexibility and shorter development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318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3-Tier Architectures &amp;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Client	</a:t>
            </a:r>
          </a:p>
          <a:p>
            <a:pPr lvl="1"/>
            <a:r>
              <a:rPr lang="en-US" dirty="0" smtClean="0"/>
              <a:t>GUI Interface (I/O processing)</a:t>
            </a:r>
          </a:p>
          <a:p>
            <a:pPr lvl="1"/>
            <a:r>
              <a:rPr lang="en-US" dirty="0" smtClean="0"/>
              <a:t>On the Web:  Browser</a:t>
            </a:r>
          </a:p>
          <a:p>
            <a:r>
              <a:rPr lang="en-US" dirty="0" smtClean="0"/>
              <a:t>Application Server</a:t>
            </a:r>
          </a:p>
          <a:p>
            <a:pPr lvl="1"/>
            <a:r>
              <a:rPr lang="en-US" dirty="0" smtClean="0"/>
              <a:t>Business Rules and applications</a:t>
            </a:r>
          </a:p>
          <a:p>
            <a:pPr lvl="1"/>
            <a:r>
              <a:rPr lang="en-US" dirty="0" smtClean="0"/>
              <a:t>On the Web:  Web Server</a:t>
            </a:r>
          </a:p>
          <a:p>
            <a:r>
              <a:rPr lang="en-US" dirty="0" smtClean="0"/>
              <a:t>Database Server</a:t>
            </a:r>
          </a:p>
          <a:p>
            <a:pPr lvl="1"/>
            <a:r>
              <a:rPr lang="en-US" dirty="0" smtClean="0"/>
              <a:t>Data Storage</a:t>
            </a:r>
          </a:p>
          <a:p>
            <a:pPr lvl="1"/>
            <a:r>
              <a:rPr lang="en-US" dirty="0" smtClean="0"/>
              <a:t>On the Web:  DBMS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19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Application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en-US" sz="2800" dirty="0"/>
              <a:t>Database server – hosts the DBMS</a:t>
            </a:r>
          </a:p>
          <a:p>
            <a:pPr lvl="1"/>
            <a:r>
              <a:rPr lang="en-US" altLang="en-US" sz="2400" dirty="0"/>
              <a:t>e.g. Oracle, SQL Server, Informix, MS Access, </a:t>
            </a:r>
            <a:r>
              <a:rPr lang="en-US" altLang="en-US" sz="2400" dirty="0" err="1"/>
              <a:t>MySql</a:t>
            </a:r>
            <a:endParaRPr lang="en-US" altLang="en-US" sz="2400" dirty="0"/>
          </a:p>
          <a:p>
            <a:r>
              <a:rPr lang="en-US" altLang="en-US" sz="2800" dirty="0"/>
              <a:t>Web server – receives and responds to browser requests using HTTP protocol</a:t>
            </a:r>
          </a:p>
          <a:p>
            <a:pPr lvl="1"/>
            <a:r>
              <a:rPr lang="en-US" altLang="en-US" sz="2400" dirty="0"/>
              <a:t>e.g. Apache, Internet Information Services (IIS)</a:t>
            </a:r>
          </a:p>
          <a:p>
            <a:r>
              <a:rPr lang="en-US" altLang="en-US" sz="2800" dirty="0"/>
              <a:t>Application server – software building blocks for creating dynamic web sites</a:t>
            </a:r>
          </a:p>
          <a:p>
            <a:pPr lvl="1"/>
            <a:r>
              <a:rPr lang="en-US" altLang="en-US" sz="2400" dirty="0"/>
              <a:t>e.g. MS ASP .NET framework, Java EE, ColdFusion, PHP</a:t>
            </a:r>
          </a:p>
          <a:p>
            <a:r>
              <a:rPr lang="en-US" altLang="en-US" sz="2800" dirty="0"/>
              <a:t>Web browser – client program that sends web requests and receives web pages</a:t>
            </a:r>
          </a:p>
          <a:p>
            <a:pPr lvl="1"/>
            <a:r>
              <a:rPr lang="en-US" altLang="en-US" sz="2400" dirty="0"/>
              <a:t>e.g. Internet Explorer, Firefox, Safari, Google Chrome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6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b="1" dirty="0"/>
              <a:t>Hypertext Markup Language (HTML)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specifically for Web pages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Standard Generalized Markup Language (SGML)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standard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Extensible Markup Language (XML)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allowing customized tags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XHTML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XML-compliant extension of HTML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338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 dirty="0"/>
              <a:t>JavaScript/VBScript</a:t>
            </a:r>
            <a:r>
              <a:rPr lang="en-US" altLang="en-US" dirty="0"/>
              <a:t> 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 Scripting languages that enable interactivity in HTML documents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Cascading Style Sheets (CSS)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Control appearance of Web elements in an HML document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XSL and XSLT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XMS style sheet and transformation to HTML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374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in 3-Tier Applications/DBs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Static page requests </a:t>
            </a:r>
          </a:p>
          <a:p>
            <a:pPr lvl="1"/>
            <a:r>
              <a:rPr lang="en-US" altLang="en-US" dirty="0"/>
              <a:t>.</a:t>
            </a:r>
            <a:r>
              <a:rPr lang="en-US" altLang="en-US" dirty="0" err="1"/>
              <a:t>htm</a:t>
            </a:r>
            <a:r>
              <a:rPr lang="en-US" altLang="en-US" dirty="0"/>
              <a:t> or .html requests handled by the Web server</a:t>
            </a:r>
          </a:p>
          <a:p>
            <a:r>
              <a:rPr lang="en-US" altLang="en-US" dirty="0"/>
              <a:t>Dynamic page requests</a:t>
            </a:r>
          </a:p>
          <a:p>
            <a:pPr lvl="1"/>
            <a:r>
              <a:rPr lang="en-US" altLang="en-US" dirty="0"/>
              <a:t>.</a:t>
            </a:r>
            <a:r>
              <a:rPr lang="en-US" altLang="en-US" dirty="0" err="1"/>
              <a:t>jsp</a:t>
            </a:r>
            <a:r>
              <a:rPr lang="en-US" altLang="en-US" dirty="0"/>
              <a:t>, .</a:t>
            </a:r>
            <a:r>
              <a:rPr lang="en-US" altLang="en-US" dirty="0" err="1"/>
              <a:t>aspx</a:t>
            </a:r>
            <a:r>
              <a:rPr lang="en-US" altLang="en-US" dirty="0"/>
              <a:t>, and .</a:t>
            </a:r>
            <a:r>
              <a:rPr lang="en-US" altLang="en-US" dirty="0" err="1"/>
              <a:t>php</a:t>
            </a:r>
            <a:r>
              <a:rPr lang="en-US" altLang="en-US" dirty="0"/>
              <a:t> requests are routed to the application server</a:t>
            </a:r>
          </a:p>
          <a:p>
            <a:pPr lvl="1"/>
            <a:r>
              <a:rPr lang="en-US" altLang="en-US" dirty="0"/>
              <a:t>Server-side processing by JSP servlet, ASP .NET application, ColdFusion, or PHP</a:t>
            </a:r>
          </a:p>
          <a:p>
            <a:pPr lvl="1"/>
            <a:r>
              <a:rPr lang="en-US" altLang="en-US" dirty="0"/>
              <a:t>Database access via JDBC, ADO .NET, or other database middleware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890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4916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ASP.NET Example-Registration Page</a:t>
            </a:r>
            <a:endParaRPr lang="en-US" dirty="0"/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39" y="1666875"/>
            <a:ext cx="6059522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114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39484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Form Created from Code</a:t>
            </a:r>
            <a:endParaRPr lang="en-US" dirty="0"/>
          </a:p>
        </p:txBody>
      </p:sp>
      <p:pic>
        <p:nvPicPr>
          <p:cNvPr id="4" name="Picture 7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485016"/>
            <a:ext cx="5314950" cy="376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349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ABFD2B-560F-4436-9BBA-441714A10B52}"/>
</file>

<file path=customXml/itemProps2.xml><?xml version="1.0" encoding="utf-8"?>
<ds:datastoreItem xmlns:ds="http://schemas.openxmlformats.org/officeDocument/2006/customXml" ds:itemID="{704A3821-2C64-414B-980D-D3E92AAECCC3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</TotalTime>
  <Words>689</Words>
  <Application>Microsoft Office PowerPoint</Application>
  <PresentationFormat>Widescreen</PresentationFormat>
  <Paragraphs>90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Garamond</vt:lpstr>
      <vt:lpstr>Tahoma</vt:lpstr>
      <vt:lpstr>Organic</vt:lpstr>
      <vt:lpstr>Module 14</vt:lpstr>
      <vt:lpstr>3-Tier Architecture for the Web</vt:lpstr>
      <vt:lpstr>3-Tier Architectures &amp; the Web</vt:lpstr>
      <vt:lpstr>Web Application Components</vt:lpstr>
      <vt:lpstr>Web Languages</vt:lpstr>
      <vt:lpstr>Languages continued</vt:lpstr>
      <vt:lpstr>Processing in 3-Tier Applications/DBs</vt:lpstr>
      <vt:lpstr>ASP.NET Example-Registration Page</vt:lpstr>
      <vt:lpstr>Form Created from Code</vt:lpstr>
      <vt:lpstr>Intro to Cloud Computing</vt:lpstr>
      <vt:lpstr>Extensible Markup Language (XML)</vt:lpstr>
      <vt:lpstr>XML Schema</vt:lpstr>
      <vt:lpstr>Sample of an XML Schema</vt:lpstr>
      <vt:lpstr>Example</vt:lpstr>
      <vt:lpstr>Another Example</vt:lpstr>
      <vt:lpstr>Storing XML Documents in a DB</vt:lpstr>
      <vt:lpstr>How to Retrieve XML Documents from DBs</vt:lpstr>
      <vt:lpstr>Sample Xquery Expression</vt:lpstr>
      <vt:lpstr>XML and Web Services</vt:lpstr>
      <vt:lpstr>Types of Web Services Protocols</vt:lpstr>
      <vt:lpstr>Example of SOAP Request From Customer to Supplier</vt:lpstr>
      <vt:lpstr>SOAP Response From Supplier to Customer</vt:lpstr>
      <vt:lpstr>Service Oriented Architecture (SOA) Used by Web Services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14</dc:title>
  <dc:creator>Rebecca Rutherfoord</dc:creator>
  <cp:lastModifiedBy>Rebecca Rutherfoord</cp:lastModifiedBy>
  <cp:revision>6</cp:revision>
  <dcterms:created xsi:type="dcterms:W3CDTF">2018-02-07T17:43:37Z</dcterms:created>
  <dcterms:modified xsi:type="dcterms:W3CDTF">2018-02-07T18:22:14Z</dcterms:modified>
</cp:coreProperties>
</file>