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6"/>
  </p:notesMasterIdLst>
  <p:sldIdLst>
    <p:sldId id="381" r:id="rId2"/>
    <p:sldId id="335" r:id="rId3"/>
    <p:sldId id="382" r:id="rId4"/>
    <p:sldId id="384" r:id="rId5"/>
    <p:sldId id="385" r:id="rId6"/>
    <p:sldId id="386" r:id="rId7"/>
    <p:sldId id="390" r:id="rId8"/>
    <p:sldId id="391" r:id="rId9"/>
    <p:sldId id="388" r:id="rId10"/>
    <p:sldId id="392" r:id="rId11"/>
    <p:sldId id="393" r:id="rId12"/>
    <p:sldId id="363" r:id="rId13"/>
    <p:sldId id="406" r:id="rId14"/>
    <p:sldId id="394" r:id="rId15"/>
    <p:sldId id="398" r:id="rId16"/>
    <p:sldId id="374" r:id="rId17"/>
    <p:sldId id="378" r:id="rId18"/>
    <p:sldId id="371" r:id="rId19"/>
    <p:sldId id="373" r:id="rId20"/>
    <p:sldId id="364" r:id="rId21"/>
    <p:sldId id="362" r:id="rId22"/>
    <p:sldId id="353" r:id="rId23"/>
    <p:sldId id="401" r:id="rId24"/>
    <p:sldId id="350" r:id="rId2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41" autoAdjust="0"/>
    <p:restoredTop sz="84106" autoAdjust="0"/>
  </p:normalViewPr>
  <p:slideViewPr>
    <p:cSldViewPr>
      <p:cViewPr varScale="1">
        <p:scale>
          <a:sx n="105" d="100"/>
          <a:sy n="105" d="100"/>
        </p:scale>
        <p:origin x="3869" y="6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475284B-92EE-4B48-A28A-33540D0391D9}" type="slidenum">
              <a:rPr lang="en-US"/>
              <a:pPr>
                <a:defRPr/>
              </a:pPr>
              <a:t>‹#›</a:t>
            </a:fld>
            <a:endParaRPr lang="en-US"/>
          </a:p>
        </p:txBody>
      </p:sp>
    </p:spTree>
    <p:extLst>
      <p:ext uri="{BB962C8B-B14F-4D97-AF65-F5344CB8AC3E}">
        <p14:creationId xmlns:p14="http://schemas.microsoft.com/office/powerpoint/2010/main" val="599945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2801963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a:t>
            </a:r>
            <a:r>
              <a:rPr lang="en-US" baseline="0" dirty="0"/>
              <a:t> definition from </a:t>
            </a:r>
            <a:r>
              <a:rPr lang="en-US" dirty="0" err="1"/>
              <a:t>Negash</a:t>
            </a:r>
            <a:r>
              <a:rPr lang="en-US" dirty="0"/>
              <a:t>, CAIS 2004</a:t>
            </a:r>
          </a:p>
          <a:p>
            <a:pPr lvl="1"/>
            <a:r>
              <a:rPr lang="en-US" dirty="0"/>
              <a:t>BI systems combine data gathering, data storage, and knowledge management with analytical tools to present complex internal and competitive information to planners and decision makers.</a:t>
            </a:r>
          </a:p>
          <a:p>
            <a:endParaRPr lang="en-US" dirty="0"/>
          </a:p>
        </p:txBody>
      </p:sp>
      <p:sp>
        <p:nvSpPr>
          <p:cNvPr id="4" name="Slide Number Placeholder 3"/>
          <p:cNvSpPr>
            <a:spLocks noGrp="1"/>
          </p:cNvSpPr>
          <p:nvPr>
            <p:ph type="sldNum" sz="quarter" idx="10"/>
          </p:nvPr>
        </p:nvSpPr>
        <p:spPr/>
        <p:txBody>
          <a:bodyPr/>
          <a:lstStyle/>
          <a:p>
            <a:fld id="{8038A5E4-8EAF-41DD-8B1E-B453EB8EF205}" type="slidenum">
              <a:rPr lang="en-US" smtClean="0"/>
              <a:pPr/>
              <a:t>3</a:t>
            </a:fld>
            <a:endParaRPr lang="en-US"/>
          </a:p>
        </p:txBody>
      </p:sp>
    </p:spTree>
    <p:extLst>
      <p:ext uri="{BB962C8B-B14F-4D97-AF65-F5344CB8AC3E}">
        <p14:creationId xmlns:p14="http://schemas.microsoft.com/office/powerpoint/2010/main" val="2070985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789AB1-3665-43E5-B426-0C4F037D4A6B}" type="slidenum">
              <a:rPr lang="en-US"/>
              <a:pPr/>
              <a:t>4</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Tree>
    <p:extLst>
      <p:ext uri="{BB962C8B-B14F-4D97-AF65-F5344CB8AC3E}">
        <p14:creationId xmlns:p14="http://schemas.microsoft.com/office/powerpoint/2010/main" val="2192851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05496392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EE372EA2-9A33-444C-BB27-43E9FD2345A0}" type="slidenum">
              <a:rPr lang="en-US" smtClean="0"/>
              <a:pPr>
                <a:defRPr/>
              </a:pPr>
              <a:t>‹#›</a:t>
            </a:fld>
            <a:endParaRPr lang="en-US"/>
          </a:p>
        </p:txBody>
      </p:sp>
    </p:spTree>
    <p:extLst>
      <p:ext uri="{BB962C8B-B14F-4D97-AF65-F5344CB8AC3E}">
        <p14:creationId xmlns:p14="http://schemas.microsoft.com/office/powerpoint/2010/main" val="516378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192422966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D74B0B9C-EA21-4A1B-BD40-1C5165F8BA3A}" type="slidenum">
              <a:rPr lang="en-US" smtClean="0"/>
              <a:pPr>
                <a:defRPr/>
              </a:pPr>
              <a:t>‹#›</a:t>
            </a:fld>
            <a:endParaRPr lang="en-US"/>
          </a:p>
        </p:txBody>
      </p:sp>
    </p:spTree>
    <p:extLst>
      <p:ext uri="{BB962C8B-B14F-4D97-AF65-F5344CB8AC3E}">
        <p14:creationId xmlns:p14="http://schemas.microsoft.com/office/powerpoint/2010/main" val="91706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pPr>
              <a:defRPr/>
            </a:pPr>
            <a:endParaRPr 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172613841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547" y="0"/>
            <a:ext cx="8534400" cy="685800"/>
          </a:xfrm>
        </p:spPr>
        <p:txBody>
          <a:bodyPr/>
          <a:lstStyle>
            <a:lvl1pPr>
              <a:defRPr lang="en-US" sz="3400" baseline="0" smtClean="0">
                <a:gradFill>
                  <a:gsLst>
                    <a:gs pos="0">
                      <a:schemeClr val="bg1"/>
                    </a:gs>
                    <a:gs pos="100000">
                      <a:schemeClr val="bg1"/>
                    </a:gs>
                  </a:gsLst>
                  <a:lin ang="5400000" scaled="0"/>
                </a:gradFill>
                <a:cs typeface="Segoe Semibold"/>
              </a:defRPr>
            </a:lvl1pPr>
          </a:lstStyle>
          <a:p>
            <a:r>
              <a:rPr lang="en-US"/>
              <a:t>Click to edit Master title style</a:t>
            </a:r>
            <a:endParaRPr lang="en-US" dirty="0"/>
          </a:p>
        </p:txBody>
      </p:sp>
      <p:sp>
        <p:nvSpPr>
          <p:cNvPr id="7" name="Content Placeholder 6"/>
          <p:cNvSpPr>
            <a:spLocks noGrp="1"/>
          </p:cNvSpPr>
          <p:nvPr>
            <p:ph sz="quarter" idx="13" hasCustomPrompt="1"/>
          </p:nvPr>
        </p:nvSpPr>
        <p:spPr>
          <a:xfrm>
            <a:off x="347663" y="1600200"/>
            <a:ext cx="8339137" cy="4343400"/>
          </a:xfrm>
        </p:spPr>
        <p:txBody>
          <a:bodyPr/>
          <a:lstStyle>
            <a:lvl1pPr>
              <a:spcBef>
                <a:spcPts val="1200"/>
              </a:spcBef>
              <a:defRPr/>
            </a:lvl1pPr>
            <a:lvl2pPr>
              <a:spcBef>
                <a:spcPts val="600"/>
              </a:spcBef>
              <a:defRPr/>
            </a:lvl2pPr>
            <a:lvl3pPr>
              <a:spcBef>
                <a:spcPts val="300"/>
              </a:spcBef>
              <a:defRPr/>
            </a:lvl3pPr>
          </a:lstStyle>
          <a:p>
            <a:pPr>
              <a:buNone/>
            </a:pPr>
            <a:r>
              <a:rPr lang="en-US" dirty="0"/>
              <a:t>Sample body copy before bullets </a:t>
            </a:r>
          </a:p>
          <a:p>
            <a:r>
              <a:rPr lang="en-US" dirty="0"/>
              <a:t>Bullet style level 1</a:t>
            </a:r>
          </a:p>
          <a:p>
            <a:pPr lvl="1"/>
            <a:r>
              <a:rPr lang="en-US" dirty="0"/>
              <a:t>Bullet style level 2</a:t>
            </a:r>
          </a:p>
          <a:p>
            <a:pPr lvl="2"/>
            <a:r>
              <a:rPr lang="en-US" dirty="0"/>
              <a:t>Bullet style level 3</a:t>
            </a:r>
          </a:p>
          <a:p>
            <a:pPr lvl="3"/>
            <a:r>
              <a:rPr lang="en-US" dirty="0"/>
              <a:t>Bullet style level 4</a:t>
            </a:r>
          </a:p>
        </p:txBody>
      </p:sp>
      <p:sp>
        <p:nvSpPr>
          <p:cNvPr id="11" name="Text Placeholder 10"/>
          <p:cNvSpPr>
            <a:spLocks noGrp="1"/>
          </p:cNvSpPr>
          <p:nvPr>
            <p:ph type="body" sz="quarter" idx="14" hasCustomPrompt="1"/>
          </p:nvPr>
        </p:nvSpPr>
        <p:spPr>
          <a:xfrm>
            <a:off x="347663" y="533400"/>
            <a:ext cx="8534400" cy="457200"/>
          </a:xfrm>
        </p:spPr>
        <p:txBody>
          <a:bodyPr>
            <a:normAutofit/>
          </a:bodyPr>
          <a:lstStyle>
            <a:lvl1pPr marL="0" indent="0">
              <a:buFontTx/>
              <a:buNone/>
              <a:defRPr sz="1800" baseline="0">
                <a:gradFill>
                  <a:gsLst>
                    <a:gs pos="0">
                      <a:schemeClr val="accent4">
                        <a:lumMod val="50000"/>
                      </a:schemeClr>
                    </a:gs>
                    <a:gs pos="100000">
                      <a:schemeClr val="accent4">
                        <a:lumMod val="50000"/>
                      </a:schemeClr>
                    </a:gs>
                  </a:gsLst>
                  <a:lin ang="5400000" scaled="0"/>
                </a:gradFill>
              </a:defRPr>
            </a:lvl1pPr>
          </a:lstStyle>
          <a:p>
            <a:pPr lvl="0"/>
            <a:r>
              <a:rPr lang="en-US" dirty="0"/>
              <a:t>Subhead Style</a:t>
            </a:r>
          </a:p>
        </p:txBody>
      </p:sp>
    </p:spTree>
    <p:extLst>
      <p:ext uri="{BB962C8B-B14F-4D97-AF65-F5344CB8AC3E}">
        <p14:creationId xmlns:p14="http://schemas.microsoft.com/office/powerpoint/2010/main" val="358556800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BD77BAC2-5C69-40EC-AE85-7727765FAACB}" type="slidenum">
              <a:rPr lang="en-US" smtClean="0"/>
              <a:pPr>
                <a:defRPr/>
              </a:pPr>
              <a:t>‹#›</a:t>
            </a:fld>
            <a:endParaRPr 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pic>
        <p:nvPicPr>
          <p:cNvPr id="43" name="Picture 42" descr="http://www.admassociati.it/wp-content/uploads/2014/09/Rubiks_cube2.png"/>
          <p:cNvPicPr>
            <a:picLocks noChangeAspect="1"/>
          </p:cNvPicPr>
          <p:nvPr/>
        </p:nvPicPr>
        <p:blipFill rotWithShape="1">
          <a:blip r:embed="rId10" cstate="print">
            <a:extLst>
              <a:ext uri="{28A0092B-C50C-407E-A947-70E740481C1C}">
                <a14:useLocalDpi xmlns:a14="http://schemas.microsoft.com/office/drawing/2010/main" val="0"/>
              </a:ext>
            </a:extLst>
          </a:blip>
          <a:srcRect r="57453"/>
          <a:stretch/>
        </p:blipFill>
        <p:spPr bwMode="auto">
          <a:xfrm>
            <a:off x="8458200" y="64873"/>
            <a:ext cx="637530" cy="6501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3391881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zheng.kennesaw.edu/teaching/it671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zdnet.com/article/is-the-business-intelligence-market-finally-maturing/" TargetMode="External"/><Relationship Id="rId3" Type="http://schemas.openxmlformats.org/officeDocument/2006/relationships/hyperlink" Target="http://www.gartner.com/it-glossary/embedded-analytics/" TargetMode="External"/><Relationship Id="rId7" Type="http://schemas.openxmlformats.org/officeDocument/2006/relationships/hyperlink" Target="https://bi-survey.com/top-business-intelligence-trends" TargetMode="External"/><Relationship Id="rId2" Type="http://schemas.openxmlformats.org/officeDocument/2006/relationships/hyperlink" Target="https://rapidminer.com/glossary/advanced-analytics-vs-bi/" TargetMode="External"/><Relationship Id="rId1" Type="http://schemas.openxmlformats.org/officeDocument/2006/relationships/slideLayout" Target="../slideLayouts/slideLayout2.xml"/><Relationship Id="rId6" Type="http://schemas.openxmlformats.org/officeDocument/2006/relationships/hyperlink" Target="http://sandhill.com/article/iot-and-the-growing-use-of-location-features-in-business-intelligence-software/" TargetMode="External"/><Relationship Id="rId5" Type="http://schemas.openxmlformats.org/officeDocument/2006/relationships/hyperlink" Target="http://www.perceptualedge.com/" TargetMode="External"/><Relationship Id="rId10" Type="http://schemas.openxmlformats.org/officeDocument/2006/relationships/hyperlink" Target="https://www.mrc-productivity.com/blog/2019/01/5-business-intelligence-trends-to-watch-in-2019/" TargetMode="External"/><Relationship Id="rId4" Type="http://schemas.openxmlformats.org/officeDocument/2006/relationships/hyperlink" Target="http://www.bi-dw.info/in-memory-olap.htm" TargetMode="External"/><Relationship Id="rId9" Type="http://schemas.openxmlformats.org/officeDocument/2006/relationships/hyperlink" Target="https://www.slideshare.net/TableauSoftware/top-10-business-intelligence-trends-for-2017"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logianalytics.com/resources/bi-encyclopedia/self-service-bi/" TargetMode="External"/><Relationship Id="rId2" Type="http://schemas.openxmlformats.org/officeDocument/2006/relationships/hyperlink" Target="http://www.gartner.com/it-glossary/self-service-business-intelligenc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bi-survey.com/top-business-intelligence-trend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nbc-2.com/story/38414064/global-self-service-business-intelligence-market-2018-size-share-growth-trends-type-application-analysis-and-forecast-by-2023" TargetMode="External"/><Relationship Id="rId2" Type="http://schemas.openxmlformats.org/officeDocument/2006/relationships/hyperlink" Target="https://www.forbes.com/sites/louiscolumbus/2018/06/08/the-state-of-business-intelligence-2018/#b2fca2878289"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dataversity.net/self-serve-data-preparation-can-support-business-users/" TargetMode="External"/><Relationship Id="rId2" Type="http://schemas.openxmlformats.org/officeDocument/2006/relationships/hyperlink" Target="https://www.eckerson.com/articles/part-2-one-size-does-not-fit-all-customizing-self-service-analytics-for-business-user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senturus.com/wp-content/uploads/2016/04/Enterprise-BI-Platforms-vs-Self-Service-Analytics-Tools-Comparison-Matrix-Whitepaper.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blogs.starcio.com/2013/09/self-service-bi-drivers-and-enablers.html"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qlmag.com/blog/does-excel-power-pivot-replace-data-warehouse" TargetMode="External"/><Relationship Id="rId2" Type="http://schemas.openxmlformats.org/officeDocument/2006/relationships/hyperlink" Target="http://blog.crossjoin.co.uk/2012/12/05/why-corporate-bi-and-self-service-bi-are-both-necessar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g2.com/categories/business-intelligence" TargetMode="External"/><Relationship Id="rId2" Type="http://schemas.openxmlformats.org/officeDocument/2006/relationships/hyperlink" Target="https://www.gartner.com/reviews/market/analytics-business-intelligence-platforms" TargetMode="External"/><Relationship Id="rId1" Type="http://schemas.openxmlformats.org/officeDocument/2006/relationships/slideLayout" Target="../slideLayouts/slideLayout2.xml"/><Relationship Id="rId5" Type="http://schemas.openxmlformats.org/officeDocument/2006/relationships/hyperlink" Target="http://www.capterra.com/business-intelligence-software/" TargetMode="External"/><Relationship Id="rId4" Type="http://schemas.openxmlformats.org/officeDocument/2006/relationships/hyperlink" Target="https://www.itcentralstation.com/categories/business-intelligence-bi-tool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exceluser.com/ideas/greatbi.htm" TargetMode="External"/><Relationship Id="rId2" Type="http://schemas.openxmlformats.org/officeDocument/2006/relationships/hyperlink" Target="http://www.cio.com/article/2979725/enterprise-software/why-power-bi-is-the-future-of-excel.html" TargetMode="External"/><Relationship Id="rId1" Type="http://schemas.openxmlformats.org/officeDocument/2006/relationships/slideLayout" Target="../slideLayouts/slideLayout2.xml"/><Relationship Id="rId5" Type="http://schemas.openxmlformats.org/officeDocument/2006/relationships/hyperlink" Target="https://www.investintech.com/resources/blog/archives/5718-experts-predict-the-future-of-excel-in-business-intelligence.html" TargetMode="External"/><Relationship Id="rId4" Type="http://schemas.openxmlformats.org/officeDocument/2006/relationships/hyperlink" Target="https://www.linkedin.com/pulse/excel-dead-lance-rubin/"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s://www.mrc-productivity.com/blog/2015/08/6-common-misconceptions-of-self-service-bi/"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slideshare.net/Dataversity/analytics-business-intelligence-and-data-science-whats-the-progression" TargetMode="External"/><Relationship Id="rId2" Type="http://schemas.openxmlformats.org/officeDocument/2006/relationships/hyperlink" Target="http://www.umsl.edu/~sauterv/DSS/Gartner%20Reprint.htm" TargetMode="External"/><Relationship Id="rId1" Type="http://schemas.openxmlformats.org/officeDocument/2006/relationships/slideLayout" Target="../slideLayouts/slideLayout2.xml"/><Relationship Id="rId6" Type="http://schemas.openxmlformats.org/officeDocument/2006/relationships/hyperlink" Target="https://bi-survey.com/top-business-intelligence-trends" TargetMode="External"/><Relationship Id="rId5" Type="http://schemas.openxmlformats.org/officeDocument/2006/relationships/hyperlink" Target="https://www.mrc-productivity.com/blog/2019/01/5-business-intelligence-trends-to-watch-in-2019/" TargetMode="External"/><Relationship Id="rId4" Type="http://schemas.openxmlformats.org/officeDocument/2006/relationships/hyperlink" Target="https://tdwi.org/articles/2017/09/01/adv-all-meet-the-new-bi.aspx"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forrester.com/report/Topic+Overview+Business+Intelligence/-/E-RES39218"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forrester.com/business-intelligenc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researchgate.net/publication/228765967_Business_intelligence" TargetMode="External"/><Relationship Id="rId2" Type="http://schemas.openxmlformats.org/officeDocument/2006/relationships/hyperlink" Target="http://download.101com.com/pub/tdwi/files/performancedashboards.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pestleanalysis.com/differences-between-business-analytics-and-business-analysis/" TargetMode="External"/><Relationship Id="rId2" Type="http://schemas.openxmlformats.org/officeDocument/2006/relationships/hyperlink" Target="https://www.gartner.com/it-glossary/analytics/"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s://www.forbes.com/sites/forbestechcouncil/2019/06/21/data-analytics-versus-business-intelligence-and-the-race-to-replace-decision-making-with-software/" TargetMode="External"/><Relationship Id="rId4" Type="http://schemas.openxmlformats.org/officeDocument/2006/relationships/hyperlink" Target="http://www.b-eye-network.com/blogs/eckerson/archives/2011/02/whats_in_a_word.ph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books.google.com/books?id=T-JvPdEcm0oC" TargetMode="External"/><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514600" y="914400"/>
            <a:ext cx="5943600" cy="1600200"/>
          </a:xfrm>
        </p:spPr>
        <p:txBody>
          <a:bodyPr>
            <a:normAutofit/>
          </a:bodyPr>
          <a:lstStyle/>
          <a:p>
            <a:r>
              <a:rPr lang="en-US" altLang="zh-CN" sz="4000" dirty="0"/>
              <a:t>Self-Service BI</a:t>
            </a:r>
            <a:endParaRPr lang="en-US" sz="3600" dirty="0"/>
          </a:p>
        </p:txBody>
      </p:sp>
      <p:sp>
        <p:nvSpPr>
          <p:cNvPr id="3077" name="Rectangle 6"/>
          <p:cNvSpPr>
            <a:spLocks noChangeArrowheads="1"/>
          </p:cNvSpPr>
          <p:nvPr/>
        </p:nvSpPr>
        <p:spPr bwMode="auto">
          <a:xfrm>
            <a:off x="2781300" y="3200400"/>
            <a:ext cx="3467100" cy="461665"/>
          </a:xfrm>
          <a:prstGeom prst="rect">
            <a:avLst/>
          </a:prstGeom>
          <a:noFill/>
          <a:ln w="9525">
            <a:noFill/>
            <a:miter lim="800000"/>
            <a:headEnd/>
            <a:tailEnd/>
          </a:ln>
        </p:spPr>
        <p:txBody>
          <a:bodyPr wrap="square">
            <a:spAutoFit/>
          </a:bodyPr>
          <a:lstStyle/>
          <a:p>
            <a:r>
              <a:rPr lang="en-US" dirty="0">
                <a:solidFill>
                  <a:srgbClr val="000000"/>
                </a:solidFill>
              </a:rPr>
              <a:t>IT 4713 BI</a:t>
            </a:r>
            <a:endParaRPr lang="en-US" dirty="0"/>
          </a:p>
        </p:txBody>
      </p:sp>
      <p:pic>
        <p:nvPicPr>
          <p:cNvPr id="7" name="Picture 6" descr="http://www.admassociati.it/wp-content/uploads/2014/09/Rubiks_cube2.png"/>
          <p:cNvPicPr/>
          <p:nvPr/>
        </p:nvPicPr>
        <p:blipFill rotWithShape="1">
          <a:blip r:embed="rId3">
            <a:extLst>
              <a:ext uri="{28A0092B-C50C-407E-A947-70E740481C1C}">
                <a14:useLocalDpi xmlns:a14="http://schemas.microsoft.com/office/drawing/2010/main" val="0"/>
              </a:ext>
            </a:extLst>
          </a:blip>
          <a:srcRect r="57453"/>
          <a:stretch/>
        </p:blipFill>
        <p:spPr bwMode="auto">
          <a:xfrm>
            <a:off x="609600" y="990600"/>
            <a:ext cx="1600200" cy="1627505"/>
          </a:xfrm>
          <a:prstGeom prst="rect">
            <a:avLst/>
          </a:prstGeom>
          <a:noFill/>
          <a:ln>
            <a:noFill/>
          </a:ln>
          <a:extLst>
            <a:ext uri="{53640926-AAD7-44D8-BBD7-CCE9431645EC}">
              <a14:shadowObscured xmlns:a14="http://schemas.microsoft.com/office/drawing/2010/main"/>
            </a:ext>
          </a:extLst>
        </p:spPr>
      </p:pic>
      <p:sp>
        <p:nvSpPr>
          <p:cNvPr id="9" name="Rectangle 5" descr="Rectangle: Click to edit Master text styles&#10;Second level&#10;Third level&#10;Fourth level&#10;Fifth level">
            <a:extLst>
              <a:ext uri="{FF2B5EF4-FFF2-40B4-BE49-F238E27FC236}">
                <a16:creationId xmlns:a16="http://schemas.microsoft.com/office/drawing/2014/main" id="{73094612-D67A-4550-A21A-CBA0EEDBB952}"/>
              </a:ext>
            </a:extLst>
          </p:cNvPr>
          <p:cNvSpPr>
            <a:spLocks noGrp="1" noChangeArrowheads="1"/>
          </p:cNvSpPr>
          <p:nvPr>
            <p:ph type="subTitle" idx="1"/>
          </p:nvPr>
        </p:nvSpPr>
        <p:spPr>
          <a:xfrm>
            <a:off x="2819400" y="3886200"/>
            <a:ext cx="4953000" cy="1752600"/>
          </a:xfrm>
        </p:spPr>
        <p:txBody>
          <a:bodyPr/>
          <a:lstStyle/>
          <a:p>
            <a:pPr algn="l" eaLnBrk="1" hangingPunct="1"/>
            <a:r>
              <a:rPr lang="en-US" sz="1800" dirty="0"/>
              <a:t>Jack G. </a:t>
            </a:r>
            <a:r>
              <a:rPr lang="en-US" sz="1800" dirty="0" err="1"/>
              <a:t>Zheng</a:t>
            </a:r>
            <a:endParaRPr lang="en-US" sz="1800" dirty="0"/>
          </a:p>
          <a:p>
            <a:pPr algn="l" eaLnBrk="1" hangingPunct="1"/>
            <a:r>
              <a:rPr lang="en-US" sz="1800" dirty="0"/>
              <a:t>Spring 2020</a:t>
            </a:r>
          </a:p>
          <a:p>
            <a:pPr algn="l"/>
            <a:r>
              <a:rPr lang="en-US" sz="1800" dirty="0">
                <a:hlinkClick r:id="rId4"/>
              </a:rPr>
              <a:t>http://zheng.kennesaw.edu/teaching/it</a:t>
            </a:r>
            <a:r>
              <a:rPr lang="en-US" altLang="zh-CN" sz="1800" dirty="0">
                <a:hlinkClick r:id="rId4"/>
              </a:rPr>
              <a:t>4</a:t>
            </a:r>
            <a:r>
              <a:rPr lang="en-US" sz="1800" dirty="0">
                <a:hlinkClick r:id="rId4"/>
              </a:rPr>
              <a:t>713</a:t>
            </a:r>
            <a:r>
              <a:rPr lang="en-US" sz="1800" dirty="0"/>
              <a:t> </a:t>
            </a:r>
          </a:p>
        </p:txBody>
      </p:sp>
    </p:spTree>
    <p:extLst>
      <p:ext uri="{BB962C8B-B14F-4D97-AF65-F5344CB8AC3E}">
        <p14:creationId xmlns:p14="http://schemas.microsoft.com/office/powerpoint/2010/main" val="913293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Changing BI Platform</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10</a:t>
            </a:fld>
            <a:endParaRPr lang="en-US"/>
          </a:p>
        </p:txBody>
      </p:sp>
      <p:pic>
        <p:nvPicPr>
          <p:cNvPr id="1026" name="Picture 2" descr="Research image courtesy of Gartner, I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813" y="1066800"/>
            <a:ext cx="8692177" cy="433389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371600" y="5595138"/>
            <a:ext cx="6324600" cy="523220"/>
          </a:xfrm>
          <a:prstGeom prst="rect">
            <a:avLst/>
          </a:prstGeom>
        </p:spPr>
        <p:txBody>
          <a:bodyPr wrap="square">
            <a:spAutoFit/>
          </a:bodyPr>
          <a:lstStyle/>
          <a:p>
            <a:r>
              <a:rPr lang="en-US" sz="1400" dirty="0">
                <a:solidFill>
                  <a:srgbClr val="3A3A3A"/>
                </a:solidFill>
                <a:latin typeface="roboto condensed"/>
              </a:rPr>
              <a:t>Technology Insight for Modern Business Intelligence and Analytics Platforms</a:t>
            </a:r>
          </a:p>
          <a:p>
            <a:pPr algn="ctr"/>
            <a:r>
              <a:rPr lang="en-US" sz="1400" dirty="0">
                <a:solidFill>
                  <a:srgbClr val="8298A1"/>
                </a:solidFill>
                <a:latin typeface="roboto"/>
              </a:rPr>
              <a:t>Gartner Report, October 2015</a:t>
            </a:r>
            <a:endParaRPr lang="en-US" sz="1400" b="0" i="0" dirty="0">
              <a:solidFill>
                <a:srgbClr val="8298A1"/>
              </a:solidFill>
              <a:effectLst/>
              <a:latin typeface="roboto"/>
            </a:endParaRPr>
          </a:p>
        </p:txBody>
      </p:sp>
    </p:spTree>
    <p:extLst>
      <p:ext uri="{BB962C8B-B14F-4D97-AF65-F5344CB8AC3E}">
        <p14:creationId xmlns:p14="http://schemas.microsoft.com/office/powerpoint/2010/main" val="1714589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
            <a:ext cx="7848600" cy="685800"/>
          </a:xfrm>
        </p:spPr>
        <p:txBody>
          <a:bodyPr>
            <a:noAutofit/>
          </a:bodyPr>
          <a:lstStyle/>
          <a:p>
            <a:r>
              <a:rPr lang="en-US" sz="2800" dirty="0"/>
              <a:t>Notable Trends/Features of the Modern BI</a:t>
            </a:r>
          </a:p>
        </p:txBody>
      </p:sp>
      <p:sp>
        <p:nvSpPr>
          <p:cNvPr id="5" name="Content Placeholder 4"/>
          <p:cNvSpPr>
            <a:spLocks noGrp="1"/>
          </p:cNvSpPr>
          <p:nvPr>
            <p:ph idx="1"/>
          </p:nvPr>
        </p:nvSpPr>
        <p:spPr>
          <a:xfrm>
            <a:off x="228600" y="990600"/>
            <a:ext cx="8610600" cy="5305425"/>
          </a:xfrm>
        </p:spPr>
        <p:txBody>
          <a:bodyPr>
            <a:normAutofit fontScale="40000" lnSpcReduction="20000"/>
          </a:bodyPr>
          <a:lstStyle/>
          <a:p>
            <a:r>
              <a:rPr lang="en-US" dirty="0"/>
              <a:t>Self-service BI/Analytics: Business led, IT enabled – our focus in this course</a:t>
            </a:r>
          </a:p>
          <a:p>
            <a:r>
              <a:rPr lang="en-US" dirty="0"/>
              <a:t>Other notable trends and developments – just for your information</a:t>
            </a:r>
          </a:p>
          <a:p>
            <a:pPr lvl="1"/>
            <a:r>
              <a:rPr lang="en-US" dirty="0"/>
              <a:t>Advanced analytics (machine learning, deep learning, AI, etc.) Advanced Analytics (compared to descriptive analysis in traditional BI) is a broad range of analytic techniques to discover deeper insights (trends, patterns, etc.), make predictions, or generate recommendations. </a:t>
            </a:r>
            <a:r>
              <a:rPr lang="en-US" dirty="0">
                <a:hlinkClick r:id="rId2"/>
              </a:rPr>
              <a:t>https://rapidminer.com/glossary/advanced-analytics-vs-bi/</a:t>
            </a:r>
            <a:endParaRPr lang="en-US" dirty="0"/>
          </a:p>
          <a:p>
            <a:pPr lvl="1"/>
            <a:r>
              <a:rPr lang="en-US" dirty="0"/>
              <a:t>Embedded analytics: use of reporting and analytic capabilities directly in business applications </a:t>
            </a:r>
            <a:r>
              <a:rPr lang="en-US" dirty="0">
                <a:hlinkClick r:id="rId3"/>
              </a:rPr>
              <a:t>http://www.gartner.com/it-glossary/embedded-analytics/</a:t>
            </a:r>
            <a:endParaRPr lang="en-US" dirty="0"/>
          </a:p>
          <a:p>
            <a:pPr lvl="1"/>
            <a:r>
              <a:rPr lang="en-US" dirty="0"/>
              <a:t>Augmented analytics and natural language processing - Augmented analytics uses machine-learning automation to supplement human intelligence across the entire analytics life-cycle.</a:t>
            </a:r>
          </a:p>
          <a:p>
            <a:pPr lvl="1"/>
            <a:r>
              <a:rPr lang="en-US" dirty="0"/>
              <a:t>Search driven analytics (aka </a:t>
            </a:r>
            <a:r>
              <a:rPr lang="en-US" dirty="0" err="1"/>
              <a:t>clickless</a:t>
            </a:r>
            <a:r>
              <a:rPr lang="en-US" dirty="0"/>
              <a:t> analytics) aims to build a report and charts on the fly, using web search style.</a:t>
            </a:r>
          </a:p>
          <a:p>
            <a:pPr lvl="1"/>
            <a:r>
              <a:rPr lang="en-US" dirty="0"/>
              <a:t>New data gathering techniques and technologies. New data sources and capability to capture more data. From passive collection and use of data (reporting driven) to proactive generation of data (business development driven)</a:t>
            </a:r>
          </a:p>
          <a:p>
            <a:pPr lvl="1"/>
            <a:r>
              <a:rPr lang="en-US" dirty="0"/>
              <a:t>In-memory processing (in-memory OLAP): emerging technology for processing of data stored in an in-memory database. </a:t>
            </a:r>
            <a:r>
              <a:rPr lang="en-US" dirty="0">
                <a:hlinkClick r:id="rId4"/>
              </a:rPr>
              <a:t>http://www.bi-dw.info/in-memory-olap.htm</a:t>
            </a:r>
            <a:r>
              <a:rPr lang="en-US" dirty="0"/>
              <a:t> </a:t>
            </a:r>
          </a:p>
          <a:p>
            <a:pPr lvl="1"/>
            <a:r>
              <a:rPr lang="en-US" dirty="0"/>
              <a:t>Mobile BI/Cloud BI: new delivery method</a:t>
            </a:r>
          </a:p>
          <a:p>
            <a:pPr lvl="1"/>
            <a:r>
              <a:rPr lang="en-US" dirty="0"/>
              <a:t>Visual BI or visual analytics Visual oriented, - </a:t>
            </a:r>
            <a:r>
              <a:rPr lang="en-US" dirty="0">
                <a:hlinkClick r:id="rId5"/>
              </a:rPr>
              <a:t>http://www.perceptualedge.com</a:t>
            </a:r>
            <a:r>
              <a:rPr lang="en-US" dirty="0"/>
              <a:t> visual-based data discovery capabilities</a:t>
            </a:r>
          </a:p>
          <a:p>
            <a:pPr lvl="1"/>
            <a:r>
              <a:rPr lang="en-US" dirty="0"/>
              <a:t>Information/data portal</a:t>
            </a:r>
          </a:p>
          <a:p>
            <a:pPr lvl="1"/>
            <a:r>
              <a:rPr lang="en-US" dirty="0"/>
              <a:t>Location intelligence </a:t>
            </a:r>
            <a:r>
              <a:rPr lang="en-US" dirty="0">
                <a:hlinkClick r:id="rId6"/>
              </a:rPr>
              <a:t>http://sandhill.com/article/iot-and-the-growing-use-of-location-features-in-business-intelligence-software/</a:t>
            </a:r>
            <a:r>
              <a:rPr lang="en-US" dirty="0"/>
              <a:t> </a:t>
            </a:r>
          </a:p>
          <a:p>
            <a:pPr lvl="1"/>
            <a:r>
              <a:rPr lang="en-US" dirty="0"/>
              <a:t>Expanding application areas at all levels: </a:t>
            </a:r>
            <a:r>
              <a:rPr lang="en-US" altLang="zh-CN" dirty="0"/>
              <a:t>in more extensive application areas, e.g. sports, disease, network traffic, etc.</a:t>
            </a:r>
          </a:p>
          <a:p>
            <a:r>
              <a:rPr lang="en-US" altLang="zh-CN" dirty="0"/>
              <a:t>More trends</a:t>
            </a:r>
          </a:p>
          <a:p>
            <a:pPr lvl="1"/>
            <a:r>
              <a:rPr lang="en-US" dirty="0">
                <a:hlinkClick r:id="rId7"/>
              </a:rPr>
              <a:t>https://bi-survey.com/top-business-intelligence-trends</a:t>
            </a:r>
            <a:endParaRPr lang="en-US" dirty="0"/>
          </a:p>
          <a:p>
            <a:pPr lvl="1"/>
            <a:r>
              <a:rPr lang="en-US" dirty="0">
                <a:hlinkClick r:id="rId8"/>
              </a:rPr>
              <a:t>http://www.zdnet.com/article/is-the-business-intelligence-market-finally-maturing/</a:t>
            </a:r>
            <a:endParaRPr lang="en-US" dirty="0"/>
          </a:p>
          <a:p>
            <a:pPr lvl="1"/>
            <a:r>
              <a:rPr lang="en-US" dirty="0">
                <a:hlinkClick r:id="rId9"/>
              </a:rPr>
              <a:t>https://www.slideshare.net/TableauSoftware/top-10-business-intelligence-trends-for-2017</a:t>
            </a:r>
            <a:r>
              <a:rPr lang="en-US" dirty="0"/>
              <a:t> </a:t>
            </a:r>
          </a:p>
          <a:p>
            <a:pPr lvl="1"/>
            <a:r>
              <a:rPr lang="en-US" dirty="0">
                <a:hlinkClick r:id="rId10"/>
              </a:rPr>
              <a:t>https://www.mrc-productivity.com/blog/2019/01/5-business-intelligence-trends-to-watch-in-2019/</a:t>
            </a:r>
            <a:endParaRPr lang="en-US" dirty="0"/>
          </a:p>
        </p:txBody>
      </p:sp>
      <p:sp>
        <p:nvSpPr>
          <p:cNvPr id="3" name="Slide Number Placeholder 2"/>
          <p:cNvSpPr>
            <a:spLocks noGrp="1"/>
          </p:cNvSpPr>
          <p:nvPr>
            <p:ph type="sldNum" sz="quarter" idx="12"/>
          </p:nvPr>
        </p:nvSpPr>
        <p:spPr>
          <a:xfrm>
            <a:off x="76200" y="6553200"/>
            <a:ext cx="381000" cy="230186"/>
          </a:xfrm>
        </p:spPr>
        <p:txBody>
          <a:bodyPr/>
          <a:lstStyle/>
          <a:p>
            <a:fld id="{E20F2AAC-F686-4CCE-95D4-F76DD30C1516}" type="slidenum">
              <a:rPr lang="en-US" smtClean="0"/>
              <a:pPr/>
              <a:t>11</a:t>
            </a:fld>
            <a:endParaRPr lang="en-US"/>
          </a:p>
        </p:txBody>
      </p:sp>
    </p:spTree>
    <p:extLst>
      <p:ext uri="{BB962C8B-B14F-4D97-AF65-F5344CB8AC3E}">
        <p14:creationId xmlns:p14="http://schemas.microsoft.com/office/powerpoint/2010/main" val="2202842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Self-Service BI</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12</a:t>
            </a:fld>
            <a:endParaRPr lang="en-US"/>
          </a:p>
        </p:txBody>
      </p:sp>
      <p:sp>
        <p:nvSpPr>
          <p:cNvPr id="5" name="Rectangle 4"/>
          <p:cNvSpPr/>
          <p:nvPr/>
        </p:nvSpPr>
        <p:spPr>
          <a:xfrm>
            <a:off x="918117" y="877849"/>
            <a:ext cx="7086600" cy="168584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en-US" dirty="0"/>
              <a:t>[A solution for] end users designing and deploying their own reports and analyses within an approved and supported architecture and tools portfolio.</a:t>
            </a:r>
          </a:p>
        </p:txBody>
      </p:sp>
      <p:sp>
        <p:nvSpPr>
          <p:cNvPr id="6" name="Rectangle 5"/>
          <p:cNvSpPr/>
          <p:nvPr/>
        </p:nvSpPr>
        <p:spPr>
          <a:xfrm>
            <a:off x="1011973" y="2554069"/>
            <a:ext cx="7241788" cy="646331"/>
          </a:xfrm>
          <a:prstGeom prst="rect">
            <a:avLst/>
          </a:prstGeom>
        </p:spPr>
        <p:txBody>
          <a:bodyPr wrap="square">
            <a:spAutoFit/>
          </a:bodyPr>
          <a:lstStyle/>
          <a:p>
            <a:r>
              <a:rPr lang="en-US" sz="1800" dirty="0"/>
              <a:t>Gartner IT Glossary </a:t>
            </a:r>
          </a:p>
          <a:p>
            <a:r>
              <a:rPr lang="en-US" sz="1800" dirty="0">
                <a:hlinkClick r:id="rId2"/>
              </a:rPr>
              <a:t>http://www.gartner.com/it-glossary/self-service-business-intelligence</a:t>
            </a:r>
            <a:r>
              <a:rPr lang="en-US" sz="1800" dirty="0"/>
              <a:t> </a:t>
            </a:r>
          </a:p>
        </p:txBody>
      </p:sp>
      <p:sp>
        <p:nvSpPr>
          <p:cNvPr id="7" name="Rectangle 6"/>
          <p:cNvSpPr/>
          <p:nvPr/>
        </p:nvSpPr>
        <p:spPr>
          <a:xfrm>
            <a:off x="713678" y="3276600"/>
            <a:ext cx="7540083" cy="230832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en-US" dirty="0"/>
              <a:t>a software tool or application that empowers business users to analyze data, visualize insights, and obtain and share information in the form of reports and self-service BI dashboards – without the help of IT.</a:t>
            </a:r>
          </a:p>
        </p:txBody>
      </p:sp>
      <p:sp>
        <p:nvSpPr>
          <p:cNvPr id="8" name="Rectangle 7"/>
          <p:cNvSpPr/>
          <p:nvPr/>
        </p:nvSpPr>
        <p:spPr>
          <a:xfrm>
            <a:off x="991529" y="5696436"/>
            <a:ext cx="7644161" cy="646331"/>
          </a:xfrm>
          <a:prstGeom prst="rect">
            <a:avLst/>
          </a:prstGeom>
        </p:spPr>
        <p:txBody>
          <a:bodyPr wrap="square">
            <a:spAutoFit/>
          </a:bodyPr>
          <a:lstStyle/>
          <a:p>
            <a:r>
              <a:rPr lang="en-US" sz="1800" dirty="0" err="1"/>
              <a:t>LogiAnalytics</a:t>
            </a:r>
            <a:r>
              <a:rPr lang="en-US" sz="1800" dirty="0"/>
              <a:t> </a:t>
            </a:r>
          </a:p>
          <a:p>
            <a:r>
              <a:rPr lang="en-US" sz="1800" dirty="0">
                <a:hlinkClick r:id="rId3"/>
              </a:rPr>
              <a:t>https://www.logianalytics.com/resources/bi-encyclopedia/self-service-bi/</a:t>
            </a:r>
            <a:endParaRPr lang="en-US" sz="1800" dirty="0"/>
          </a:p>
        </p:txBody>
      </p:sp>
    </p:spTree>
    <p:extLst>
      <p:ext uri="{BB962C8B-B14F-4D97-AF65-F5344CB8AC3E}">
        <p14:creationId xmlns:p14="http://schemas.microsoft.com/office/powerpoint/2010/main" val="3684462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r>
              <a:rPr lang="en-US" dirty="0">
                <a:hlinkClick r:id="rId2"/>
              </a:rPr>
              <a:t>https://bi-survey.com/top-business-intelligence-trends</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13</a:t>
            </a:fld>
            <a:endParaRPr lang="en-US"/>
          </a:p>
        </p:txBody>
      </p:sp>
      <p:pic>
        <p:nvPicPr>
          <p:cNvPr id="5" name="Picture 4"/>
          <p:cNvPicPr>
            <a:picLocks noChangeAspect="1"/>
          </p:cNvPicPr>
          <p:nvPr/>
        </p:nvPicPr>
        <p:blipFill>
          <a:blip r:embed="rId3"/>
          <a:stretch>
            <a:fillRect/>
          </a:stretch>
        </p:blipFill>
        <p:spPr>
          <a:xfrm>
            <a:off x="29737" y="2362200"/>
            <a:ext cx="9104971" cy="3017476"/>
          </a:xfrm>
          <a:prstGeom prst="rect">
            <a:avLst/>
          </a:prstGeom>
        </p:spPr>
      </p:pic>
    </p:spTree>
    <p:extLst>
      <p:ext uri="{BB962C8B-B14F-4D97-AF65-F5344CB8AC3E}">
        <p14:creationId xmlns:p14="http://schemas.microsoft.com/office/powerpoint/2010/main" val="3856508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Self-Service BI</a:t>
            </a:r>
          </a:p>
        </p:txBody>
      </p:sp>
      <p:sp>
        <p:nvSpPr>
          <p:cNvPr id="3" name="Content Placeholder 2"/>
          <p:cNvSpPr>
            <a:spLocks noGrp="1"/>
          </p:cNvSpPr>
          <p:nvPr>
            <p:ph idx="1"/>
          </p:nvPr>
        </p:nvSpPr>
        <p:spPr/>
        <p:txBody>
          <a:bodyPr>
            <a:normAutofit fontScale="55000" lnSpcReduction="20000"/>
          </a:bodyPr>
          <a:lstStyle/>
          <a:p>
            <a:r>
              <a:rPr lang="en-US" dirty="0"/>
              <a:t>Key features</a:t>
            </a:r>
          </a:p>
          <a:p>
            <a:pPr lvl="1"/>
            <a:r>
              <a:rPr lang="en-US" dirty="0"/>
              <a:t>Shifting focus from IT back to user: enables all kinds of users with varied skill levels to autonomously execute full-spectrum analytic workflows. These users include traditional power users, data professionals or data scientists, managers and business analysts.</a:t>
            </a:r>
          </a:p>
          <a:p>
            <a:pPr lvl="1"/>
            <a:r>
              <a:rPr lang="en-US" dirty="0"/>
              <a:t>A more distributed and collaborative environment.</a:t>
            </a:r>
          </a:p>
          <a:p>
            <a:pPr lvl="1"/>
            <a:r>
              <a:rPr lang="en-US" dirty="0"/>
              <a:t>The process is more flexible and agile, and responds to user needs quickly. Supporting ad hoc analytic needs, hence more interactive and explorative.</a:t>
            </a:r>
          </a:p>
          <a:p>
            <a:pPr lvl="1"/>
            <a:r>
              <a:rPr lang="en-US" dirty="0"/>
              <a:t>Self-service BI tools still have fundamental BI components and provide BI capabilities, but they are more integrated (in one software package) than separated.</a:t>
            </a:r>
          </a:p>
          <a:p>
            <a:pPr lvl="1"/>
            <a:r>
              <a:rPr lang="en-US" dirty="0"/>
              <a:t>Independent but very often work with enterprise systems.</a:t>
            </a:r>
          </a:p>
          <a:p>
            <a:pPr lvl="1"/>
            <a:r>
              <a:rPr lang="en-US" dirty="0"/>
              <a:t>Good for individuals or non-corporate environments.</a:t>
            </a:r>
          </a:p>
          <a:p>
            <a:r>
              <a:rPr lang="en-US" dirty="0"/>
              <a:t>Dashboards, reporting, end-user self-service, and advanced visualization are the top four most important technologies and initiatives strategic to BI in 2018.</a:t>
            </a:r>
          </a:p>
          <a:p>
            <a:pPr lvl="1"/>
            <a:r>
              <a:rPr lang="en-US" dirty="0">
                <a:hlinkClick r:id="rId2"/>
              </a:rPr>
              <a:t>https://www.forbes.com/sites/louiscolumbus/2018/06/08/the-state-of-business-intelligence-2018/#b2fca2878289</a:t>
            </a:r>
            <a:r>
              <a:rPr lang="en-US" dirty="0"/>
              <a:t> </a:t>
            </a:r>
          </a:p>
          <a:p>
            <a:r>
              <a:rPr lang="en-US" dirty="0"/>
              <a:t>The global self-service business intelligence market to grow from USD 3963.04 million in 2016 to USD 10992.96 million by 2023, at a CAGR of 15.69%.</a:t>
            </a:r>
          </a:p>
          <a:p>
            <a:pPr lvl="1"/>
            <a:r>
              <a:rPr lang="en-US" dirty="0">
                <a:hlinkClick r:id="rId3"/>
              </a:rPr>
              <a:t>http://www.nbc-2.com/story/38414064/global-self-service-business-intelligence-market-2018-size-share-growth-trends-type-application-analysis-and-forecast-by-2023</a:t>
            </a:r>
            <a:r>
              <a:rPr lang="en-US" dirty="0"/>
              <a:t> </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14</a:t>
            </a:fld>
            <a:endParaRPr lang="en-US"/>
          </a:p>
        </p:txBody>
      </p:sp>
    </p:spTree>
    <p:extLst>
      <p:ext uri="{BB962C8B-B14F-4D97-AF65-F5344CB8AC3E}">
        <p14:creationId xmlns:p14="http://schemas.microsoft.com/office/powerpoint/2010/main" val="941990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Self-Service BI Components</a:t>
            </a:r>
          </a:p>
        </p:txBody>
      </p:sp>
      <p:sp>
        <p:nvSpPr>
          <p:cNvPr id="3" name="Content Placeholder 2"/>
          <p:cNvSpPr>
            <a:spLocks noGrp="1"/>
          </p:cNvSpPr>
          <p:nvPr>
            <p:ph idx="1"/>
          </p:nvPr>
        </p:nvSpPr>
        <p:spPr/>
        <p:txBody>
          <a:bodyPr>
            <a:normAutofit fontScale="62500" lnSpcReduction="20000"/>
          </a:bodyPr>
          <a:lstStyle/>
          <a:p>
            <a:r>
              <a:rPr lang="en-US" dirty="0"/>
              <a:t>Self-service BI solutions feature a similar analytics process and support all general BI capabilities, from data access, ingestion and preparation to interactive analysis and the collaborative sharing of insights</a:t>
            </a:r>
          </a:p>
          <a:p>
            <a:r>
              <a:rPr lang="en-US" dirty="0"/>
              <a:t>Started from client oriented report building and data visualizations, and eventually extended to analysis models, and finally to data discovery, preparation, and cleanse.</a:t>
            </a:r>
          </a:p>
          <a:p>
            <a:pPr lvl="1"/>
            <a:r>
              <a:rPr lang="en-US" dirty="0">
                <a:hlinkClick r:id="rId2"/>
              </a:rPr>
              <a:t>https://www.eckerson.com/articles/part-2-one-size-does-not-fit-all-customizing-self-service-analytics-for-business-users</a:t>
            </a:r>
            <a:r>
              <a:rPr lang="en-US" dirty="0"/>
              <a:t> </a:t>
            </a:r>
          </a:p>
          <a:p>
            <a:r>
              <a:rPr lang="en-US" dirty="0"/>
              <a:t>Main components</a:t>
            </a:r>
          </a:p>
          <a:p>
            <a:pPr lvl="1"/>
            <a:r>
              <a:rPr lang="en-US" dirty="0"/>
              <a:t>Self service data preparation </a:t>
            </a:r>
            <a:r>
              <a:rPr lang="en-US" dirty="0">
                <a:hlinkClick r:id="rId3"/>
              </a:rPr>
              <a:t>https://www.dataversity.net/self-serve-data-preparation-can-support-business-users/</a:t>
            </a:r>
            <a:endParaRPr lang="en-US" dirty="0"/>
          </a:p>
          <a:p>
            <a:pPr lvl="2"/>
            <a:r>
              <a:rPr lang="en-US" dirty="0"/>
              <a:t>Easy data source access and extraction/loading/transformation</a:t>
            </a:r>
          </a:p>
          <a:p>
            <a:pPr lvl="2"/>
            <a:r>
              <a:rPr lang="en-US" dirty="0"/>
              <a:t>Easy and efficient data models (or even without one)</a:t>
            </a:r>
          </a:p>
          <a:p>
            <a:pPr lvl="1"/>
            <a:r>
              <a:rPr lang="en-US" dirty="0"/>
              <a:t>Easy-to-use query and analytics</a:t>
            </a:r>
          </a:p>
          <a:p>
            <a:pPr lvl="1"/>
            <a:r>
              <a:rPr lang="en-US" dirty="0"/>
              <a:t>Easy-to-use report and dashboard building</a:t>
            </a:r>
          </a:p>
          <a:p>
            <a:pPr lvl="1"/>
            <a:r>
              <a:rPr lang="en-US" dirty="0"/>
              <a:t>Interactive and visual data discovery capabilities</a:t>
            </a:r>
          </a:p>
          <a:p>
            <a:pPr lvl="1"/>
            <a:r>
              <a:rPr lang="en-US" dirty="0"/>
              <a:t>Simple delivery and sharing</a:t>
            </a:r>
          </a:p>
          <a:p>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15</a:t>
            </a:fld>
            <a:endParaRPr lang="en-US"/>
          </a:p>
        </p:txBody>
      </p:sp>
    </p:spTree>
    <p:extLst>
      <p:ext uri="{BB962C8B-B14F-4D97-AF65-F5344CB8AC3E}">
        <p14:creationId xmlns:p14="http://schemas.microsoft.com/office/powerpoint/2010/main" val="994355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Vs. Traditional BI</a:t>
            </a:r>
          </a:p>
        </p:txBody>
      </p:sp>
      <p:sp>
        <p:nvSpPr>
          <p:cNvPr id="3" name="Content Placeholder 2"/>
          <p:cNvSpPr>
            <a:spLocks noGrp="1"/>
          </p:cNvSpPr>
          <p:nvPr>
            <p:ph idx="1"/>
          </p:nvPr>
        </p:nvSpPr>
        <p:spPr/>
        <p:txBody>
          <a:bodyPr>
            <a:normAutofit fontScale="55000" lnSpcReduction="20000"/>
          </a:bodyPr>
          <a:lstStyle/>
          <a:p>
            <a:r>
              <a:rPr lang="en-US" dirty="0"/>
              <a:t>Data modeling</a:t>
            </a:r>
          </a:p>
          <a:p>
            <a:pPr lvl="1"/>
            <a:r>
              <a:rPr lang="en-US" dirty="0"/>
              <a:t>Dimensional model is a proven data model to facilitate multidimensional analysis. It still applies to personal BI.</a:t>
            </a:r>
          </a:p>
          <a:p>
            <a:r>
              <a:rPr lang="en-US" dirty="0"/>
              <a:t>Data gathering/storage</a:t>
            </a:r>
          </a:p>
          <a:p>
            <a:pPr lvl="1"/>
            <a:r>
              <a:rPr lang="en-US" dirty="0"/>
              <a:t>Most personal BI tools has the ability to store the data locally, with the option to connect to a data source and ‘refresh” the data.</a:t>
            </a:r>
          </a:p>
          <a:p>
            <a:r>
              <a:rPr lang="en-US" dirty="0"/>
              <a:t>ETL and data analysis</a:t>
            </a:r>
          </a:p>
          <a:p>
            <a:pPr lvl="1"/>
            <a:r>
              <a:rPr lang="en-US" dirty="0"/>
              <a:t>These functionalities are integrated within one tool and made user friendly.</a:t>
            </a:r>
          </a:p>
          <a:p>
            <a:r>
              <a:rPr lang="en-US" dirty="0"/>
              <a:t>Visualization</a:t>
            </a:r>
          </a:p>
          <a:p>
            <a:pPr lvl="1"/>
            <a:r>
              <a:rPr lang="en-US" dirty="0"/>
              <a:t>Has improved visualization and interactions. </a:t>
            </a:r>
          </a:p>
          <a:p>
            <a:r>
              <a:rPr lang="en-US" dirty="0"/>
              <a:t>Delivery</a:t>
            </a:r>
          </a:p>
          <a:p>
            <a:pPr lvl="1"/>
            <a:r>
              <a:rPr lang="en-US" dirty="0"/>
              <a:t>Usually a single solution package can be transferred between computers, or deployed on the web and delivered through websites or mobile apps.</a:t>
            </a:r>
          </a:p>
          <a:p>
            <a:r>
              <a:rPr lang="en-US" dirty="0"/>
              <a:t>Comparison white paper</a:t>
            </a:r>
          </a:p>
          <a:p>
            <a:pPr lvl="1"/>
            <a:r>
              <a:rPr lang="en-US" dirty="0">
                <a:hlinkClick r:id="rId2"/>
              </a:rPr>
              <a:t>https://www.senturus.com/wp-content/uploads/2016/04/Enterprise-BI-Platforms-vs-Self-Service-Analytics-Tools-Comparison-Matrix-Whitepaper.pdf</a:t>
            </a:r>
            <a:r>
              <a:rPr lang="en-US" dirty="0"/>
              <a:t> </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16</a:t>
            </a:fld>
            <a:endParaRPr lang="en-US"/>
          </a:p>
        </p:txBody>
      </p:sp>
    </p:spTree>
    <p:extLst>
      <p:ext uri="{BB962C8B-B14F-4D97-AF65-F5344CB8AC3E}">
        <p14:creationId xmlns:p14="http://schemas.microsoft.com/office/powerpoint/2010/main" val="3797563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Storage?</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17</a:t>
            </a:fld>
            <a:endParaRPr lang="en-US"/>
          </a:p>
        </p:txBody>
      </p:sp>
      <p:pic>
        <p:nvPicPr>
          <p:cNvPr id="5" name="Picture 4"/>
          <p:cNvPicPr>
            <a:picLocks noChangeAspect="1"/>
          </p:cNvPicPr>
          <p:nvPr/>
        </p:nvPicPr>
        <p:blipFill>
          <a:blip r:embed="rId2"/>
          <a:stretch>
            <a:fillRect/>
          </a:stretch>
        </p:blipFill>
        <p:spPr>
          <a:xfrm>
            <a:off x="135006" y="815659"/>
            <a:ext cx="8797788" cy="5655305"/>
          </a:xfrm>
          <a:prstGeom prst="rect">
            <a:avLst/>
          </a:prstGeom>
        </p:spPr>
      </p:pic>
    </p:spTree>
    <p:extLst>
      <p:ext uri="{BB962C8B-B14F-4D97-AF65-F5344CB8AC3E}">
        <p14:creationId xmlns:p14="http://schemas.microsoft.com/office/powerpoint/2010/main" val="3616582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Drivers and Enablers</a:t>
            </a: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18</a:t>
            </a:fld>
            <a:endParaRPr lang="en-US"/>
          </a:p>
        </p:txBody>
      </p:sp>
      <p:pic>
        <p:nvPicPr>
          <p:cNvPr id="1026" name="Picture 2" descr="http://2.bp.blogspot.com/-V8HPbmtDq4k/Uklsmkl5umI/AAAAAAAAAhw/jB_8zd4dI8Y/s1600/BI+Self-Service+Driv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053599"/>
            <a:ext cx="4895850" cy="47910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2000" y="5957471"/>
            <a:ext cx="7162800" cy="338554"/>
          </a:xfrm>
          <a:prstGeom prst="rect">
            <a:avLst/>
          </a:prstGeom>
        </p:spPr>
        <p:txBody>
          <a:bodyPr wrap="square">
            <a:spAutoFit/>
          </a:bodyPr>
          <a:lstStyle/>
          <a:p>
            <a:r>
              <a:rPr lang="en-US" sz="1600" dirty="0">
                <a:hlinkClick r:id="rId3"/>
              </a:rPr>
              <a:t>http://blogs.starcio.com/2013/09/self-service-bi-drivers-and-enablers.html</a:t>
            </a:r>
            <a:r>
              <a:rPr lang="en-US" sz="1600" dirty="0"/>
              <a:t> </a:t>
            </a:r>
          </a:p>
        </p:txBody>
      </p:sp>
    </p:spTree>
    <p:extLst>
      <p:ext uri="{BB962C8B-B14F-4D97-AF65-F5344CB8AC3E}">
        <p14:creationId xmlns:p14="http://schemas.microsoft.com/office/powerpoint/2010/main" val="3621547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Replaces Traditional BI?</a:t>
            </a:r>
            <a:endParaRPr lang="en-US" dirty="0"/>
          </a:p>
        </p:txBody>
      </p:sp>
      <p:sp>
        <p:nvSpPr>
          <p:cNvPr id="3" name="Content Placeholder 2"/>
          <p:cNvSpPr>
            <a:spLocks noGrp="1"/>
          </p:cNvSpPr>
          <p:nvPr>
            <p:ph idx="1"/>
          </p:nvPr>
        </p:nvSpPr>
        <p:spPr/>
        <p:txBody>
          <a:bodyPr>
            <a:normAutofit lnSpcReduction="10000"/>
          </a:bodyPr>
          <a:lstStyle/>
          <a:p>
            <a:r>
              <a:rPr lang="en-US" dirty="0"/>
              <a:t>Can make positive impact when properly used</a:t>
            </a:r>
          </a:p>
          <a:p>
            <a:r>
              <a:rPr lang="en-US" dirty="0"/>
              <a:t>But it’s not replacing the traditional BI on a large scale – especially the data management part.</a:t>
            </a:r>
          </a:p>
          <a:p>
            <a:r>
              <a:rPr lang="en-US" dirty="0"/>
              <a:t>More readings</a:t>
            </a:r>
          </a:p>
          <a:p>
            <a:pPr lvl="1"/>
            <a:r>
              <a:rPr lang="en-US" dirty="0">
                <a:hlinkClick r:id="rId2"/>
              </a:rPr>
              <a:t>http://blog.crossjoin.co.uk/2012/12/05/why-corporate-bi-and-self-service-bi-are-both-necessary/</a:t>
            </a:r>
            <a:r>
              <a:rPr lang="en-US" dirty="0"/>
              <a:t> </a:t>
            </a:r>
          </a:p>
          <a:p>
            <a:pPr lvl="1"/>
            <a:r>
              <a:rPr lang="en-US" dirty="0">
                <a:hlinkClick r:id="rId3"/>
              </a:rPr>
              <a:t>http://sqlmag.com/blog/does-excel-power-pivot-replace-data-warehouse</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19</a:t>
            </a:fld>
            <a:endParaRPr lang="en-US"/>
          </a:p>
        </p:txBody>
      </p:sp>
    </p:spTree>
    <p:extLst>
      <p:ext uri="{BB962C8B-B14F-4D97-AF65-F5344CB8AC3E}">
        <p14:creationId xmlns:p14="http://schemas.microsoft.com/office/powerpoint/2010/main" val="2744058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p:txBody>
          <a:bodyPr>
            <a:normAutofit/>
          </a:bodyPr>
          <a:lstStyle/>
          <a:p>
            <a:r>
              <a:rPr lang="en-US" dirty="0"/>
              <a:t>Review of BI and its capabilities</a:t>
            </a:r>
          </a:p>
          <a:p>
            <a:r>
              <a:rPr lang="en-US" dirty="0"/>
              <a:t>Modern BI key aspects and trends</a:t>
            </a:r>
          </a:p>
          <a:p>
            <a:r>
              <a:rPr lang="en-US" dirty="0"/>
              <a:t>Focusing on self-service BI</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a:t>
            </a:fld>
            <a:endParaRPr lang="en-US"/>
          </a:p>
        </p:txBody>
      </p:sp>
    </p:spTree>
    <p:extLst>
      <p:ext uri="{BB962C8B-B14F-4D97-AF65-F5344CB8AC3E}">
        <p14:creationId xmlns:p14="http://schemas.microsoft.com/office/powerpoint/2010/main" val="3599824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Major Self-Service BI Tools</a:t>
            </a:r>
          </a:p>
        </p:txBody>
      </p:sp>
      <p:sp>
        <p:nvSpPr>
          <p:cNvPr id="3" name="Content Placeholder 2"/>
          <p:cNvSpPr>
            <a:spLocks noGrp="1"/>
          </p:cNvSpPr>
          <p:nvPr>
            <p:ph idx="1"/>
          </p:nvPr>
        </p:nvSpPr>
        <p:spPr/>
        <p:txBody>
          <a:bodyPr>
            <a:normAutofit fontScale="85000" lnSpcReduction="10000"/>
          </a:bodyPr>
          <a:lstStyle/>
          <a:p>
            <a:r>
              <a:rPr lang="en-US" dirty="0"/>
              <a:t>Power BI</a:t>
            </a:r>
          </a:p>
          <a:p>
            <a:r>
              <a:rPr lang="en-US" dirty="0"/>
              <a:t>Tableau</a:t>
            </a:r>
          </a:p>
          <a:p>
            <a:r>
              <a:rPr lang="en-US" dirty="0"/>
              <a:t>QlikView</a:t>
            </a:r>
          </a:p>
          <a:p>
            <a:r>
              <a:rPr lang="en-US" dirty="0" err="1"/>
              <a:t>Alteryx</a:t>
            </a:r>
            <a:endParaRPr lang="en-US" dirty="0"/>
          </a:p>
          <a:p>
            <a:r>
              <a:rPr lang="en-US" dirty="0"/>
              <a:t>More</a:t>
            </a:r>
          </a:p>
          <a:p>
            <a:pPr lvl="1"/>
            <a:r>
              <a:rPr lang="en-US" dirty="0">
                <a:hlinkClick r:id="rId2"/>
              </a:rPr>
              <a:t>https://www.gartner.com/reviews/market/analytics-business-intelligence-platforms</a:t>
            </a:r>
            <a:endParaRPr lang="en-US" dirty="0"/>
          </a:p>
          <a:p>
            <a:pPr lvl="1"/>
            <a:r>
              <a:rPr lang="en-US" dirty="0">
                <a:hlinkClick r:id="rId3"/>
              </a:rPr>
              <a:t>https://www.g2.com/categories/business-intelligence</a:t>
            </a:r>
            <a:endParaRPr lang="en-US" dirty="0"/>
          </a:p>
          <a:p>
            <a:pPr lvl="1"/>
            <a:r>
              <a:rPr lang="en-US" dirty="0">
                <a:hlinkClick r:id="rId4"/>
              </a:rPr>
              <a:t>https://www.itcentralstation.com/categories/business-intelligence-bi-tools</a:t>
            </a:r>
            <a:endParaRPr lang="en-US" dirty="0"/>
          </a:p>
          <a:p>
            <a:pPr lvl="1"/>
            <a:r>
              <a:rPr lang="en-US" dirty="0">
                <a:hlinkClick r:id="rId5"/>
              </a:rPr>
              <a:t>http://www.capterra.com/business-intelligence-software/</a:t>
            </a:r>
            <a:r>
              <a:rPr lang="en-US" dirty="0"/>
              <a:t> </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20</a:t>
            </a:fld>
            <a:endParaRPr lang="en-US"/>
          </a:p>
        </p:txBody>
      </p:sp>
    </p:spTree>
    <p:extLst>
      <p:ext uri="{BB962C8B-B14F-4D97-AF65-F5344CB8AC3E}">
        <p14:creationId xmlns:p14="http://schemas.microsoft.com/office/powerpoint/2010/main" val="1576724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Common Self-Service BI Tool Features</a:t>
            </a:r>
          </a:p>
        </p:txBody>
      </p:sp>
      <p:sp>
        <p:nvSpPr>
          <p:cNvPr id="3" name="Content Placeholder 2"/>
          <p:cNvSpPr>
            <a:spLocks noGrp="1"/>
          </p:cNvSpPr>
          <p:nvPr>
            <p:ph idx="1"/>
          </p:nvPr>
        </p:nvSpPr>
        <p:spPr/>
        <p:txBody>
          <a:bodyPr>
            <a:normAutofit fontScale="85000" lnSpcReduction="20000"/>
          </a:bodyPr>
          <a:lstStyle/>
          <a:p>
            <a:r>
              <a:rPr lang="en-US" dirty="0"/>
              <a:t>Self-contained data</a:t>
            </a:r>
          </a:p>
          <a:p>
            <a:r>
              <a:rPr lang="en-US" dirty="0"/>
              <a:t>Pre-configured access to various data sources</a:t>
            </a:r>
          </a:p>
          <a:p>
            <a:r>
              <a:rPr lang="en-US" dirty="0"/>
              <a:t>In-memory processing</a:t>
            </a:r>
          </a:p>
          <a:p>
            <a:r>
              <a:rPr lang="en-US" dirty="0"/>
              <a:t>Advanced visual discovery</a:t>
            </a:r>
          </a:p>
          <a:p>
            <a:r>
              <a:rPr lang="en-US" dirty="0"/>
              <a:t>One tool does it all</a:t>
            </a:r>
          </a:p>
          <a:p>
            <a:pPr lvl="1"/>
            <a:r>
              <a:rPr lang="en-US" dirty="0"/>
              <a:t>Data storage</a:t>
            </a:r>
          </a:p>
          <a:p>
            <a:pPr lvl="1"/>
            <a:r>
              <a:rPr lang="en-US" dirty="0"/>
              <a:t>ETL</a:t>
            </a:r>
          </a:p>
          <a:p>
            <a:pPr lvl="1"/>
            <a:r>
              <a:rPr lang="en-US" dirty="0"/>
              <a:t>Analysis</a:t>
            </a:r>
          </a:p>
          <a:p>
            <a:pPr lvl="1"/>
            <a:r>
              <a:rPr lang="en-US" dirty="0"/>
              <a:t>Visualization</a:t>
            </a:r>
          </a:p>
          <a:p>
            <a:r>
              <a:rPr lang="en-US" dirty="0"/>
              <a:t>User friendly</a:t>
            </a:r>
          </a:p>
          <a:p>
            <a:r>
              <a:rPr lang="en-US" dirty="0"/>
              <a:t>Easy to install and maintain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21</a:t>
            </a:fld>
            <a:endParaRPr lang="en-US"/>
          </a:p>
        </p:txBody>
      </p:sp>
    </p:spTree>
    <p:extLst>
      <p:ext uri="{BB962C8B-B14F-4D97-AF65-F5344CB8AC3E}">
        <p14:creationId xmlns:p14="http://schemas.microsoft.com/office/powerpoint/2010/main" val="4156989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about Excel?</a:t>
            </a:r>
          </a:p>
        </p:txBody>
      </p:sp>
      <p:sp>
        <p:nvSpPr>
          <p:cNvPr id="3" name="Content Placeholder 2"/>
          <p:cNvSpPr>
            <a:spLocks noGrp="1"/>
          </p:cNvSpPr>
          <p:nvPr>
            <p:ph idx="1"/>
          </p:nvPr>
        </p:nvSpPr>
        <p:spPr>
          <a:xfrm>
            <a:off x="228600" y="990600"/>
            <a:ext cx="8610600" cy="5562600"/>
          </a:xfrm>
        </p:spPr>
        <p:txBody>
          <a:bodyPr>
            <a:normAutofit fontScale="70000" lnSpcReduction="20000"/>
          </a:bodyPr>
          <a:lstStyle/>
          <a:p>
            <a:r>
              <a:rPr lang="en-US" dirty="0"/>
              <a:t>Self-service BI tools like Power BI greatly extend Excel’s data analysis and presentation capabilities.</a:t>
            </a:r>
          </a:p>
          <a:p>
            <a:pPr lvl="1"/>
            <a:r>
              <a:rPr lang="en-US" dirty="0">
                <a:hlinkClick r:id="rId2"/>
              </a:rPr>
              <a:t>http://www.cio.com/article/2979725/enterprise-software/why-power-bi-is-the-future-of-excel.html</a:t>
            </a:r>
            <a:endParaRPr lang="en-US" dirty="0"/>
          </a:p>
          <a:p>
            <a:r>
              <a:rPr lang="en-US" dirty="0"/>
              <a:t>However, Excel will still get its place among business analyst. Why Excel?</a:t>
            </a:r>
          </a:p>
          <a:p>
            <a:pPr lvl="1"/>
            <a:r>
              <a:rPr lang="en-US" dirty="0"/>
              <a:t>Many businesses and users currently do various forms of analysis on corporate data using a spreadsheet. </a:t>
            </a:r>
          </a:p>
          <a:p>
            <a:pPr lvl="1"/>
            <a:r>
              <a:rPr lang="en-US" dirty="0"/>
              <a:t>The power of functions and macros.</a:t>
            </a:r>
          </a:p>
          <a:p>
            <a:pPr lvl="1"/>
            <a:r>
              <a:rPr lang="en-US" dirty="0"/>
              <a:t>Cell level flexibility and control to analyze and present data</a:t>
            </a:r>
          </a:p>
          <a:p>
            <a:pPr lvl="1"/>
            <a:r>
              <a:rPr lang="en-US" dirty="0"/>
              <a:t>A great place for ad hoc query and report.</a:t>
            </a:r>
          </a:p>
          <a:p>
            <a:pPr lvl="1"/>
            <a:r>
              <a:rPr lang="en-US" dirty="0"/>
              <a:t>An intermediate step to get data and conduct additional analysis</a:t>
            </a:r>
          </a:p>
          <a:p>
            <a:pPr lvl="1"/>
            <a:r>
              <a:rPr lang="en-US" dirty="0"/>
              <a:t>Business user oriented yet supporting power users</a:t>
            </a:r>
          </a:p>
          <a:p>
            <a:pPr lvl="1"/>
            <a:r>
              <a:rPr lang="en-US" dirty="0"/>
              <a:t>Great for prototyping</a:t>
            </a:r>
          </a:p>
          <a:p>
            <a:pPr lvl="1"/>
            <a:r>
              <a:rPr lang="en-US" dirty="0"/>
              <a:t>Excel Makes a Great BI! </a:t>
            </a:r>
            <a:r>
              <a:rPr lang="en-US" dirty="0">
                <a:hlinkClick r:id="rId3"/>
              </a:rPr>
              <a:t>http://exceluser.com/ideas/greatbi.htm</a:t>
            </a:r>
            <a:endParaRPr lang="en-US" dirty="0"/>
          </a:p>
          <a:p>
            <a:pPr lvl="1"/>
            <a:r>
              <a:rPr lang="en-US" u="sng" dirty="0">
                <a:hlinkClick r:id="rId4"/>
              </a:rPr>
              <a:t>https://www.linkedin.com/pulse/excel-dead-lance-rubin/</a:t>
            </a:r>
            <a:endParaRPr lang="en-US" dirty="0"/>
          </a:p>
          <a:p>
            <a:pPr lvl="1"/>
            <a:r>
              <a:rPr lang="en-US" u="sng" dirty="0">
                <a:hlinkClick r:id="rId5"/>
              </a:rPr>
              <a:t>https://www.investintech.com/resources/blog/archives/5718-experts-predict-the-future-of-excel-in-business-intelligence.html</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22</a:t>
            </a:fld>
            <a:endParaRPr lang="en-US"/>
          </a:p>
        </p:txBody>
      </p:sp>
    </p:spTree>
    <p:extLst>
      <p:ext uri="{BB962C8B-B14F-4D97-AF65-F5344CB8AC3E}">
        <p14:creationId xmlns:p14="http://schemas.microsoft.com/office/powerpoint/2010/main" val="4087335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IT Support in Self-Service BI</a:t>
            </a:r>
          </a:p>
        </p:txBody>
      </p:sp>
      <p:sp>
        <p:nvSpPr>
          <p:cNvPr id="3" name="Content Placeholder 2"/>
          <p:cNvSpPr>
            <a:spLocks noGrp="1"/>
          </p:cNvSpPr>
          <p:nvPr>
            <p:ph idx="1"/>
          </p:nvPr>
        </p:nvSpPr>
        <p:spPr/>
        <p:txBody>
          <a:bodyPr>
            <a:normAutofit fontScale="70000" lnSpcReduction="20000"/>
          </a:bodyPr>
          <a:lstStyle/>
          <a:p>
            <a:r>
              <a:rPr lang="en-US" dirty="0"/>
              <a:t>The goal of self-service BI</a:t>
            </a:r>
          </a:p>
          <a:p>
            <a:pPr lvl="1"/>
            <a:r>
              <a:rPr lang="en-US" dirty="0"/>
              <a:t>NOT to eliminate the need for IT</a:t>
            </a:r>
          </a:p>
          <a:p>
            <a:pPr lvl="1"/>
            <a:r>
              <a:rPr lang="en-US" dirty="0"/>
              <a:t>Instead, to put data and results in the user’s hands and reduce the burden on the IT department.</a:t>
            </a:r>
          </a:p>
          <a:p>
            <a:r>
              <a:rPr lang="en-US" dirty="0"/>
              <a:t>“Self-service BI does remove much of the reporting burden from the IT department. The IT department must control the data and the user access. They’re responsible for keeping the data clean, and ensuring that users can only access data they’re authorized to see. The self-service BI tool only acts as a doorway for users to access the IT-controlled data.” </a:t>
            </a:r>
          </a:p>
          <a:p>
            <a:pPr lvl="1"/>
            <a:r>
              <a:rPr lang="en-US" dirty="0">
                <a:hlinkClick r:id="rId2"/>
              </a:rPr>
              <a:t>https://www.mrc-productivity.com/blog/2015/08/6-common-misconceptions-of-self-service-bi/</a:t>
            </a:r>
            <a:endParaRPr lang="en-US" dirty="0"/>
          </a:p>
          <a:p>
            <a:r>
              <a:rPr lang="en-US" dirty="0"/>
              <a:t>IT’s role</a:t>
            </a:r>
          </a:p>
          <a:p>
            <a:pPr lvl="1"/>
            <a:r>
              <a:rPr lang="en-US" dirty="0"/>
              <a:t>Data management and governance, including security, access control, data quality and accuracy, compliance, etc.</a:t>
            </a:r>
          </a:p>
          <a:p>
            <a:pPr lvl="1"/>
            <a:r>
              <a:rPr lang="en-US" dirty="0"/>
              <a:t>Technical support for the systems and platforms, especially cloud based</a:t>
            </a:r>
          </a:p>
        </p:txBody>
      </p:sp>
      <p:sp>
        <p:nvSpPr>
          <p:cNvPr id="4" name="Slide Number Placeholder 3"/>
          <p:cNvSpPr>
            <a:spLocks noGrp="1"/>
          </p:cNvSpPr>
          <p:nvPr>
            <p:ph type="sldNum" sz="quarter" idx="12"/>
          </p:nvPr>
        </p:nvSpPr>
        <p:spPr/>
        <p:txBody>
          <a:bodyPr/>
          <a:lstStyle/>
          <a:p>
            <a:fld id="{EE372EA2-9A33-444C-BB27-43E9FD2345A0}" type="slidenum">
              <a:rPr lang="en-US" smtClean="0"/>
              <a:pPr/>
              <a:t>23</a:t>
            </a:fld>
            <a:endParaRPr lang="en-US"/>
          </a:p>
        </p:txBody>
      </p:sp>
    </p:spTree>
    <p:extLst>
      <p:ext uri="{BB962C8B-B14F-4D97-AF65-F5344CB8AC3E}">
        <p14:creationId xmlns:p14="http://schemas.microsoft.com/office/powerpoint/2010/main" val="1339306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Good Resources</a:t>
            </a:r>
            <a:endParaRPr lang="en-US" dirty="0"/>
          </a:p>
        </p:txBody>
      </p:sp>
      <p:sp>
        <p:nvSpPr>
          <p:cNvPr id="3" name="Content Placeholder 2"/>
          <p:cNvSpPr>
            <a:spLocks noGrp="1"/>
          </p:cNvSpPr>
          <p:nvPr>
            <p:ph idx="1"/>
          </p:nvPr>
        </p:nvSpPr>
        <p:spPr/>
        <p:txBody>
          <a:bodyPr>
            <a:normAutofit fontScale="77500" lnSpcReduction="20000"/>
          </a:bodyPr>
          <a:lstStyle/>
          <a:p>
            <a:r>
              <a:rPr lang="en-US" dirty="0"/>
              <a:t>Gartner report: Technology Insight for Modern Business Intelligence and Analytics Platforms </a:t>
            </a:r>
          </a:p>
          <a:p>
            <a:pPr lvl="1"/>
            <a:r>
              <a:rPr lang="en-US" u="sng" dirty="0">
                <a:hlinkClick r:id="rId2"/>
              </a:rPr>
              <a:t>http://www.umsl.edu/~sauterv/DSS/Gartner%20Reprint.htm</a:t>
            </a:r>
            <a:endParaRPr lang="en-US" dirty="0"/>
          </a:p>
          <a:p>
            <a:r>
              <a:rPr lang="en-US" dirty="0">
                <a:hlinkClick r:id="rId3"/>
              </a:rPr>
              <a:t>https://www.slideshare.net/Dataversity/analytics-business-intelligence-and-data-science-whats-the-progression</a:t>
            </a:r>
            <a:endParaRPr lang="en-US" dirty="0"/>
          </a:p>
          <a:p>
            <a:r>
              <a:rPr lang="en-US" dirty="0"/>
              <a:t>Meet the new BI </a:t>
            </a:r>
          </a:p>
          <a:p>
            <a:pPr lvl="1"/>
            <a:r>
              <a:rPr lang="en-US" dirty="0">
                <a:hlinkClick r:id="rId4"/>
              </a:rPr>
              <a:t>https://tdwi.org/articles/2017/09/01/adv-all-meet-the-new-bi.aspx</a:t>
            </a:r>
            <a:endParaRPr lang="en-US" dirty="0"/>
          </a:p>
          <a:p>
            <a:r>
              <a:rPr lang="en-US" dirty="0"/>
              <a:t>5 Business Intelligence Trends to Watch in 2019 </a:t>
            </a:r>
          </a:p>
          <a:p>
            <a:pPr lvl="1"/>
            <a:r>
              <a:rPr lang="en-US" dirty="0">
                <a:hlinkClick r:id="rId5"/>
              </a:rPr>
              <a:t>https://www.mrc-productivity.com/blog/2019/01/5-business-intelligence-trends-to-watch-in-2019/</a:t>
            </a:r>
            <a:endParaRPr lang="en-US" dirty="0"/>
          </a:p>
          <a:p>
            <a:r>
              <a:rPr lang="en-US" u="sng" dirty="0">
                <a:hlinkClick r:id="rId6"/>
              </a:rPr>
              <a:t>https://bi-survey.com/top-business-intelligence-trends</a:t>
            </a:r>
            <a:endParaRPr lang="en-US" dirty="0"/>
          </a:p>
          <a:p>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24</a:t>
            </a:fld>
            <a:endParaRPr lang="en-US"/>
          </a:p>
        </p:txBody>
      </p:sp>
    </p:spTree>
    <p:extLst>
      <p:ext uri="{BB962C8B-B14F-4D97-AF65-F5344CB8AC3E}">
        <p14:creationId xmlns:p14="http://schemas.microsoft.com/office/powerpoint/2010/main" val="555915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t>What is Business Intelligence?</a:t>
            </a:r>
            <a:endParaRPr lang="en-US" dirty="0"/>
          </a:p>
        </p:txBody>
      </p:sp>
      <p:sp>
        <p:nvSpPr>
          <p:cNvPr id="2" name="Content Placeholder 1"/>
          <p:cNvSpPr>
            <a:spLocks noGrp="1"/>
          </p:cNvSpPr>
          <p:nvPr>
            <p:ph idx="1"/>
          </p:nvPr>
        </p:nvSpPr>
        <p:spPr>
          <a:xfrm>
            <a:off x="457200" y="990600"/>
            <a:ext cx="8305800" cy="3555563"/>
          </a:xfr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ormAutofit/>
          </a:bodyPr>
          <a:lstStyle/>
          <a:p>
            <a:pPr marL="0" indent="0">
              <a:buNone/>
            </a:pPr>
            <a:r>
              <a:rPr lang="en-US" dirty="0"/>
              <a:t>Business Intelligence is a set of methods, processes, architectures, applications, and technologies that gather and transform raw data into meaningful and useful information used to enable more effective strategic, tactical, and operational insights and decision-making.</a:t>
            </a:r>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
        <p:nvSpPr>
          <p:cNvPr id="4" name="Rectangle 3"/>
          <p:cNvSpPr/>
          <p:nvPr/>
        </p:nvSpPr>
        <p:spPr>
          <a:xfrm>
            <a:off x="685800" y="4865251"/>
            <a:ext cx="7315200" cy="1292662"/>
          </a:xfrm>
          <a:prstGeom prst="rect">
            <a:avLst/>
          </a:prstGeom>
        </p:spPr>
        <p:txBody>
          <a:bodyPr wrap="square">
            <a:spAutoFit/>
          </a:bodyPr>
          <a:lstStyle/>
          <a:p>
            <a:pPr marL="109728" indent="0">
              <a:buNone/>
            </a:pPr>
            <a:r>
              <a:rPr lang="en-US" sz="1600" dirty="0"/>
              <a:t>Adapted from Forrester Report</a:t>
            </a:r>
            <a:br>
              <a:rPr lang="en-US" sz="1600" dirty="0"/>
            </a:br>
            <a:r>
              <a:rPr lang="en-US" sz="1600" dirty="0"/>
              <a:t>“Topic Overview: Business Intelligence”, 2008</a:t>
            </a:r>
          </a:p>
          <a:p>
            <a:pPr marL="109728" indent="0">
              <a:buNone/>
            </a:pPr>
            <a:r>
              <a:rPr lang="en-US" sz="1400" dirty="0">
                <a:hlinkClick r:id="rId3"/>
              </a:rPr>
              <a:t>https://www.forrester.com/report/Topic+Overview+Business+Intelligence/-/E-RES39218</a:t>
            </a:r>
            <a:r>
              <a:rPr lang="en-US" sz="1400" dirty="0"/>
              <a:t> </a:t>
            </a:r>
          </a:p>
          <a:p>
            <a:pPr marL="109728" indent="0">
              <a:buNone/>
            </a:pPr>
            <a:r>
              <a:rPr lang="en-US" sz="1600" dirty="0"/>
              <a:t>More BI from Forrester</a:t>
            </a:r>
          </a:p>
          <a:p>
            <a:pPr marL="109728" indent="0">
              <a:buNone/>
            </a:pPr>
            <a:r>
              <a:rPr lang="en-US" sz="1600" dirty="0">
                <a:hlinkClick r:id="rId4"/>
              </a:rPr>
              <a:t>https://www.forrester.com/business-intelligence</a:t>
            </a:r>
            <a:r>
              <a:rPr lang="en-US" sz="1600" dirty="0"/>
              <a:t> </a:t>
            </a:r>
          </a:p>
        </p:txBody>
      </p:sp>
      <p:sp>
        <p:nvSpPr>
          <p:cNvPr id="9" name="Rectangle 8"/>
          <p:cNvSpPr/>
          <p:nvPr/>
        </p:nvSpPr>
        <p:spPr>
          <a:xfrm>
            <a:off x="533400" y="3962400"/>
            <a:ext cx="1524000" cy="457200"/>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33400" y="2539781"/>
            <a:ext cx="873190" cy="457200"/>
          </a:xfrm>
          <a:prstGeom prst="rect">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320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dirty="0"/>
              <a:t>Is BI outdated? Or evolved?</a:t>
            </a:r>
          </a:p>
        </p:txBody>
      </p:sp>
      <p:sp>
        <p:nvSpPr>
          <p:cNvPr id="9219" name="Rectangle 3"/>
          <p:cNvSpPr>
            <a:spLocks noGrp="1" noChangeArrowheads="1"/>
          </p:cNvSpPr>
          <p:nvPr>
            <p:ph idx="1"/>
          </p:nvPr>
        </p:nvSpPr>
        <p:spPr/>
        <p:txBody>
          <a:bodyPr>
            <a:normAutofit fontScale="70000" lnSpcReduction="20000"/>
          </a:bodyPr>
          <a:lstStyle/>
          <a:p>
            <a:r>
              <a:rPr lang="en-US" dirty="0"/>
              <a:t>BI is the an umbrella term for a set of methods, processes, applications, and technologies used to</a:t>
            </a:r>
          </a:p>
          <a:p>
            <a:pPr lvl="1"/>
            <a:r>
              <a:rPr lang="en-US" dirty="0"/>
              <a:t>gather, provide access to, analyze, and report data and information</a:t>
            </a:r>
          </a:p>
          <a:p>
            <a:pPr lvl="1"/>
            <a:r>
              <a:rPr lang="en-US" dirty="0"/>
              <a:t>support understanding and decision making</a:t>
            </a:r>
          </a:p>
          <a:p>
            <a:r>
              <a:rPr lang="en-US" dirty="0"/>
              <a:t>The evolution of BI resides both in “business” and “intelligence”</a:t>
            </a:r>
          </a:p>
          <a:p>
            <a:pPr lvl="1"/>
            <a:r>
              <a:rPr lang="en-US" dirty="0"/>
              <a:t>The term “business” is more general and represents the application domain; not just related to profit driven businesses.</a:t>
            </a:r>
          </a:p>
          <a:p>
            <a:pPr lvl="1"/>
            <a:r>
              <a:rPr lang="en-US" dirty="0"/>
              <a:t>Intelligence represents the resource and the techniques or methods</a:t>
            </a:r>
          </a:p>
          <a:p>
            <a:r>
              <a:rPr lang="en-US" dirty="0"/>
              <a:t>“In its more comprehensive usage, BI is all of the systems, platforms, software, technology, and techniques that are essential for the collection, storage, retrieval, and analysis of data assets within a given organization.” – </a:t>
            </a:r>
            <a:r>
              <a:rPr lang="en-US" dirty="0" err="1"/>
              <a:t>Dataversity</a:t>
            </a:r>
            <a:r>
              <a:rPr lang="en-US" dirty="0"/>
              <a:t> 2015 Report on BI vs Data Science</a:t>
            </a:r>
          </a:p>
          <a:p>
            <a:r>
              <a:rPr lang="en-US" dirty="0"/>
              <a:t>In this lecture notes, I will treat BI as a more general term, therefore, BI is involving to the new BI, or the </a:t>
            </a:r>
            <a:r>
              <a:rPr lang="en-US" b="1" i="1" dirty="0"/>
              <a:t>modern BI</a:t>
            </a:r>
            <a:r>
              <a:rPr lang="en-US" dirty="0"/>
              <a:t>.</a:t>
            </a:r>
          </a:p>
        </p:txBody>
      </p:sp>
      <p:sp>
        <p:nvSpPr>
          <p:cNvPr id="4" name="Slide Number Placeholder 3"/>
          <p:cNvSpPr>
            <a:spLocks noGrp="1"/>
          </p:cNvSpPr>
          <p:nvPr>
            <p:ph type="sldNum" sz="quarter" idx="12"/>
          </p:nvPr>
        </p:nvSpPr>
        <p:spPr/>
        <p:txBody>
          <a:bodyPr/>
          <a:lstStyle/>
          <a:p>
            <a:fld id="{EE372EA2-9A33-444C-BB27-43E9FD2345A0}" type="slidenum">
              <a:rPr lang="en-US" smtClean="0"/>
              <a:pPr/>
              <a:t>4</a:t>
            </a:fld>
            <a:endParaRPr lang="en-US"/>
          </a:p>
        </p:txBody>
      </p:sp>
    </p:spTree>
    <p:extLst>
      <p:ext uri="{BB962C8B-B14F-4D97-AF65-F5344CB8AC3E}">
        <p14:creationId xmlns:p14="http://schemas.microsoft.com/office/powerpoint/2010/main" val="2708115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Evolution of BI</a:t>
            </a:r>
            <a:endParaRPr lang="en-US" dirty="0"/>
          </a:p>
        </p:txBody>
      </p:sp>
      <p:sp>
        <p:nvSpPr>
          <p:cNvPr id="3" name="Content Placeholder 2"/>
          <p:cNvSpPr>
            <a:spLocks noGrp="1"/>
          </p:cNvSpPr>
          <p:nvPr>
            <p:ph idx="1"/>
          </p:nvPr>
        </p:nvSpPr>
        <p:spPr>
          <a:xfrm>
            <a:off x="228600" y="990601"/>
            <a:ext cx="8610600" cy="838199"/>
          </a:xfrm>
        </p:spPr>
        <p:txBody>
          <a:bodyPr>
            <a:normAutofit fontScale="70000" lnSpcReduction="20000"/>
          </a:bodyPr>
          <a:lstStyle/>
          <a:p>
            <a:pPr marL="0" lvl="1" indent="0">
              <a:spcBef>
                <a:spcPts val="1800"/>
              </a:spcBef>
              <a:buNone/>
            </a:pPr>
            <a:r>
              <a:rPr lang="en-US" dirty="0"/>
              <a:t>The search for the perfect “business insight system”, from Performance Dashboard, by Wayne </a:t>
            </a:r>
            <a:r>
              <a:rPr lang="en-US" dirty="0" err="1"/>
              <a:t>Eckerson</a:t>
            </a:r>
            <a:r>
              <a:rPr lang="en-US" dirty="0"/>
              <a:t> </a:t>
            </a:r>
            <a:r>
              <a:rPr lang="en-US" dirty="0">
                <a:hlinkClick r:id="rId2"/>
              </a:rPr>
              <a:t>http://download.101com.com/pub/tdwi/files/performancedashboards.pdf</a:t>
            </a:r>
            <a:endParaRPr lang="en-US"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5</a:t>
            </a:fld>
            <a:endParaRPr lang="en-US"/>
          </a:p>
        </p:txBody>
      </p:sp>
      <p:graphicFrame>
        <p:nvGraphicFramePr>
          <p:cNvPr id="5" name="Table 4"/>
          <p:cNvGraphicFramePr>
            <a:graphicFrameLocks noGrp="1"/>
          </p:cNvGraphicFramePr>
          <p:nvPr/>
        </p:nvGraphicFramePr>
        <p:xfrm>
          <a:off x="685800" y="1905000"/>
          <a:ext cx="8055999" cy="2286000"/>
        </p:xfrm>
        <a:graphic>
          <a:graphicData uri="http://schemas.openxmlformats.org/drawingml/2006/table">
            <a:tbl>
              <a:tblPr bandRow="1">
                <a:tableStyleId>{5C22544A-7EE6-4342-B048-85BDC9FD1C3A}</a:tableStyleId>
              </a:tblPr>
              <a:tblGrid>
                <a:gridCol w="1440221">
                  <a:extLst>
                    <a:ext uri="{9D8B030D-6E8A-4147-A177-3AD203B41FA5}">
                      <a16:colId xmlns:a16="http://schemas.microsoft.com/office/drawing/2014/main" val="2259367124"/>
                    </a:ext>
                  </a:extLst>
                </a:gridCol>
                <a:gridCol w="6615778">
                  <a:extLst>
                    <a:ext uri="{9D8B030D-6E8A-4147-A177-3AD203B41FA5}">
                      <a16:colId xmlns:a16="http://schemas.microsoft.com/office/drawing/2014/main" val="1665593124"/>
                    </a:ext>
                  </a:extLst>
                </a:gridCol>
              </a:tblGrid>
              <a:tr h="571500">
                <a:tc>
                  <a:txBody>
                    <a:bodyPr/>
                    <a:lstStyle/>
                    <a:p>
                      <a:r>
                        <a:rPr lang="en-US" sz="1600" dirty="0"/>
                        <a:t>1980s </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Executive information systems (EIS), decision support systems (DSS)</a:t>
                      </a:r>
                    </a:p>
                  </a:txBody>
                  <a:tcPr anchor="ctr"/>
                </a:tc>
                <a:extLst>
                  <a:ext uri="{0D108BD9-81ED-4DB2-BD59-A6C34878D82A}">
                    <a16:rowId xmlns:a16="http://schemas.microsoft.com/office/drawing/2014/main" val="151531082"/>
                  </a:ext>
                </a:extLst>
              </a:tr>
              <a:tr h="571500">
                <a:tc>
                  <a:txBody>
                    <a:bodyPr/>
                    <a:lstStyle/>
                    <a:p>
                      <a:r>
                        <a:rPr lang="en-US" sz="1600" dirty="0"/>
                        <a:t>1990s</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Data warehousing (DW), business intelligence (BI)</a:t>
                      </a:r>
                    </a:p>
                  </a:txBody>
                  <a:tcPr anchor="ctr"/>
                </a:tc>
                <a:extLst>
                  <a:ext uri="{0D108BD9-81ED-4DB2-BD59-A6C34878D82A}">
                    <a16:rowId xmlns:a16="http://schemas.microsoft.com/office/drawing/2014/main" val="1655789711"/>
                  </a:ext>
                </a:extLst>
              </a:tr>
              <a:tr h="571500">
                <a:tc>
                  <a:txBody>
                    <a:bodyPr/>
                    <a:lstStyle/>
                    <a:p>
                      <a:r>
                        <a:rPr lang="en-US" sz="1600" dirty="0"/>
                        <a:t>2000s</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Dashboards and scorecards, performance management </a:t>
                      </a:r>
                    </a:p>
                  </a:txBody>
                  <a:tcPr anchor="ctr"/>
                </a:tc>
                <a:extLst>
                  <a:ext uri="{0D108BD9-81ED-4DB2-BD59-A6C34878D82A}">
                    <a16:rowId xmlns:a16="http://schemas.microsoft.com/office/drawing/2014/main" val="2185479623"/>
                  </a:ext>
                </a:extLst>
              </a:tr>
              <a:tr h="571500">
                <a:tc>
                  <a:txBody>
                    <a:bodyPr/>
                    <a:lstStyle/>
                    <a:p>
                      <a:r>
                        <a:rPr lang="en-US" sz="1600" dirty="0"/>
                        <a:t>2010+??</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Analytics, big data, personal BI, data science, augmented BI, …</a:t>
                      </a:r>
                    </a:p>
                  </a:txBody>
                  <a:tcPr anchor="ctr"/>
                </a:tc>
                <a:extLst>
                  <a:ext uri="{0D108BD9-81ED-4DB2-BD59-A6C34878D82A}">
                    <a16:rowId xmlns:a16="http://schemas.microsoft.com/office/drawing/2014/main" val="780413770"/>
                  </a:ext>
                </a:extLst>
              </a:tr>
            </a:tbl>
          </a:graphicData>
        </a:graphic>
      </p:graphicFrame>
      <p:sp>
        <p:nvSpPr>
          <p:cNvPr id="6" name="Speech Bubble: Rectangle with Corners Rounded 5"/>
          <p:cNvSpPr/>
          <p:nvPr/>
        </p:nvSpPr>
        <p:spPr>
          <a:xfrm>
            <a:off x="1828800" y="4356538"/>
            <a:ext cx="5214068" cy="1262362"/>
          </a:xfrm>
          <a:prstGeom prst="wedgeRoundRectCallout">
            <a:avLst>
              <a:gd name="adj1" fmla="val -36656"/>
              <a:gd name="adj2" fmla="val 66439"/>
              <a:gd name="adj3" fmla="val 16667"/>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1600" dirty="0"/>
              <a:t>“With each new iteration, capabilities increased as enterprises grew ever-more sophisticated in their computational and analytical needs and as computer hardware and software matured.” </a:t>
            </a:r>
          </a:p>
        </p:txBody>
      </p:sp>
      <p:sp>
        <p:nvSpPr>
          <p:cNvPr id="7" name="Rectangle 6"/>
          <p:cNvSpPr/>
          <p:nvPr/>
        </p:nvSpPr>
        <p:spPr>
          <a:xfrm>
            <a:off x="712076" y="5784438"/>
            <a:ext cx="5562600" cy="461665"/>
          </a:xfrm>
          <a:prstGeom prst="rect">
            <a:avLst/>
          </a:prstGeom>
        </p:spPr>
        <p:txBody>
          <a:bodyPr wrap="square">
            <a:spAutoFit/>
          </a:bodyPr>
          <a:lstStyle/>
          <a:p>
            <a:pPr marL="55563" lvl="1"/>
            <a:r>
              <a:rPr lang="en-US" sz="1200" dirty="0"/>
              <a:t>Solomon </a:t>
            </a:r>
            <a:r>
              <a:rPr lang="en-US" sz="1200" dirty="0" err="1"/>
              <a:t>Negash</a:t>
            </a:r>
            <a:r>
              <a:rPr lang="en-US" sz="1200" dirty="0"/>
              <a:t> (2004), Business Intelligence, CAIS (13) </a:t>
            </a:r>
            <a:r>
              <a:rPr lang="en-US" sz="1200" dirty="0">
                <a:hlinkClick r:id="rId3"/>
              </a:rPr>
              <a:t>https://www.researchgate.net/publication/228765967_Business_intelligence</a:t>
            </a:r>
            <a:r>
              <a:rPr lang="en-US" sz="1200" dirty="0"/>
              <a:t> </a:t>
            </a:r>
          </a:p>
        </p:txBody>
      </p:sp>
    </p:spTree>
    <p:extLst>
      <p:ext uri="{BB962C8B-B14F-4D97-AF65-F5344CB8AC3E}">
        <p14:creationId xmlns:p14="http://schemas.microsoft.com/office/powerpoint/2010/main" val="4202368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Analytics</a:t>
            </a:r>
          </a:p>
        </p:txBody>
      </p:sp>
      <p:sp>
        <p:nvSpPr>
          <p:cNvPr id="3" name="Content Placeholder 2"/>
          <p:cNvSpPr>
            <a:spLocks noGrp="1"/>
          </p:cNvSpPr>
          <p:nvPr>
            <p:ph idx="1"/>
          </p:nvPr>
        </p:nvSpPr>
        <p:spPr>
          <a:xfrm>
            <a:off x="228600" y="990600"/>
            <a:ext cx="4267200" cy="5305425"/>
          </a:xfrm>
        </p:spPr>
        <p:txBody>
          <a:bodyPr>
            <a:normAutofit fontScale="40000" lnSpcReduction="20000"/>
          </a:bodyPr>
          <a:lstStyle/>
          <a:p>
            <a:r>
              <a:rPr lang="en-US" dirty="0"/>
              <a:t>Analytics has emerged as a catch-all term for a variety of different business intelligence (BI) and application-related initiatives. … Whatever the use cases, “analytics” has moved deeper into the business vernacular.</a:t>
            </a:r>
          </a:p>
          <a:p>
            <a:pPr lvl="1"/>
            <a:r>
              <a:rPr lang="en-US" dirty="0">
                <a:hlinkClick r:id="rId2"/>
              </a:rPr>
              <a:t>https://www.gartner.com/it-glossary/analytics/</a:t>
            </a:r>
            <a:endParaRPr lang="en-US" dirty="0"/>
          </a:p>
          <a:p>
            <a:r>
              <a:rPr lang="en-US" dirty="0"/>
              <a:t>Analytics refers to a more systematical, automated, and flexible process of data analysis for revealing insights and decision support </a:t>
            </a:r>
            <a:r>
              <a:rPr lang="en-US" altLang="zh-CN" dirty="0"/>
              <a:t>in more extensive application areas, e.g. sports, disease, network traffic, etc.</a:t>
            </a:r>
            <a:endParaRPr lang="en-US" dirty="0"/>
          </a:p>
          <a:p>
            <a:pPr lvl="1"/>
            <a:r>
              <a:rPr lang="en-US" dirty="0">
                <a:hlinkClick r:id="rId3"/>
              </a:rPr>
              <a:t>http://pestleanalysis.com/differences-between-business-analytics-and-business-analysis/</a:t>
            </a:r>
            <a:r>
              <a:rPr lang="en-US" dirty="0"/>
              <a:t> </a:t>
            </a:r>
          </a:p>
          <a:p>
            <a:r>
              <a:rPr lang="en-US" dirty="0"/>
              <a:t>Analytics initially referred to advanced statistical modeling using tools like SAS and SPSS. … Now, analytics refers to the entire domain of leveraging information to make smarter decisions. In other words, reporting and analysis.</a:t>
            </a:r>
          </a:p>
          <a:p>
            <a:pPr lvl="1"/>
            <a:r>
              <a:rPr lang="en-US" dirty="0"/>
              <a:t>The Evolution of BI Semantics </a:t>
            </a:r>
            <a:r>
              <a:rPr lang="en-US" dirty="0">
                <a:hlinkClick r:id="rId4"/>
              </a:rPr>
              <a:t>http://www.b-eye-network.com/blogs/eckerson/archives/2011/02/whats_in_a_word.php</a:t>
            </a:r>
            <a:endParaRPr lang="en-US" dirty="0"/>
          </a:p>
          <a:p>
            <a:r>
              <a:rPr lang="en-US" dirty="0"/>
              <a:t>Analytics is geared more toward future predictions and trends, while BI helps people make decisions based on past data.</a:t>
            </a:r>
          </a:p>
          <a:p>
            <a:pPr lvl="1"/>
            <a:r>
              <a:rPr lang="en-US" dirty="0"/>
              <a:t>Christian </a:t>
            </a:r>
            <a:r>
              <a:rPr lang="en-US" dirty="0" err="1"/>
              <a:t>Ofori-Boateng</a:t>
            </a:r>
            <a:r>
              <a:rPr lang="en-US" dirty="0"/>
              <a:t> </a:t>
            </a:r>
            <a:r>
              <a:rPr lang="en-US" dirty="0">
                <a:hlinkClick r:id="rId5"/>
              </a:rPr>
              <a:t>https://www.forbes.com/sites/forbestechcouncil/2019/06/21/data-analytics-versus-business-intelligence-and-the-race-to-replace-decision-making-with-software/</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6</a:t>
            </a:fld>
            <a:endParaRPr lang="en-US"/>
          </a:p>
        </p:txBody>
      </p:sp>
      <p:pic>
        <p:nvPicPr>
          <p:cNvPr id="6" name="Picture 2" descr="http://www.b-eye-network.com/blogs/eckerson/BI%20Evolution%20-%20User%20Trend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5312" y="1066800"/>
            <a:ext cx="4467615" cy="32963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515312" y="4363175"/>
            <a:ext cx="4467615" cy="86177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The Evolution of BI Semantics</a:t>
            </a:r>
          </a:p>
          <a:p>
            <a:r>
              <a:rPr lang="en-US" sz="1200" dirty="0">
                <a:hlinkClick r:id="rId4"/>
              </a:rPr>
              <a:t>http://www.b-eye-network.com/blogs/eckerson/archives/2011/02/whats_in_a_word.php</a:t>
            </a:r>
            <a:r>
              <a:rPr lang="en-US" sz="1200" dirty="0"/>
              <a:t> </a:t>
            </a:r>
          </a:p>
        </p:txBody>
      </p:sp>
      <p:sp>
        <p:nvSpPr>
          <p:cNvPr id="8" name="Line Callout 1 7"/>
          <p:cNvSpPr/>
          <p:nvPr/>
        </p:nvSpPr>
        <p:spPr>
          <a:xfrm>
            <a:off x="7450849" y="2514600"/>
            <a:ext cx="1551590" cy="953951"/>
          </a:xfrm>
          <a:prstGeom prst="borderCallout1">
            <a:avLst>
              <a:gd name="adj1" fmla="val 477"/>
              <a:gd name="adj2" fmla="val 31798"/>
              <a:gd name="adj3" fmla="val -79748"/>
              <a:gd name="adj4" fmla="val 42210"/>
            </a:avLst>
          </a:prstGeom>
          <a:solidFill>
            <a:srgbClr val="F3AFB9"/>
          </a:solidFill>
          <a:ln>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normAutofit/>
          </a:bodyPr>
          <a:lstStyle/>
          <a:p>
            <a:r>
              <a:rPr lang="en-US" sz="1400" dirty="0"/>
              <a:t>Analytics can be viewed as the evolved or improved BI</a:t>
            </a:r>
          </a:p>
        </p:txBody>
      </p:sp>
    </p:spTree>
    <p:extLst>
      <p:ext uri="{BB962C8B-B14F-4D97-AF65-F5344CB8AC3E}">
        <p14:creationId xmlns:p14="http://schemas.microsoft.com/office/powerpoint/2010/main" val="3983729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292479" y="889571"/>
            <a:ext cx="7318121" cy="5130229"/>
          </a:xfrm>
          <a:prstGeom prst="rect">
            <a:avLst/>
          </a:prstGeom>
        </p:spPr>
      </p:pic>
      <p:sp>
        <p:nvSpPr>
          <p:cNvPr id="2" name="Title 1"/>
          <p:cNvSpPr>
            <a:spLocks noGrp="1"/>
          </p:cNvSpPr>
          <p:nvPr>
            <p:ph type="title"/>
          </p:nvPr>
        </p:nvSpPr>
        <p:spPr/>
        <p:txBody>
          <a:bodyPr>
            <a:noAutofit/>
          </a:bodyPr>
          <a:lstStyle/>
          <a:p>
            <a:r>
              <a:rPr lang="en-US" sz="3600" dirty="0"/>
              <a:t>General BI Capabilities Conception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7</a:t>
            </a:fld>
            <a:endParaRPr lang="en-US"/>
          </a:p>
        </p:txBody>
      </p:sp>
      <p:sp>
        <p:nvSpPr>
          <p:cNvPr id="5" name="Rectangle 4"/>
          <p:cNvSpPr/>
          <p:nvPr/>
        </p:nvSpPr>
        <p:spPr>
          <a:xfrm>
            <a:off x="1292478" y="6091535"/>
            <a:ext cx="7318121" cy="461665"/>
          </a:xfrm>
          <a:prstGeom prst="rect">
            <a:avLst/>
          </a:prstGeom>
          <a:solidFill>
            <a:schemeClr val="bg1"/>
          </a:solidFill>
        </p:spPr>
        <p:txBody>
          <a:bodyPr wrap="square">
            <a:spAutoFit/>
          </a:bodyPr>
          <a:lstStyle/>
          <a:p>
            <a:r>
              <a:rPr lang="en-US" sz="1200" dirty="0"/>
              <a:t>Figure from: Business Intelligence, Rajiv </a:t>
            </a:r>
            <a:r>
              <a:rPr lang="en-US" sz="1200" dirty="0" err="1"/>
              <a:t>Sabherwal</a:t>
            </a:r>
            <a:r>
              <a:rPr lang="en-US" sz="1200" dirty="0"/>
              <a:t>, Irma Becerra-Fernandez, John Wiley &amp; Sons, 2011 </a:t>
            </a:r>
            <a:r>
              <a:rPr lang="en-US" sz="1200" dirty="0">
                <a:hlinkClick r:id="rId3"/>
              </a:rPr>
              <a:t>http://books.google.com/books?id=T-JvPdEcm0oC</a:t>
            </a:r>
            <a:endParaRPr lang="en-US" sz="1200" dirty="0"/>
          </a:p>
        </p:txBody>
      </p:sp>
      <p:sp>
        <p:nvSpPr>
          <p:cNvPr id="6" name="Line Callout 1 5"/>
          <p:cNvSpPr/>
          <p:nvPr/>
        </p:nvSpPr>
        <p:spPr>
          <a:xfrm>
            <a:off x="266700" y="1600200"/>
            <a:ext cx="2133600" cy="931509"/>
          </a:xfrm>
          <a:prstGeom prst="borderCallout1">
            <a:avLst>
              <a:gd name="adj1" fmla="val 101089"/>
              <a:gd name="adj2" fmla="val 57338"/>
              <a:gd name="adj3" fmla="val 149633"/>
              <a:gd name="adj4" fmla="val 69489"/>
            </a:avLst>
          </a:prstGeom>
          <a:solidFill>
            <a:srgbClr val="F3AFB9"/>
          </a:solidFill>
          <a:ln>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normAutofit fontScale="92500"/>
          </a:bodyPr>
          <a:lstStyle/>
          <a:p>
            <a:r>
              <a:rPr lang="en-US" sz="1600" dirty="0"/>
              <a:t>The general capabilities of BI remains the same in the modern BI.</a:t>
            </a:r>
          </a:p>
        </p:txBody>
      </p:sp>
    </p:spTree>
    <p:extLst>
      <p:ext uri="{BB962C8B-B14F-4D97-AF65-F5344CB8AC3E}">
        <p14:creationId xmlns:p14="http://schemas.microsoft.com/office/powerpoint/2010/main" val="2190209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Modern/New BI</a:t>
            </a:r>
          </a:p>
        </p:txBody>
      </p:sp>
      <p:sp>
        <p:nvSpPr>
          <p:cNvPr id="17" name="Content Placeholder 16"/>
          <p:cNvSpPr>
            <a:spLocks noGrp="1"/>
          </p:cNvSpPr>
          <p:nvPr>
            <p:ph idx="1"/>
          </p:nvPr>
        </p:nvSpPr>
        <p:spPr>
          <a:xfrm>
            <a:off x="228600" y="990600"/>
            <a:ext cx="8610600" cy="2666999"/>
          </a:xfrm>
        </p:spPr>
        <p:txBody>
          <a:bodyPr>
            <a:normAutofit fontScale="55000" lnSpcReduction="20000"/>
          </a:bodyPr>
          <a:lstStyle/>
          <a:p>
            <a:r>
              <a:rPr lang="en-US" dirty="0"/>
              <a:t>A modern BI platform supports IT-enabled analytic content development. It is defined by a self-contained architecture that enables nontechnical users to autonomously execute full-spectrum analytic workflows from data access, ingestion and preparation to interactive analysis and the collaborative sharing of insights. It moves from passive collection and use of data (reporting driven) to proactive generation of data (business development driven).</a:t>
            </a:r>
          </a:p>
          <a:p>
            <a:r>
              <a:rPr lang="en-US" dirty="0"/>
              <a:t>By contrast, traditional BI platforms are designed to support modular development of IT-produced analytic content, and specialized tools and skills and significant upfront data modeling, coupled with a predefined metadata layer, are required to access their analytic capabilities.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8</a:t>
            </a:fld>
            <a:endParaRPr lang="en-US"/>
          </a:p>
        </p:txBody>
      </p:sp>
      <p:sp>
        <p:nvSpPr>
          <p:cNvPr id="7" name="Rectangle 6"/>
          <p:cNvSpPr/>
          <p:nvPr/>
        </p:nvSpPr>
        <p:spPr>
          <a:xfrm>
            <a:off x="1371600" y="3581400"/>
            <a:ext cx="6324600" cy="523220"/>
          </a:xfrm>
          <a:prstGeom prst="rect">
            <a:avLst/>
          </a:prstGeom>
        </p:spPr>
        <p:txBody>
          <a:bodyPr wrap="square">
            <a:spAutoFit/>
          </a:bodyPr>
          <a:lstStyle/>
          <a:p>
            <a:pPr algn="ctr"/>
            <a:r>
              <a:rPr lang="en-US" sz="1400" dirty="0">
                <a:solidFill>
                  <a:srgbClr val="3A3A3A"/>
                </a:solidFill>
                <a:latin typeface="roboto condensed"/>
              </a:rPr>
              <a:t>Technology Insight for Modern Business Intelligence and Analytics Platforms</a:t>
            </a:r>
          </a:p>
          <a:p>
            <a:pPr algn="ctr"/>
            <a:r>
              <a:rPr lang="en-US" sz="1400" dirty="0">
                <a:solidFill>
                  <a:srgbClr val="8298A1"/>
                </a:solidFill>
                <a:latin typeface="roboto"/>
              </a:rPr>
              <a:t>Gartner Report, October 2015</a:t>
            </a:r>
            <a:endParaRPr lang="en-US" sz="1400" b="0" i="0" dirty="0">
              <a:solidFill>
                <a:srgbClr val="8298A1"/>
              </a:solidFill>
              <a:effectLst/>
              <a:latin typeface="roboto"/>
            </a:endParaRPr>
          </a:p>
        </p:txBody>
      </p:sp>
      <p:graphicFrame>
        <p:nvGraphicFramePr>
          <p:cNvPr id="14" name="Content Placeholder 4"/>
          <p:cNvGraphicFramePr>
            <a:graphicFrameLocks/>
          </p:cNvGraphicFramePr>
          <p:nvPr>
            <p:extLst>
              <p:ext uri="{D42A27DB-BD31-4B8C-83A1-F6EECF244321}">
                <p14:modId xmlns:p14="http://schemas.microsoft.com/office/powerpoint/2010/main" val="45009148"/>
              </p:ext>
            </p:extLst>
          </p:nvPr>
        </p:nvGraphicFramePr>
        <p:xfrm>
          <a:off x="304800" y="4169394"/>
          <a:ext cx="8610600" cy="2560320"/>
        </p:xfrm>
        <a:graphic>
          <a:graphicData uri="http://schemas.openxmlformats.org/drawingml/2006/table">
            <a:tbl>
              <a:tblPr firstRow="1">
                <a:tableStyleId>{69C7853C-536D-4A76-A0AE-DD22124D55A5}</a:tableStyleId>
              </a:tblPr>
              <a:tblGrid>
                <a:gridCol w="2362200">
                  <a:extLst>
                    <a:ext uri="{9D8B030D-6E8A-4147-A177-3AD203B41FA5}">
                      <a16:colId xmlns:a16="http://schemas.microsoft.com/office/drawing/2014/main" val="2624436393"/>
                    </a:ext>
                  </a:extLst>
                </a:gridCol>
                <a:gridCol w="3378200">
                  <a:extLst>
                    <a:ext uri="{9D8B030D-6E8A-4147-A177-3AD203B41FA5}">
                      <a16:colId xmlns:a16="http://schemas.microsoft.com/office/drawing/2014/main" val="3738528086"/>
                    </a:ext>
                  </a:extLst>
                </a:gridCol>
                <a:gridCol w="2870200">
                  <a:extLst>
                    <a:ext uri="{9D8B030D-6E8A-4147-A177-3AD203B41FA5}">
                      <a16:colId xmlns:a16="http://schemas.microsoft.com/office/drawing/2014/main" val="2550644998"/>
                    </a:ext>
                  </a:extLst>
                </a:gridCol>
              </a:tblGrid>
              <a:tr h="200484">
                <a:tc>
                  <a:txBody>
                    <a:bodyPr/>
                    <a:lstStyle/>
                    <a:p>
                      <a:pPr algn="l" fontAlgn="t"/>
                      <a:r>
                        <a:rPr lang="en-US" sz="1200" dirty="0">
                          <a:effectLst/>
                        </a:rPr>
                        <a:t>Analytic Workflow Component</a:t>
                      </a:r>
                    </a:p>
                  </a:txBody>
                  <a:tcPr marL="60960" marR="60960" marT="60960" marB="60960"/>
                </a:tc>
                <a:tc>
                  <a:txBody>
                    <a:bodyPr/>
                    <a:lstStyle/>
                    <a:p>
                      <a:pPr algn="l" fontAlgn="t"/>
                      <a:r>
                        <a:rPr lang="en-US" sz="1200" dirty="0">
                          <a:effectLst/>
                        </a:rPr>
                        <a:t>Traditional BI Platform</a:t>
                      </a:r>
                    </a:p>
                  </a:txBody>
                  <a:tcPr marL="60960" marR="60960" marT="60960" marB="60960"/>
                </a:tc>
                <a:tc>
                  <a:txBody>
                    <a:bodyPr/>
                    <a:lstStyle/>
                    <a:p>
                      <a:pPr algn="l" fontAlgn="t"/>
                      <a:r>
                        <a:rPr lang="en-US" sz="1200" dirty="0">
                          <a:effectLst/>
                        </a:rPr>
                        <a:t>Modern BI Platform</a:t>
                      </a:r>
                    </a:p>
                  </a:txBody>
                  <a:tcPr marL="60960" marR="60960" marT="60960" marB="60960"/>
                </a:tc>
                <a:extLst>
                  <a:ext uri="{0D108BD9-81ED-4DB2-BD59-A6C34878D82A}">
                    <a16:rowId xmlns:a16="http://schemas.microsoft.com/office/drawing/2014/main" val="1631664221"/>
                  </a:ext>
                </a:extLst>
              </a:tr>
              <a:tr h="320775">
                <a:tc>
                  <a:txBody>
                    <a:bodyPr/>
                    <a:lstStyle/>
                    <a:p>
                      <a:pPr algn="l" fontAlgn="t"/>
                      <a:r>
                        <a:rPr lang="en-US" sz="1200" i="1" dirty="0">
                          <a:effectLst/>
                        </a:rPr>
                        <a:t>Data source</a:t>
                      </a:r>
                    </a:p>
                  </a:txBody>
                  <a:tcPr marL="60960" marR="60960" marT="60960" marB="60960"/>
                </a:tc>
                <a:tc>
                  <a:txBody>
                    <a:bodyPr/>
                    <a:lstStyle/>
                    <a:p>
                      <a:pPr algn="l" fontAlgn="t"/>
                      <a:r>
                        <a:rPr lang="en-US" sz="1200" dirty="0">
                          <a:effectLst/>
                        </a:rPr>
                        <a:t>Upfront dimensional modeling required (IT-built star schemas)</a:t>
                      </a:r>
                    </a:p>
                  </a:txBody>
                  <a:tcPr marL="60960" marR="60960" marT="60960" marB="60960"/>
                </a:tc>
                <a:tc>
                  <a:txBody>
                    <a:bodyPr/>
                    <a:lstStyle/>
                    <a:p>
                      <a:pPr algn="l" fontAlgn="t"/>
                      <a:r>
                        <a:rPr lang="en-US" sz="1200">
                          <a:effectLst/>
                        </a:rPr>
                        <a:t>Upfront modeling not required (flat files/flat tables)</a:t>
                      </a:r>
                    </a:p>
                  </a:txBody>
                  <a:tcPr marL="60960" marR="60960" marT="60960" marB="60960"/>
                </a:tc>
                <a:extLst>
                  <a:ext uri="{0D108BD9-81ED-4DB2-BD59-A6C34878D82A}">
                    <a16:rowId xmlns:a16="http://schemas.microsoft.com/office/drawing/2014/main" val="1682180985"/>
                  </a:ext>
                </a:extLst>
              </a:tr>
              <a:tr h="200484">
                <a:tc>
                  <a:txBody>
                    <a:bodyPr/>
                    <a:lstStyle/>
                    <a:p>
                      <a:pPr algn="l" fontAlgn="t"/>
                      <a:r>
                        <a:rPr lang="en-US" sz="1200" i="1" dirty="0">
                          <a:effectLst/>
                        </a:rPr>
                        <a:t>Data ingestion and preparation</a:t>
                      </a:r>
                    </a:p>
                  </a:txBody>
                  <a:tcPr marL="60960" marR="60960" marT="60960" marB="60960"/>
                </a:tc>
                <a:tc>
                  <a:txBody>
                    <a:bodyPr/>
                    <a:lstStyle/>
                    <a:p>
                      <a:pPr algn="l" fontAlgn="t"/>
                      <a:r>
                        <a:rPr lang="en-US" sz="1200" dirty="0">
                          <a:effectLst/>
                        </a:rPr>
                        <a:t>IT-produced</a:t>
                      </a:r>
                    </a:p>
                  </a:txBody>
                  <a:tcPr marL="60960" marR="60960" marT="60960" marB="60960"/>
                </a:tc>
                <a:tc>
                  <a:txBody>
                    <a:bodyPr/>
                    <a:lstStyle/>
                    <a:p>
                      <a:pPr algn="l" fontAlgn="t"/>
                      <a:r>
                        <a:rPr lang="en-US" sz="1200" dirty="0">
                          <a:effectLst/>
                        </a:rPr>
                        <a:t>IT-enabled (business-led)</a:t>
                      </a:r>
                    </a:p>
                  </a:txBody>
                  <a:tcPr marL="60960" marR="60960" marT="60960" marB="60960"/>
                </a:tc>
                <a:extLst>
                  <a:ext uri="{0D108BD9-81ED-4DB2-BD59-A6C34878D82A}">
                    <a16:rowId xmlns:a16="http://schemas.microsoft.com/office/drawing/2014/main" val="2768593319"/>
                  </a:ext>
                </a:extLst>
              </a:tr>
              <a:tr h="200484">
                <a:tc>
                  <a:txBody>
                    <a:bodyPr/>
                    <a:lstStyle/>
                    <a:p>
                      <a:pPr algn="l" fontAlgn="t"/>
                      <a:r>
                        <a:rPr lang="en-US" sz="1200" i="1" dirty="0">
                          <a:effectLst/>
                        </a:rPr>
                        <a:t>Content authoring</a:t>
                      </a:r>
                    </a:p>
                  </a:txBody>
                  <a:tcPr marL="60960" marR="60960" marT="60960" marB="60960"/>
                </a:tc>
                <a:tc>
                  <a:txBody>
                    <a:bodyPr/>
                    <a:lstStyle/>
                    <a:p>
                      <a:pPr algn="l" fontAlgn="t"/>
                      <a:r>
                        <a:rPr lang="en-US" sz="1200" dirty="0">
                          <a:effectLst/>
                        </a:rPr>
                        <a:t>Primarily IT staff, but also some power users</a:t>
                      </a:r>
                    </a:p>
                  </a:txBody>
                  <a:tcPr marL="60960" marR="60960" marT="60960" marB="60960"/>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US" sz="1200" dirty="0">
                          <a:effectLst/>
                        </a:rPr>
                        <a:t>Business users; </a:t>
                      </a:r>
                    </a:p>
                  </a:txBody>
                  <a:tcPr marL="60960" marR="60960" marT="60960" marB="60960"/>
                </a:tc>
                <a:extLst>
                  <a:ext uri="{0D108BD9-81ED-4DB2-BD59-A6C34878D82A}">
                    <a16:rowId xmlns:a16="http://schemas.microsoft.com/office/drawing/2014/main" val="988195433"/>
                  </a:ext>
                </a:extLst>
              </a:tr>
              <a:tr h="320775">
                <a:tc>
                  <a:txBody>
                    <a:bodyPr/>
                    <a:lstStyle/>
                    <a:p>
                      <a:pPr algn="l" fontAlgn="t"/>
                      <a:r>
                        <a:rPr lang="en-US" sz="1200" i="1" dirty="0">
                          <a:effectLst/>
                        </a:rPr>
                        <a:t>Analysis</a:t>
                      </a:r>
                    </a:p>
                  </a:txBody>
                  <a:tcPr marL="60960" marR="60960" marT="60960" marB="60960"/>
                </a:tc>
                <a:tc>
                  <a:txBody>
                    <a:bodyPr/>
                    <a:lstStyle/>
                    <a:p>
                      <a:pPr algn="l" fontAlgn="t"/>
                      <a:r>
                        <a:rPr lang="en-US" sz="1200" dirty="0">
                          <a:effectLst/>
                        </a:rPr>
                        <a:t>Predefined</a:t>
                      </a:r>
                      <a:r>
                        <a:rPr lang="en-US" sz="1200" baseline="0" dirty="0">
                          <a:effectLst/>
                        </a:rPr>
                        <a:t> and regular</a:t>
                      </a:r>
                      <a:r>
                        <a:rPr lang="en-US" sz="1200" dirty="0">
                          <a:effectLst/>
                        </a:rPr>
                        <a:t> reporting, based on predefined model</a:t>
                      </a:r>
                    </a:p>
                  </a:txBody>
                  <a:tcPr marL="60960" marR="60960" marT="60960" marB="60960"/>
                </a:tc>
                <a:tc>
                  <a:txBody>
                    <a:bodyPr/>
                    <a:lstStyle/>
                    <a:p>
                      <a:pPr algn="l" fontAlgn="t"/>
                      <a:r>
                        <a:rPr lang="en-US" sz="1200" dirty="0">
                          <a:effectLst/>
                        </a:rPr>
                        <a:t>Free-form exploration, ad hoc analytics</a:t>
                      </a:r>
                    </a:p>
                  </a:txBody>
                  <a:tcPr marL="60960" marR="60960" marT="60960" marB="60960"/>
                </a:tc>
                <a:extLst>
                  <a:ext uri="{0D108BD9-81ED-4DB2-BD59-A6C34878D82A}">
                    <a16:rowId xmlns:a16="http://schemas.microsoft.com/office/drawing/2014/main" val="2539666541"/>
                  </a:ext>
                </a:extLst>
              </a:tr>
              <a:tr h="320775">
                <a:tc>
                  <a:txBody>
                    <a:bodyPr/>
                    <a:lstStyle/>
                    <a:p>
                      <a:pPr algn="l" fontAlgn="t"/>
                      <a:r>
                        <a:rPr lang="en-US" sz="1200" i="1" dirty="0">
                          <a:effectLst/>
                        </a:rPr>
                        <a:t>Insight delivery</a:t>
                      </a:r>
                    </a:p>
                  </a:txBody>
                  <a:tcPr marL="60960" marR="60960" marT="60960" marB="60960"/>
                </a:tc>
                <a:tc>
                  <a:txBody>
                    <a:bodyPr/>
                    <a:lstStyle/>
                    <a:p>
                      <a:pPr algn="l" fontAlgn="t"/>
                      <a:r>
                        <a:rPr lang="en-US" sz="1200" dirty="0">
                          <a:effectLst/>
                        </a:rPr>
                        <a:t>Distribution and notifications via scheduled reports or portal; passive collection and use of data (reporting driven).</a:t>
                      </a:r>
                    </a:p>
                  </a:txBody>
                  <a:tcPr marL="60960" marR="60960" marT="60960" marB="60960"/>
                </a:tc>
                <a:tc>
                  <a:txBody>
                    <a:bodyPr/>
                    <a:lstStyle/>
                    <a:p>
                      <a:pPr algn="l" fontAlgn="t"/>
                      <a:r>
                        <a:rPr lang="en-US" sz="1200" dirty="0">
                          <a:effectLst/>
                        </a:rPr>
                        <a:t>Sharing and collaboration, storytelling, open APIs</a:t>
                      </a:r>
                    </a:p>
                  </a:txBody>
                  <a:tcPr marL="60960" marR="60960" marT="60960" marB="60960"/>
                </a:tc>
                <a:extLst>
                  <a:ext uri="{0D108BD9-81ED-4DB2-BD59-A6C34878D82A}">
                    <a16:rowId xmlns:a16="http://schemas.microsoft.com/office/drawing/2014/main" val="1826918212"/>
                  </a:ext>
                </a:extLst>
              </a:tr>
            </a:tbl>
          </a:graphicData>
        </a:graphic>
      </p:graphicFrame>
    </p:spTree>
    <p:extLst>
      <p:ext uri="{BB962C8B-B14F-4D97-AF65-F5344CB8AC3E}">
        <p14:creationId xmlns:p14="http://schemas.microsoft.com/office/powerpoint/2010/main" val="4045435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Capabilities of Modern BI and Analytics Platforms</a:t>
            </a:r>
            <a:br>
              <a:rPr lang="en-US" sz="2400" dirty="0"/>
            </a:br>
            <a:endParaRPr lang="en-US" sz="2400" dirty="0"/>
          </a:p>
        </p:txBody>
      </p:sp>
      <p:sp>
        <p:nvSpPr>
          <p:cNvPr id="7" name="Content Placeholder 6"/>
          <p:cNvSpPr>
            <a:spLocks noGrp="1"/>
          </p:cNvSpPr>
          <p:nvPr>
            <p:ph idx="1"/>
          </p:nvPr>
        </p:nvSpPr>
        <p:spPr>
          <a:xfrm>
            <a:off x="228600" y="762000"/>
            <a:ext cx="8610600" cy="5791200"/>
          </a:xfrm>
        </p:spPr>
        <p:txBody>
          <a:bodyPr>
            <a:noAutofit/>
          </a:bodyPr>
          <a:lstStyle/>
          <a:p>
            <a:pPr>
              <a:spcBef>
                <a:spcPts val="1200"/>
              </a:spcBef>
            </a:pPr>
            <a:r>
              <a:rPr lang="en-US" sz="1000" b="1" dirty="0"/>
              <a:t>Infrastructure</a:t>
            </a:r>
            <a:endParaRPr lang="en-US" sz="1000" dirty="0"/>
          </a:p>
          <a:p>
            <a:pPr lvl="1"/>
            <a:r>
              <a:rPr lang="en-US" sz="900" b="1" dirty="0"/>
              <a:t>BI Platform Administration. </a:t>
            </a:r>
            <a:r>
              <a:rPr lang="en-US" sz="900" dirty="0"/>
              <a:t>Capabilities that enable scaling the platform, optimizing performance and ensuring high availability and disaster recovery.</a:t>
            </a:r>
          </a:p>
          <a:p>
            <a:pPr lvl="1"/>
            <a:r>
              <a:rPr lang="en-US" sz="900" b="1" dirty="0"/>
              <a:t>Cloud BI. </a:t>
            </a:r>
            <a:r>
              <a:rPr lang="en-US" sz="900" dirty="0"/>
              <a:t>Platform-as-a-service and analytic-application-as-a-service capabilities for building, deploying and managing analytics and analytic applications in the cloud, based on data both in the cloud and on-premises.</a:t>
            </a:r>
          </a:p>
          <a:p>
            <a:pPr lvl="1"/>
            <a:r>
              <a:rPr lang="en-US" sz="900" b="1" dirty="0"/>
              <a:t>Data Source Connectivity. </a:t>
            </a:r>
            <a:r>
              <a:rPr lang="en-US" sz="900" dirty="0"/>
              <a:t>Capabilities that allow users to connect to the data contained within various types of storage platforms.</a:t>
            </a:r>
          </a:p>
          <a:p>
            <a:pPr>
              <a:spcBef>
                <a:spcPts val="1200"/>
              </a:spcBef>
            </a:pPr>
            <a:r>
              <a:rPr lang="en-US" sz="1000" b="1" dirty="0"/>
              <a:t>Data Management</a:t>
            </a:r>
            <a:endParaRPr lang="en-US" sz="1000" dirty="0"/>
          </a:p>
          <a:p>
            <a:pPr lvl="1"/>
            <a:r>
              <a:rPr lang="en-US" sz="900" b="1" dirty="0"/>
              <a:t>Governance and Metadata Management. </a:t>
            </a:r>
            <a:r>
              <a:rPr lang="en-US" sz="900" dirty="0"/>
              <a:t>Tools for enabling users to share the same systems-of-record semantic model and metadata. These should provide a robust and centralized way for administrators to search, capture, store, reuse and publish metadata objects, such as dimensions, hierarchies, measures, performance metrics/key performance indicators (KPIs) and report layout objects, parameters and so on.</a:t>
            </a:r>
          </a:p>
          <a:p>
            <a:pPr lvl="1"/>
            <a:r>
              <a:rPr lang="en-US" sz="900" b="1" dirty="0"/>
              <a:t>Self-Contained ETL and Data Storage. </a:t>
            </a:r>
            <a:r>
              <a:rPr lang="en-US" sz="900" dirty="0"/>
              <a:t>Platform capabilities for accessing, integrating, transforming and loading data into a self-contained storage layer, with the ability to index data and manage data loads and refresh scheduling.</a:t>
            </a:r>
          </a:p>
          <a:p>
            <a:pPr lvl="1"/>
            <a:r>
              <a:rPr lang="en-US" sz="900" b="1" dirty="0"/>
              <a:t>Self-Service Data Preparation. </a:t>
            </a:r>
            <a:r>
              <a:rPr lang="en-US" sz="900" dirty="0"/>
              <a:t>The drag-and-drop, user-driven data combination of different sources, and the creation of analytic models such as user-defined measures, sets, groups and hierarchies. </a:t>
            </a:r>
          </a:p>
          <a:p>
            <a:pPr lvl="1"/>
            <a:r>
              <a:rPr lang="en-US" sz="900" b="1" dirty="0"/>
              <a:t>Scalability and Data Model Complexity. </a:t>
            </a:r>
            <a:r>
              <a:rPr lang="en-US" sz="900" dirty="0"/>
              <a:t>The degree to which the in-memory engine or in database architecture handles high volumes of data, complex data models, performance optimization and large user deployments.</a:t>
            </a:r>
          </a:p>
          <a:p>
            <a:pPr>
              <a:spcBef>
                <a:spcPts val="1200"/>
              </a:spcBef>
            </a:pPr>
            <a:r>
              <a:rPr lang="en-US" sz="1000" b="1" dirty="0"/>
              <a:t>Analysis and Content Creation</a:t>
            </a:r>
            <a:endParaRPr lang="en-US" sz="1000" dirty="0"/>
          </a:p>
          <a:p>
            <a:pPr lvl="1"/>
            <a:r>
              <a:rPr lang="en-US" sz="900" b="1" dirty="0"/>
              <a:t>Advanced Analytics. </a:t>
            </a:r>
            <a:r>
              <a:rPr lang="en-US" sz="900" dirty="0"/>
              <a:t>Enables users to easily access advanced analytics capabilities that are self-contained within the platform itself or available through the import and integration of externally developed models.</a:t>
            </a:r>
          </a:p>
          <a:p>
            <a:pPr lvl="1"/>
            <a:r>
              <a:rPr lang="en-US" sz="900" b="1" dirty="0"/>
              <a:t>Analytic Dashboards. </a:t>
            </a:r>
            <a:r>
              <a:rPr lang="en-US" sz="900" dirty="0"/>
              <a:t>The ability to create highly interactive dashboards and content, with visual exploration and embedded advanced analytics.</a:t>
            </a:r>
          </a:p>
          <a:p>
            <a:pPr lvl="1"/>
            <a:r>
              <a:rPr lang="en-US" sz="900" b="1" dirty="0"/>
              <a:t>Interactive Visual Exploration. </a:t>
            </a:r>
            <a:r>
              <a:rPr lang="en-US" sz="900" dirty="0"/>
              <a:t>Enables the exploration of data via the manipulation of visual properties and visual forms representing aspects of the dataset being analyzed. These tools enable users to analyze the data by interacting directly with a visual representation of it.</a:t>
            </a:r>
          </a:p>
          <a:p>
            <a:pPr lvl="1"/>
            <a:r>
              <a:rPr lang="en-US" sz="900" b="1" dirty="0"/>
              <a:t>Augmented Data Discovery</a:t>
            </a:r>
            <a:r>
              <a:rPr lang="en-US" sz="900" dirty="0"/>
              <a:t>: Automatically finds, visualizes and narrates important findings such as correlations, exceptions, clusters, links and predictions in data that are relevant to users without requiring them to build models or write algorithms. </a:t>
            </a:r>
          </a:p>
          <a:p>
            <a:pPr lvl="1"/>
            <a:r>
              <a:rPr lang="en-US" sz="900" b="1" dirty="0"/>
              <a:t>Mobile Exploration and Authoring. </a:t>
            </a:r>
            <a:r>
              <a:rPr lang="en-US" sz="900" dirty="0"/>
              <a:t>Enables organizations to develop and deliver content to mobile devices in a publishing and/or interactive mode, and takes advantage of mobile devices' native capabilities, such as touchscreen, camera, location awareness and natural-language query.</a:t>
            </a:r>
          </a:p>
          <a:p>
            <a:pPr>
              <a:spcBef>
                <a:spcPts val="1200"/>
              </a:spcBef>
            </a:pPr>
            <a:r>
              <a:rPr lang="en-US" sz="1000" b="1" dirty="0"/>
              <a:t>Sharing of Findings</a:t>
            </a:r>
            <a:endParaRPr lang="en-US" sz="1000" dirty="0"/>
          </a:p>
          <a:p>
            <a:pPr lvl="1"/>
            <a:r>
              <a:rPr lang="en-US" sz="900" b="1" dirty="0"/>
              <a:t>Embedding Analytic Content. </a:t>
            </a:r>
            <a:r>
              <a:rPr lang="en-US" sz="900" dirty="0"/>
              <a:t>Capabilities including a software developer's kit with APIs and support for open standards for creating and modifying analytic content, visualizations and applications, embedding them into a business process, and/or an application or portal. These capabilities can reside outside the application (reusing the analytic infrastructure), but must be easily and seamlessly accessible from inside the application without forcing users to switch between systems.</a:t>
            </a:r>
          </a:p>
          <a:p>
            <a:pPr lvl="1"/>
            <a:r>
              <a:rPr lang="en-US" sz="900" b="1" dirty="0"/>
              <a:t>Publish and collaborate Analytic Content. </a:t>
            </a:r>
            <a:r>
              <a:rPr lang="en-US" sz="900" dirty="0"/>
              <a:t>Capabilities that allow users to publish, deploy and operationalize analytic content through various output types and distribution methods, with support for content search, storytelling, scheduling and alerts.</a:t>
            </a:r>
          </a:p>
          <a:p>
            <a:pPr>
              <a:spcBef>
                <a:spcPts val="1200"/>
              </a:spcBef>
            </a:pPr>
            <a:r>
              <a:rPr lang="en-US" sz="900" b="1" dirty="0">
                <a:cs typeface="+mn-cs"/>
              </a:rPr>
              <a:t>Overall:</a:t>
            </a:r>
            <a:r>
              <a:rPr lang="en-US" sz="900" dirty="0">
                <a:cs typeface="+mn-cs"/>
              </a:rPr>
              <a:t> Ease of Use, Visual Appeal and Workflow Integration.</a:t>
            </a:r>
          </a:p>
        </p:txBody>
      </p:sp>
      <p:sp>
        <p:nvSpPr>
          <p:cNvPr id="3" name="Slide Number Placeholder 2"/>
          <p:cNvSpPr>
            <a:spLocks noGrp="1"/>
          </p:cNvSpPr>
          <p:nvPr>
            <p:ph type="sldNum" sz="quarter" idx="12"/>
          </p:nvPr>
        </p:nvSpPr>
        <p:spPr/>
        <p:txBody>
          <a:bodyPr/>
          <a:lstStyle/>
          <a:p>
            <a:fld id="{E20F2AAC-F686-4CCE-95D4-F76DD30C1516}" type="slidenum">
              <a:rPr lang="en-US" smtClean="0"/>
              <a:pPr/>
              <a:t>9</a:t>
            </a:fld>
            <a:endParaRPr lang="en-US"/>
          </a:p>
        </p:txBody>
      </p:sp>
      <p:sp>
        <p:nvSpPr>
          <p:cNvPr id="4" name="Rectangle 3"/>
          <p:cNvSpPr/>
          <p:nvPr/>
        </p:nvSpPr>
        <p:spPr>
          <a:xfrm>
            <a:off x="152400" y="390435"/>
            <a:ext cx="7086600" cy="276999"/>
          </a:xfrm>
          <a:prstGeom prst="rect">
            <a:avLst/>
          </a:prstGeom>
        </p:spPr>
        <p:txBody>
          <a:bodyPr wrap="square">
            <a:spAutoFit/>
          </a:bodyPr>
          <a:lstStyle/>
          <a:p>
            <a:r>
              <a:rPr lang="en-US" sz="1200" dirty="0"/>
              <a:t>Gartner Magic Quadrant Report 2018/2019</a:t>
            </a:r>
          </a:p>
        </p:txBody>
      </p:sp>
    </p:spTree>
    <p:extLst>
      <p:ext uri="{BB962C8B-B14F-4D97-AF65-F5344CB8AC3E}">
        <p14:creationId xmlns:p14="http://schemas.microsoft.com/office/powerpoint/2010/main" val="3233387957"/>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traditional enterprise BI</Template>
  <TotalTime>20816</TotalTime>
  <Words>3080</Words>
  <Application>Microsoft Office PowerPoint</Application>
  <PresentationFormat>On-screen Show (4:3)</PresentationFormat>
  <Paragraphs>254</Paragraphs>
  <Slides>24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roboto</vt:lpstr>
      <vt:lpstr>roboto condensed</vt:lpstr>
      <vt:lpstr>Arial</vt:lpstr>
      <vt:lpstr>Tahoma</vt:lpstr>
      <vt:lpstr>Times New Roman</vt:lpstr>
      <vt:lpstr>IT 4983 Capstone Report 2015</vt:lpstr>
      <vt:lpstr>Self-Service BI</vt:lpstr>
      <vt:lpstr>Overview</vt:lpstr>
      <vt:lpstr>What is Business Intelligence?</vt:lpstr>
      <vt:lpstr>Is BI outdated? Or evolved?</vt:lpstr>
      <vt:lpstr>Evolution of BI</vt:lpstr>
      <vt:lpstr>Analytics</vt:lpstr>
      <vt:lpstr>General BI Capabilities Conception</vt:lpstr>
      <vt:lpstr>The Modern/New BI</vt:lpstr>
      <vt:lpstr>Capabilities of Modern BI and Analytics Platforms </vt:lpstr>
      <vt:lpstr>A Changing BI Platform</vt:lpstr>
      <vt:lpstr>Notable Trends/Features of the Modern BI</vt:lpstr>
      <vt:lpstr>Self-Service BI</vt:lpstr>
      <vt:lpstr>PowerPoint Presentation</vt:lpstr>
      <vt:lpstr>Self-Service BI</vt:lpstr>
      <vt:lpstr>Self-Service BI Components</vt:lpstr>
      <vt:lpstr>Vs. Traditional BI</vt:lpstr>
      <vt:lpstr>Data Storage?</vt:lpstr>
      <vt:lpstr>Drivers and Enablers</vt:lpstr>
      <vt:lpstr>Replaces Traditional BI?</vt:lpstr>
      <vt:lpstr>Major Self-Service BI Tools</vt:lpstr>
      <vt:lpstr>Common Self-Service BI Tool Features</vt:lpstr>
      <vt:lpstr>How about Excel?</vt:lpstr>
      <vt:lpstr>IT Support in Self-Service BI</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486</cp:revision>
  <dcterms:created xsi:type="dcterms:W3CDTF">1601-01-01T00:00:00Z</dcterms:created>
  <dcterms:modified xsi:type="dcterms:W3CDTF">2020-04-30T06:35:19Z</dcterms:modified>
</cp:coreProperties>
</file>