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22"/>
  </p:notesMasterIdLst>
  <p:sldIdLst>
    <p:sldId id="360" r:id="rId2"/>
    <p:sldId id="335" r:id="rId3"/>
    <p:sldId id="361" r:id="rId4"/>
    <p:sldId id="346" r:id="rId5"/>
    <p:sldId id="347" r:id="rId6"/>
    <p:sldId id="351" r:id="rId7"/>
    <p:sldId id="349" r:id="rId8"/>
    <p:sldId id="355" r:id="rId9"/>
    <p:sldId id="356" r:id="rId10"/>
    <p:sldId id="352" r:id="rId11"/>
    <p:sldId id="362" r:id="rId12"/>
    <p:sldId id="353" r:id="rId13"/>
    <p:sldId id="366" r:id="rId14"/>
    <p:sldId id="357" r:id="rId15"/>
    <p:sldId id="342" r:id="rId16"/>
    <p:sldId id="374" r:id="rId17"/>
    <p:sldId id="341" r:id="rId18"/>
    <p:sldId id="345" r:id="rId19"/>
    <p:sldId id="365" r:id="rId20"/>
    <p:sldId id="350" r:id="rId2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F3AFB9"/>
    <a:srgbClr val="99FF99"/>
    <a:srgbClr val="CCE9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41" autoAdjust="0"/>
    <p:restoredTop sz="84106" autoAdjust="0"/>
  </p:normalViewPr>
  <p:slideViewPr>
    <p:cSldViewPr>
      <p:cViewPr varScale="1">
        <p:scale>
          <a:sx n="100" d="100"/>
          <a:sy n="100" d="100"/>
        </p:scale>
        <p:origin x="2021" y="8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9625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626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626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9626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475284B-92EE-4B48-A28A-33540D0391D9}" type="slidenum">
              <a:rPr lang="en-US"/>
              <a:pPr>
                <a:defRPr/>
              </a:pPr>
              <a:t>‹#›</a:t>
            </a:fld>
            <a:endParaRPr lang="en-US"/>
          </a:p>
        </p:txBody>
      </p:sp>
    </p:spTree>
    <p:extLst>
      <p:ext uri="{BB962C8B-B14F-4D97-AF65-F5344CB8AC3E}">
        <p14:creationId xmlns:p14="http://schemas.microsoft.com/office/powerpoint/2010/main" val="5999451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A037016-FE48-4490-844A-5F7421DA958A}" type="slidenum">
              <a:rPr lang="en-US" smtClean="0"/>
              <a:pPr>
                <a:defRPr/>
              </a:pPr>
              <a:t>1</a:t>
            </a:fld>
            <a:endParaRPr lang="en-US"/>
          </a:p>
        </p:txBody>
      </p:sp>
    </p:spTree>
    <p:extLst>
      <p:ext uri="{BB962C8B-B14F-4D97-AF65-F5344CB8AC3E}">
        <p14:creationId xmlns:p14="http://schemas.microsoft.com/office/powerpoint/2010/main" val="3638236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2A48F3E-84F6-47DA-9678-A368BF4C565A}" type="slidenum">
              <a:rPr lang="en-US" smtClean="0"/>
              <a:pPr/>
              <a:t>16</a:t>
            </a:fld>
            <a:endParaRPr lang="en-US"/>
          </a:p>
        </p:txBody>
      </p:sp>
    </p:spTree>
    <p:extLst>
      <p:ext uri="{BB962C8B-B14F-4D97-AF65-F5344CB8AC3E}">
        <p14:creationId xmlns:p14="http://schemas.microsoft.com/office/powerpoint/2010/main" val="2224225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222691374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pPr>
              <a:defRPr/>
            </a:pPr>
            <a:fld id="{EE372EA2-9A33-444C-BB27-43E9FD2345A0}" type="slidenum">
              <a:rPr lang="en-US" smtClean="0"/>
              <a:pPr>
                <a:defRPr/>
              </a:pPr>
              <a:t>‹#›</a:t>
            </a:fld>
            <a:endParaRPr lang="en-US"/>
          </a:p>
        </p:txBody>
      </p:sp>
      <p:pic>
        <p:nvPicPr>
          <p:cNvPr id="5" name="Picture 4" descr="http://www.admassociati.it/wp-content/uploads/2014/09/Rubiks_cube2.png"/>
          <p:cNvPicPr>
            <a:picLocks noChangeAspect="1"/>
          </p:cNvPicPr>
          <p:nvPr/>
        </p:nvPicPr>
        <p:blipFill rotWithShape="1">
          <a:blip r:embed="rId2" cstate="print">
            <a:extLst>
              <a:ext uri="{28A0092B-C50C-407E-A947-70E740481C1C}">
                <a14:useLocalDpi xmlns:a14="http://schemas.microsoft.com/office/drawing/2010/main" val="0"/>
              </a:ext>
            </a:extLst>
          </a:blip>
          <a:srcRect r="57453"/>
          <a:stretch/>
        </p:blipFill>
        <p:spPr bwMode="auto">
          <a:xfrm>
            <a:off x="8458200" y="64873"/>
            <a:ext cx="637530" cy="65015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67320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114800" cy="5334000"/>
          </a:xfrm>
        </p:spPr>
        <p:txBody>
          <a:bodyPr>
            <a:normAutofit/>
          </a:bodyPr>
          <a:lstStyle>
            <a:lvl1pPr>
              <a:spcBef>
                <a:spcPts val="1200"/>
              </a:spcBef>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72000" y="990600"/>
            <a:ext cx="4191000" cy="5334000"/>
          </a:xfrm>
        </p:spPr>
        <p:txBody>
          <a:bodyPr>
            <a:normAutofit/>
          </a:bodyPr>
          <a:lstStyle>
            <a:lvl1pPr>
              <a:spcBef>
                <a:spcPts val="1200"/>
              </a:spcBef>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89084095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lvl1pPr>
              <a:defRPr smtClean="0"/>
            </a:lvl1pPr>
          </a:lstStyle>
          <a:p>
            <a:pPr>
              <a:defRPr/>
            </a:pPr>
            <a:fld id="{D74B0B9C-EA21-4A1B-BD40-1C5165F8BA3A}" type="slidenum">
              <a:rPr lang="en-US" smtClean="0"/>
              <a:pPr>
                <a:defRPr/>
              </a:pPr>
              <a:t>‹#›</a:t>
            </a:fld>
            <a:endParaRPr lang="en-US"/>
          </a:p>
        </p:txBody>
      </p:sp>
    </p:spTree>
    <p:extLst>
      <p:ext uri="{BB962C8B-B14F-4D97-AF65-F5344CB8AC3E}">
        <p14:creationId xmlns:p14="http://schemas.microsoft.com/office/powerpoint/2010/main" val="1525103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5"/>
          <p:cNvSpPr>
            <a:spLocks noGrp="1" noChangeArrowheads="1"/>
          </p:cNvSpPr>
          <p:nvPr>
            <p:ph type="dt" sz="half" idx="10"/>
          </p:nvPr>
        </p:nvSpPr>
        <p:spPr>
          <a:xfrm>
            <a:off x="685800" y="6324600"/>
            <a:ext cx="1905000" cy="457200"/>
          </a:xfrm>
          <a:prstGeom prst="rect">
            <a:avLst/>
          </a:prstGeom>
          <a:ln/>
        </p:spPr>
        <p:txBody>
          <a:bodyPr/>
          <a:lstStyle>
            <a:lvl1pPr>
              <a:defRPr/>
            </a:lvl1pPr>
          </a:lstStyle>
          <a:p>
            <a:pPr>
              <a:defRPr/>
            </a:pPr>
            <a:endParaRPr lang="en-US"/>
          </a:p>
        </p:txBody>
      </p:sp>
      <p:sp>
        <p:nvSpPr>
          <p:cNvPr id="4" name="Rectangle 66"/>
          <p:cNvSpPr>
            <a:spLocks noGrp="1" noChangeArrowheads="1"/>
          </p:cNvSpPr>
          <p:nvPr>
            <p:ph type="ftr" sz="quarter" idx="11"/>
          </p:nvPr>
        </p:nvSpPr>
        <p:spPr>
          <a:xfrm>
            <a:off x="3124200" y="6324600"/>
            <a:ext cx="2895600" cy="457200"/>
          </a:xfrm>
          <a:prstGeom prst="rect">
            <a:avLst/>
          </a:prstGeom>
          <a:ln/>
        </p:spPr>
        <p:txBody>
          <a:bodyPr/>
          <a:lstStyle>
            <a:lvl1pPr>
              <a:defRPr/>
            </a:lvl1pPr>
          </a:lstStyle>
          <a:p>
            <a:pPr>
              <a:defRPr/>
            </a:pPr>
            <a:endParaRPr lang="en-US"/>
          </a:p>
        </p:txBody>
      </p:sp>
      <p:sp>
        <p:nvSpPr>
          <p:cNvPr id="5"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225504086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7547" y="0"/>
            <a:ext cx="8534400" cy="685800"/>
          </a:xfrm>
        </p:spPr>
        <p:txBody>
          <a:bodyPr/>
          <a:lstStyle>
            <a:lvl1pPr>
              <a:defRPr lang="en-US" sz="3400" baseline="0" smtClean="0">
                <a:gradFill>
                  <a:gsLst>
                    <a:gs pos="0">
                      <a:schemeClr val="bg1"/>
                    </a:gs>
                    <a:gs pos="100000">
                      <a:schemeClr val="bg1"/>
                    </a:gs>
                  </a:gsLst>
                  <a:lin ang="5400000" scaled="0"/>
                </a:gradFill>
                <a:cs typeface="Segoe Semibold"/>
              </a:defRPr>
            </a:lvl1pPr>
          </a:lstStyle>
          <a:p>
            <a:r>
              <a:rPr lang="en-US"/>
              <a:t>Click to edit Master title style</a:t>
            </a:r>
            <a:endParaRPr lang="en-US" dirty="0"/>
          </a:p>
        </p:txBody>
      </p:sp>
      <p:sp>
        <p:nvSpPr>
          <p:cNvPr id="7" name="Content Placeholder 6"/>
          <p:cNvSpPr>
            <a:spLocks noGrp="1"/>
          </p:cNvSpPr>
          <p:nvPr>
            <p:ph sz="quarter" idx="13" hasCustomPrompt="1"/>
          </p:nvPr>
        </p:nvSpPr>
        <p:spPr>
          <a:xfrm>
            <a:off x="347663" y="1600200"/>
            <a:ext cx="8339137" cy="4343400"/>
          </a:xfrm>
        </p:spPr>
        <p:txBody>
          <a:bodyPr/>
          <a:lstStyle>
            <a:lvl1pPr>
              <a:spcBef>
                <a:spcPts val="1200"/>
              </a:spcBef>
              <a:defRPr/>
            </a:lvl1pPr>
            <a:lvl2pPr>
              <a:spcBef>
                <a:spcPts val="600"/>
              </a:spcBef>
              <a:defRPr/>
            </a:lvl2pPr>
            <a:lvl3pPr>
              <a:spcBef>
                <a:spcPts val="300"/>
              </a:spcBef>
              <a:defRPr/>
            </a:lvl3pPr>
          </a:lstStyle>
          <a:p>
            <a:pPr>
              <a:buNone/>
            </a:pPr>
            <a:r>
              <a:rPr lang="en-US" dirty="0"/>
              <a:t>Sample body copy before bullets </a:t>
            </a:r>
          </a:p>
          <a:p>
            <a:r>
              <a:rPr lang="en-US" dirty="0"/>
              <a:t>Bullet style level 1</a:t>
            </a:r>
          </a:p>
          <a:p>
            <a:pPr lvl="1"/>
            <a:r>
              <a:rPr lang="en-US" dirty="0"/>
              <a:t>Bullet style level 2</a:t>
            </a:r>
          </a:p>
          <a:p>
            <a:pPr lvl="2"/>
            <a:r>
              <a:rPr lang="en-US" dirty="0"/>
              <a:t>Bullet style level 3</a:t>
            </a:r>
          </a:p>
          <a:p>
            <a:pPr lvl="3"/>
            <a:r>
              <a:rPr lang="en-US" dirty="0"/>
              <a:t>Bullet style level 4</a:t>
            </a:r>
          </a:p>
        </p:txBody>
      </p:sp>
      <p:sp>
        <p:nvSpPr>
          <p:cNvPr id="11" name="Text Placeholder 10"/>
          <p:cNvSpPr>
            <a:spLocks noGrp="1"/>
          </p:cNvSpPr>
          <p:nvPr>
            <p:ph type="body" sz="quarter" idx="14" hasCustomPrompt="1"/>
          </p:nvPr>
        </p:nvSpPr>
        <p:spPr>
          <a:xfrm>
            <a:off x="347663" y="533400"/>
            <a:ext cx="8534400" cy="457200"/>
          </a:xfrm>
        </p:spPr>
        <p:txBody>
          <a:bodyPr>
            <a:normAutofit/>
          </a:bodyPr>
          <a:lstStyle>
            <a:lvl1pPr marL="0" indent="0">
              <a:buFontTx/>
              <a:buNone/>
              <a:defRPr sz="1800" baseline="0">
                <a:gradFill>
                  <a:gsLst>
                    <a:gs pos="0">
                      <a:schemeClr val="accent4">
                        <a:lumMod val="50000"/>
                      </a:schemeClr>
                    </a:gs>
                    <a:gs pos="100000">
                      <a:schemeClr val="accent4">
                        <a:lumMod val="50000"/>
                      </a:schemeClr>
                    </a:gs>
                  </a:gsLst>
                  <a:lin ang="5400000" scaled="0"/>
                </a:gradFill>
              </a:defRPr>
            </a:lvl1pPr>
          </a:lstStyle>
          <a:p>
            <a:pPr lvl="0"/>
            <a:r>
              <a:rPr lang="en-US" dirty="0"/>
              <a:t>Subhead Style</a:t>
            </a:r>
          </a:p>
        </p:txBody>
      </p:sp>
    </p:spTree>
    <p:extLst>
      <p:ext uri="{BB962C8B-B14F-4D97-AF65-F5344CB8AC3E}">
        <p14:creationId xmlns:p14="http://schemas.microsoft.com/office/powerpoint/2010/main" val="983188833"/>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7848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a:t>Click to edit Master title style</a:t>
            </a:r>
            <a:endParaRPr lang="en-US" dirty="0"/>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pPr>
              <a:defRPr/>
            </a:pPr>
            <a:fld id="{BD77BAC2-5C69-40EC-AE85-7727765FAACB}" type="slidenum">
              <a:rPr lang="en-US" smtClean="0"/>
              <a:pPr>
                <a:defRPr/>
              </a:pPr>
              <a:t>‹#›</a:t>
            </a:fld>
            <a:endParaRPr lang="en-US"/>
          </a:p>
        </p:txBody>
      </p:sp>
      <p:sp>
        <p:nvSpPr>
          <p:cNvPr id="3" name="Rectangle 2"/>
          <p:cNvSpPr/>
          <p:nvPr/>
        </p:nvSpPr>
        <p:spPr>
          <a:xfrm>
            <a:off x="6642100" y="6400800"/>
            <a:ext cx="2362200" cy="382586"/>
          </a:xfrm>
          <a:prstGeom prst="rect">
            <a:avLst/>
          </a:prstGeom>
          <a:solidFill>
            <a:srgbClr val="231F2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a:stretch>
            <a:fillRect/>
          </a:stretch>
        </p:blipFill>
        <p:spPr>
          <a:xfrm>
            <a:off x="7324372" y="6362966"/>
            <a:ext cx="1749778" cy="457200"/>
          </a:xfrm>
          <a:prstGeom prst="rect">
            <a:avLst/>
          </a:prstGeom>
        </p:spPr>
      </p:pic>
    </p:spTree>
    <p:extLst>
      <p:ext uri="{BB962C8B-B14F-4D97-AF65-F5344CB8AC3E}">
        <p14:creationId xmlns:p14="http://schemas.microsoft.com/office/powerpoint/2010/main" val="3366416283"/>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zheng.kennesaw.edu/teaching/it6713"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investintech.com/resources/blog/archives/5718-experts-predict-the-future-of-excel-in-business-intelligence.html" TargetMode="External"/><Relationship Id="rId2" Type="http://schemas.openxmlformats.org/officeDocument/2006/relationships/hyperlink" Target="https://www.linkedin.com/pulse/excel-dead-lance-rubin/" TargetMode="External"/><Relationship Id="rId1" Type="http://schemas.openxmlformats.org/officeDocument/2006/relationships/slideLayout" Target="../slideLayouts/slideLayout2.xml"/><Relationship Id="rId5" Type="http://schemas.openxmlformats.org/officeDocument/2006/relationships/hyperlink" Target="https://exceluser.com/2660/" TargetMode="External"/><Relationship Id="rId4" Type="http://schemas.openxmlformats.org/officeDocument/2006/relationships/hyperlink" Target="https://www.youtube.com/watch?v=1IsQVFskKDs"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havensconsulting.net/power-bi-vs-excel/" TargetMode="External"/><Relationship Id="rId2" Type="http://schemas.openxmlformats.org/officeDocument/2006/relationships/hyperlink" Target="https://powerpivotpro.com/2015/07/power-bi-desktop-designer-vs-excel-rematch/"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support.office.com/en-us/article/Overview-of-Online-Analytical-Processing-OLAP-15d2cdde-f70b-4277-b009-ed732b75fdd6"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exceljet.net/plc/why-pivot-tables" TargetMode="External"/><Relationship Id="rId2" Type="http://schemas.openxmlformats.org/officeDocument/2006/relationships/hyperlink" Target="http://www.timeatlas.com/excel-pivot-tables/" TargetMode="External"/><Relationship Id="rId1" Type="http://schemas.openxmlformats.org/officeDocument/2006/relationships/slideLayout" Target="../slideLayouts/slideLayout2.xml"/><Relationship Id="rId4" Type="http://schemas.openxmlformats.org/officeDocument/2006/relationships/hyperlink" Target="https://exceljet.net/plc/what-are-pivot-tables-good-for"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support.office.com/en-us/article/Cube-functions-reference-2378132b-d3f2-4af1-896d-48a9ee840eb2" TargetMode="External"/><Relationship Id="rId2" Type="http://schemas.openxmlformats.org/officeDocument/2006/relationships/hyperlink" Target="http://www.slideshare.net/markginnebaugh/microsoft-excel-cubefunctionspetermyersmay2014" TargetMode="External"/><Relationship Id="rId1" Type="http://schemas.openxmlformats.org/officeDocument/2006/relationships/slideLayout" Target="../slideLayouts/slideLayout2.xml"/><Relationship Id="rId6" Type="http://schemas.openxmlformats.org/officeDocument/2006/relationships/hyperlink" Target="https://www.youtube.com/watch?v=B-HBnAWRpL0" TargetMode="External"/><Relationship Id="rId5" Type="http://schemas.openxmlformats.org/officeDocument/2006/relationships/hyperlink" Target="https://www.youtube.com/watch?v=H_hE1fOZIgQ" TargetMode="External"/><Relationship Id="rId4" Type="http://schemas.openxmlformats.org/officeDocument/2006/relationships/hyperlink" Target="https://dataonwheels.wordpress.com/2015/01/27/excel-bi-tip-18-using-cube-functions-to-break-out-of-pivot-tables/"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s://olappivottableextensions.github.io/"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www.youtube.com/watch?v=LY883VM7_Ro" TargetMode="External"/><Relationship Id="rId3" Type="http://schemas.openxmlformats.org/officeDocument/2006/relationships/hyperlink" Target="https://www.investintech.com/resources/blog/archives/5718-experts-predict-the-future-of-excel-in-business-intelligence.html" TargetMode="External"/><Relationship Id="rId7" Type="http://schemas.openxmlformats.org/officeDocument/2006/relationships/hyperlink" Target="https://exceljet.net/plc/why-pivot-tables" TargetMode="External"/><Relationship Id="rId2" Type="http://schemas.openxmlformats.org/officeDocument/2006/relationships/hyperlink" Target="https://docs.microsoft.com/en-us/analysis-services/multidimensional-models/mdx/multidimensional-model-data-access-analysis-services-multidimensional-data" TargetMode="External"/><Relationship Id="rId1" Type="http://schemas.openxmlformats.org/officeDocument/2006/relationships/slideLayout" Target="../slideLayouts/slideLayout2.xml"/><Relationship Id="rId6" Type="http://schemas.openxmlformats.org/officeDocument/2006/relationships/hyperlink" Target="http://en.wikipedia.org/wiki/Pivot_table" TargetMode="External"/><Relationship Id="rId11" Type="http://schemas.openxmlformats.org/officeDocument/2006/relationships/hyperlink" Target="http://homepage.cs.uri.edu/faculty/hamel/pubs/hamel-81-921.pdf" TargetMode="External"/><Relationship Id="rId5" Type="http://schemas.openxmlformats.org/officeDocument/2006/relationships/hyperlink" Target="http://www.exceluser.com/ideas/excel-is-great-for-business-intelligence.html" TargetMode="External"/><Relationship Id="rId10" Type="http://schemas.openxmlformats.org/officeDocument/2006/relationships/hyperlink" Target="http://www.slideshare.net/markginnebaugh/microsoft-excel-cubefunctionspetermyersmay2014" TargetMode="External"/><Relationship Id="rId4" Type="http://schemas.openxmlformats.org/officeDocument/2006/relationships/hyperlink" Target="https://www.linkedin.com/pulse/excel-dead-lance-rubin/" TargetMode="External"/><Relationship Id="rId9" Type="http://schemas.openxmlformats.org/officeDocument/2006/relationships/hyperlink" Target="https://www.youtube.com/watch?v=v7fAjZxAtL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itprotoday.com/print/88869"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reportportal.com/" TargetMode="External"/><Relationship Id="rId7" Type="http://schemas.openxmlformats.org/officeDocument/2006/relationships/hyperlink" Target="https://demos.devexpress.com/aspxpivotgriddemos/OLAP/Browser.aspx" TargetMode="External"/><Relationship Id="rId2" Type="http://schemas.openxmlformats.org/officeDocument/2006/relationships/hyperlink" Target="http://www.pyramidanalytics.com/" TargetMode="External"/><Relationship Id="rId1" Type="http://schemas.openxmlformats.org/officeDocument/2006/relationships/slideLayout" Target="../slideLayouts/slideLayout2.xml"/><Relationship Id="rId6" Type="http://schemas.openxmlformats.org/officeDocument/2006/relationships/hyperlink" Target="http://js.syncfusion.com/demos/web/default.htm#!/bootstrap/pivotgrid/relational" TargetMode="External"/><Relationship Id="rId5" Type="http://schemas.openxmlformats.org/officeDocument/2006/relationships/hyperlink" Target="https://galaktikasoft.com/ranet-olap/" TargetMode="External"/><Relationship Id="rId4" Type="http://schemas.openxmlformats.org/officeDocument/2006/relationships/hyperlink" Target="https://censuslooker.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2514600" y="914400"/>
            <a:ext cx="5943600" cy="1600200"/>
          </a:xfrm>
        </p:spPr>
        <p:txBody>
          <a:bodyPr>
            <a:normAutofit/>
          </a:bodyPr>
          <a:lstStyle/>
          <a:p>
            <a:r>
              <a:rPr lang="en-US" sz="4000" dirty="0"/>
              <a:t>OLAP Client Tools </a:t>
            </a:r>
            <a:br>
              <a:rPr lang="en-US" sz="4000" dirty="0"/>
            </a:br>
            <a:r>
              <a:rPr lang="en-US" sz="2700" dirty="0"/>
              <a:t>Multidimensional Query and Analysis</a:t>
            </a:r>
            <a:endParaRPr lang="en-US" sz="2200" dirty="0"/>
          </a:p>
        </p:txBody>
      </p:sp>
      <p:sp>
        <p:nvSpPr>
          <p:cNvPr id="3075" name="Rectangle 5" descr="Rectangle: Click to edit Master text styles&#10;Second level&#10;Third level&#10;Fourth level&#10;Fifth level"/>
          <p:cNvSpPr>
            <a:spLocks noGrp="1" noChangeArrowheads="1"/>
          </p:cNvSpPr>
          <p:nvPr>
            <p:ph type="subTitle" idx="1"/>
          </p:nvPr>
        </p:nvSpPr>
        <p:spPr>
          <a:xfrm>
            <a:off x="2781300" y="3766653"/>
            <a:ext cx="5295900" cy="1205006"/>
          </a:xfrm>
        </p:spPr>
        <p:txBody>
          <a:bodyPr/>
          <a:lstStyle/>
          <a:p>
            <a:pPr algn="l" eaLnBrk="1" hangingPunct="1"/>
            <a:r>
              <a:rPr lang="en-US" sz="2000" dirty="0"/>
              <a:t>Jack G. </a:t>
            </a:r>
            <a:r>
              <a:rPr lang="en-US" sz="2000" dirty="0" err="1"/>
              <a:t>Zheng</a:t>
            </a:r>
            <a:endParaRPr lang="en-US" sz="2000" dirty="0"/>
          </a:p>
          <a:p>
            <a:pPr algn="l" eaLnBrk="1" hangingPunct="1"/>
            <a:r>
              <a:rPr lang="en-US" sz="2000" dirty="0"/>
              <a:t>Spring 2020</a:t>
            </a:r>
          </a:p>
          <a:p>
            <a:pPr algn="l"/>
            <a:r>
              <a:rPr lang="en-US" sz="2000" dirty="0">
                <a:hlinkClick r:id="rId3"/>
              </a:rPr>
              <a:t>http://zheng.kennesaw.edu/teaching/it</a:t>
            </a:r>
            <a:r>
              <a:rPr lang="en-US" altLang="zh-CN" sz="2000" dirty="0">
                <a:hlinkClick r:id="rId3"/>
              </a:rPr>
              <a:t>4</a:t>
            </a:r>
            <a:r>
              <a:rPr lang="en-US" sz="2000" dirty="0">
                <a:hlinkClick r:id="rId3"/>
              </a:rPr>
              <a:t>713</a:t>
            </a:r>
            <a:r>
              <a:rPr lang="en-US" sz="2000" dirty="0"/>
              <a:t> </a:t>
            </a:r>
          </a:p>
        </p:txBody>
      </p:sp>
      <p:sp>
        <p:nvSpPr>
          <p:cNvPr id="3077" name="Rectangle 6"/>
          <p:cNvSpPr>
            <a:spLocks noChangeArrowheads="1"/>
          </p:cNvSpPr>
          <p:nvPr/>
        </p:nvSpPr>
        <p:spPr bwMode="auto">
          <a:xfrm>
            <a:off x="2781300" y="3200400"/>
            <a:ext cx="3467100" cy="461665"/>
          </a:xfrm>
          <a:prstGeom prst="rect">
            <a:avLst/>
          </a:prstGeom>
          <a:noFill/>
          <a:ln w="9525">
            <a:noFill/>
            <a:miter lim="800000"/>
            <a:headEnd/>
            <a:tailEnd/>
          </a:ln>
        </p:spPr>
        <p:txBody>
          <a:bodyPr wrap="square">
            <a:spAutoFit/>
          </a:bodyPr>
          <a:lstStyle/>
          <a:p>
            <a:r>
              <a:rPr lang="en-US" dirty="0">
                <a:solidFill>
                  <a:srgbClr val="000000"/>
                </a:solidFill>
              </a:rPr>
              <a:t>IT </a:t>
            </a:r>
            <a:r>
              <a:rPr lang="en-US" altLang="zh-CN" dirty="0">
                <a:solidFill>
                  <a:srgbClr val="000000"/>
                </a:solidFill>
              </a:rPr>
              <a:t>4</a:t>
            </a:r>
            <a:r>
              <a:rPr lang="en-US" dirty="0">
                <a:solidFill>
                  <a:srgbClr val="000000"/>
                </a:solidFill>
              </a:rPr>
              <a:t>713 BI</a:t>
            </a:r>
            <a:endParaRPr lang="en-US" dirty="0"/>
          </a:p>
        </p:txBody>
      </p:sp>
      <p:pic>
        <p:nvPicPr>
          <p:cNvPr id="7" name="Picture 6" descr="http://www.admassociati.it/wp-content/uploads/2014/09/Rubiks_cube2.png"/>
          <p:cNvPicPr/>
          <p:nvPr/>
        </p:nvPicPr>
        <p:blipFill rotWithShape="1">
          <a:blip r:embed="rId4">
            <a:extLst>
              <a:ext uri="{28A0092B-C50C-407E-A947-70E740481C1C}">
                <a14:useLocalDpi xmlns:a14="http://schemas.microsoft.com/office/drawing/2010/main" val="0"/>
              </a:ext>
            </a:extLst>
          </a:blip>
          <a:srcRect r="57453"/>
          <a:stretch/>
        </p:blipFill>
        <p:spPr bwMode="auto">
          <a:xfrm>
            <a:off x="609600" y="990600"/>
            <a:ext cx="1600200" cy="16275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59979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OLAP Client Tools by Data Scope</a:t>
            </a:r>
          </a:p>
        </p:txBody>
      </p:sp>
      <p:sp>
        <p:nvSpPr>
          <p:cNvPr id="3" name="Content Placeholder 2"/>
          <p:cNvSpPr>
            <a:spLocks noGrp="1"/>
          </p:cNvSpPr>
          <p:nvPr>
            <p:ph idx="1"/>
          </p:nvPr>
        </p:nvSpPr>
        <p:spPr/>
        <p:txBody>
          <a:bodyPr>
            <a:normAutofit fontScale="92500" lnSpcReduction="20000"/>
          </a:bodyPr>
          <a:lstStyle/>
          <a:p>
            <a:r>
              <a:rPr lang="en-US" dirty="0"/>
              <a:t>General-purpose OLAP clients</a:t>
            </a:r>
          </a:p>
          <a:p>
            <a:pPr lvl="1"/>
            <a:r>
              <a:rPr lang="en-US" dirty="0"/>
              <a:t>These clients work with various data sources and provide generic operations for all kinds of data and cubes</a:t>
            </a:r>
          </a:p>
          <a:p>
            <a:pPr lvl="1"/>
            <a:r>
              <a:rPr lang="en-US" dirty="0"/>
              <a:t>Are usually off-the-shelf commercial products</a:t>
            </a:r>
          </a:p>
          <a:p>
            <a:pPr lvl="1"/>
            <a:r>
              <a:rPr lang="en-US" dirty="0"/>
              <a:t>Example: Excel, SSRS, </a:t>
            </a:r>
            <a:r>
              <a:rPr lang="en-US" dirty="0" err="1"/>
              <a:t>Cognos</a:t>
            </a:r>
            <a:r>
              <a:rPr lang="en-US" dirty="0"/>
              <a:t> Analysis Studio</a:t>
            </a:r>
          </a:p>
          <a:p>
            <a:r>
              <a:rPr lang="en-US" dirty="0"/>
              <a:t>Targeted OLAP clients</a:t>
            </a:r>
          </a:p>
          <a:p>
            <a:pPr lvl="1"/>
            <a:r>
              <a:rPr lang="en-US" dirty="0"/>
              <a:t>These clients work with a particular data source or data set, usually customized for a particular business domain</a:t>
            </a:r>
          </a:p>
          <a:p>
            <a:pPr lvl="1"/>
            <a:r>
              <a:rPr lang="en-US" dirty="0"/>
              <a:t>Are usually developed in-house or provided as a special service</a:t>
            </a:r>
          </a:p>
          <a:p>
            <a:pPr lvl="1"/>
            <a:r>
              <a:rPr lang="en-US" dirty="0"/>
              <a:t>Example: LexisNexis </a:t>
            </a:r>
            <a:r>
              <a:rPr lang="en-US" dirty="0" err="1"/>
              <a:t>InsurView</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10</a:t>
            </a:fld>
            <a:endParaRPr lang="en-US"/>
          </a:p>
        </p:txBody>
      </p:sp>
    </p:spTree>
    <p:extLst>
      <p:ext uri="{BB962C8B-B14F-4D97-AF65-F5344CB8AC3E}">
        <p14:creationId xmlns:p14="http://schemas.microsoft.com/office/powerpoint/2010/main" val="3593046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Microsoft OLAP Reporting</a:t>
            </a:r>
          </a:p>
        </p:txBody>
      </p:sp>
      <p:sp>
        <p:nvSpPr>
          <p:cNvPr id="3" name="Content Placeholder 2"/>
          <p:cNvSpPr>
            <a:spLocks noGrp="1"/>
          </p:cNvSpPr>
          <p:nvPr>
            <p:ph idx="1"/>
          </p:nvPr>
        </p:nvSpPr>
        <p:spPr/>
        <p:txBody>
          <a:bodyPr>
            <a:normAutofit fontScale="92500" lnSpcReduction="10000"/>
          </a:bodyPr>
          <a:lstStyle/>
          <a:p>
            <a:r>
              <a:rPr lang="en-US" dirty="0"/>
              <a:t>SQL Server Reporting Services</a:t>
            </a:r>
          </a:p>
          <a:p>
            <a:pPr lvl="1"/>
            <a:r>
              <a:rPr lang="en-US" dirty="0"/>
              <a:t>Web based enterprise reporting</a:t>
            </a:r>
          </a:p>
          <a:p>
            <a:pPr lvl="1"/>
            <a:r>
              <a:rPr lang="en-US" dirty="0"/>
              <a:t>Targets casual and regular report users</a:t>
            </a:r>
          </a:p>
          <a:p>
            <a:r>
              <a:rPr lang="en-US" dirty="0"/>
              <a:t>Excel</a:t>
            </a:r>
          </a:p>
          <a:p>
            <a:pPr lvl="1"/>
            <a:r>
              <a:rPr lang="en-US" dirty="0"/>
              <a:t>Analytical reporting</a:t>
            </a:r>
          </a:p>
          <a:p>
            <a:pPr lvl="1"/>
            <a:r>
              <a:rPr lang="en-US" dirty="0"/>
              <a:t>Targets wide range of users with flexibility</a:t>
            </a:r>
          </a:p>
          <a:p>
            <a:r>
              <a:rPr lang="en-US" dirty="0"/>
              <a:t>Power BI (although typically manages data on its own)</a:t>
            </a:r>
          </a:p>
          <a:p>
            <a:pPr lvl="1"/>
            <a:r>
              <a:rPr lang="en-US" dirty="0"/>
              <a:t>New addition to the mix</a:t>
            </a:r>
          </a:p>
          <a:p>
            <a:pPr lvl="1"/>
            <a:r>
              <a:rPr lang="en-US" dirty="0"/>
              <a:t>Interactive dashboard reporting</a:t>
            </a:r>
          </a:p>
          <a:p>
            <a:pPr lvl="1"/>
            <a:r>
              <a:rPr lang="en-US" dirty="0"/>
              <a:t>Targets less technical users with higher visual needs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11</a:t>
            </a:fld>
            <a:endParaRPr lang="en-US"/>
          </a:p>
        </p:txBody>
      </p:sp>
    </p:spTree>
    <p:extLst>
      <p:ext uri="{BB962C8B-B14F-4D97-AF65-F5344CB8AC3E}">
        <p14:creationId xmlns:p14="http://schemas.microsoft.com/office/powerpoint/2010/main" val="1217697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Spreadsheet (Excel) as a Client?</a:t>
            </a:r>
          </a:p>
        </p:txBody>
      </p:sp>
      <p:sp>
        <p:nvSpPr>
          <p:cNvPr id="3" name="Content Placeholder 2"/>
          <p:cNvSpPr>
            <a:spLocks noGrp="1"/>
          </p:cNvSpPr>
          <p:nvPr>
            <p:ph idx="1"/>
          </p:nvPr>
        </p:nvSpPr>
        <p:spPr>
          <a:xfrm>
            <a:off x="228600" y="990600"/>
            <a:ext cx="8610600" cy="4961789"/>
          </a:xfrm>
        </p:spPr>
        <p:txBody>
          <a:bodyPr>
            <a:normAutofit fontScale="62500" lnSpcReduction="20000"/>
          </a:bodyPr>
          <a:lstStyle/>
          <a:p>
            <a:r>
              <a:rPr lang="en-US" dirty="0"/>
              <a:t>The debate</a:t>
            </a:r>
          </a:p>
          <a:p>
            <a:pPr lvl="1"/>
            <a:r>
              <a:rPr lang="en-US" u="sng" dirty="0">
                <a:hlinkClick r:id="rId2"/>
              </a:rPr>
              <a:t>https://www.linkedin.com/pulse/excel-dead-lance-rubin/</a:t>
            </a:r>
            <a:endParaRPr lang="en-US" dirty="0"/>
          </a:p>
          <a:p>
            <a:pPr lvl="1"/>
            <a:r>
              <a:rPr lang="en-US" u="sng" dirty="0">
                <a:hlinkClick r:id="rId3"/>
              </a:rPr>
              <a:t>https://www.investintech.com/resources/blog/archives/5718-experts-predict-the-future-of-excel-in-business-intelligence.html</a:t>
            </a:r>
            <a:endParaRPr lang="en-US" u="sng" dirty="0"/>
          </a:p>
          <a:p>
            <a:pPr lvl="1"/>
            <a:r>
              <a:rPr lang="en-US" dirty="0">
                <a:hlinkClick r:id="rId4"/>
              </a:rPr>
              <a:t>https://www.youtube.com/watch?v=1IsQVFskKDs</a:t>
            </a:r>
            <a:r>
              <a:rPr lang="en-US" dirty="0"/>
              <a:t> </a:t>
            </a:r>
          </a:p>
          <a:p>
            <a:pPr lvl="1"/>
            <a:r>
              <a:rPr lang="en-US" dirty="0">
                <a:hlinkClick r:id="rId5"/>
              </a:rPr>
              <a:t>https://exceluser.com/2660/</a:t>
            </a:r>
            <a:r>
              <a:rPr lang="en-US" dirty="0"/>
              <a:t> </a:t>
            </a:r>
          </a:p>
          <a:p>
            <a:r>
              <a:rPr lang="en-US" dirty="0"/>
              <a:t>Why Excel?</a:t>
            </a:r>
          </a:p>
          <a:p>
            <a:pPr lvl="1"/>
            <a:r>
              <a:rPr lang="en-US" dirty="0"/>
              <a:t>Many businesses and users currently do various forms of analysis on corporate data using a spreadsheet. </a:t>
            </a:r>
          </a:p>
          <a:p>
            <a:pPr lvl="1"/>
            <a:r>
              <a:rPr lang="en-US" dirty="0"/>
              <a:t>The power of functions, formulas, and macros.</a:t>
            </a:r>
          </a:p>
          <a:p>
            <a:pPr lvl="1"/>
            <a:r>
              <a:rPr lang="en-US" dirty="0"/>
              <a:t>Fine cell level flexibility and control to analyze and present data</a:t>
            </a:r>
          </a:p>
          <a:p>
            <a:pPr lvl="1"/>
            <a:r>
              <a:rPr lang="en-US" dirty="0"/>
              <a:t>A great place for ad hoc query and report.</a:t>
            </a:r>
          </a:p>
          <a:p>
            <a:pPr lvl="1"/>
            <a:r>
              <a:rPr lang="en-US" dirty="0"/>
              <a:t>An intermediate step to get data and conduct additional analysis</a:t>
            </a:r>
          </a:p>
          <a:p>
            <a:pPr lvl="1"/>
            <a:r>
              <a:rPr lang="en-US" dirty="0"/>
              <a:t>Business user oriented yet supporting power users</a:t>
            </a:r>
          </a:p>
          <a:p>
            <a:pPr lvl="1"/>
            <a:r>
              <a:rPr lang="en-US" dirty="0"/>
              <a:t>Great for prototyping</a:t>
            </a:r>
          </a:p>
          <a:p>
            <a:pPr lvl="1"/>
            <a:r>
              <a:rPr lang="en-US" dirty="0"/>
              <a:t>Usually with addons to support additional analysis and query features; a medium to advanced capabilities, like Power BI, Cognos.</a:t>
            </a:r>
          </a:p>
        </p:txBody>
      </p:sp>
      <p:sp>
        <p:nvSpPr>
          <p:cNvPr id="4" name="Slide Number Placeholder 3"/>
          <p:cNvSpPr>
            <a:spLocks noGrp="1"/>
          </p:cNvSpPr>
          <p:nvPr>
            <p:ph type="sldNum" sz="quarter" idx="12"/>
          </p:nvPr>
        </p:nvSpPr>
        <p:spPr/>
        <p:txBody>
          <a:bodyPr/>
          <a:lstStyle/>
          <a:p>
            <a:fld id="{EE372EA2-9A33-444C-BB27-43E9FD2345A0}" type="slidenum">
              <a:rPr lang="en-US" smtClean="0"/>
              <a:pPr/>
              <a:t>12</a:t>
            </a:fld>
            <a:endParaRPr lang="en-US"/>
          </a:p>
        </p:txBody>
      </p:sp>
      <p:sp>
        <p:nvSpPr>
          <p:cNvPr id="5" name="Rectangle 4">
            <a:extLst>
              <a:ext uri="{FF2B5EF4-FFF2-40B4-BE49-F238E27FC236}">
                <a16:creationId xmlns:a16="http://schemas.microsoft.com/office/drawing/2014/main" id="{2C42F057-CC15-463A-9715-BA8E3A6AB266}"/>
              </a:ext>
            </a:extLst>
          </p:cNvPr>
          <p:cNvSpPr/>
          <p:nvPr/>
        </p:nvSpPr>
        <p:spPr>
          <a:xfrm>
            <a:off x="685800" y="5952389"/>
            <a:ext cx="4572000" cy="830997"/>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r>
              <a:rPr lang="en-US" sz="1600" dirty="0"/>
              <a:t>“I started a Microsoft data science program … it is really good. I didn't know excel was that powerful.” – from a former student.</a:t>
            </a:r>
          </a:p>
        </p:txBody>
      </p:sp>
    </p:spTree>
    <p:extLst>
      <p:ext uri="{BB962C8B-B14F-4D97-AF65-F5344CB8AC3E}">
        <p14:creationId xmlns:p14="http://schemas.microsoft.com/office/powerpoint/2010/main" val="4087335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Is Power BI replacing Excel</a:t>
            </a:r>
            <a:endParaRPr lang="en-US" dirty="0"/>
          </a:p>
        </p:txBody>
      </p:sp>
      <p:sp>
        <p:nvSpPr>
          <p:cNvPr id="3" name="Content Placeholder 2"/>
          <p:cNvSpPr>
            <a:spLocks noGrp="1"/>
          </p:cNvSpPr>
          <p:nvPr>
            <p:ph idx="1"/>
          </p:nvPr>
        </p:nvSpPr>
        <p:spPr/>
        <p:txBody>
          <a:bodyPr>
            <a:normAutofit fontScale="70000" lnSpcReduction="20000"/>
          </a:bodyPr>
          <a:lstStyle/>
          <a:p>
            <a:r>
              <a:rPr lang="en-US" dirty="0">
                <a:hlinkClick r:id="rId2"/>
              </a:rPr>
              <a:t>https://powerpivotpro.com/2015/07/power-bi-desktop-designer-vs-excel-rematch/</a:t>
            </a:r>
            <a:endParaRPr lang="en-US" dirty="0"/>
          </a:p>
          <a:p>
            <a:r>
              <a:rPr lang="en-US" dirty="0"/>
              <a:t>Power BI is in Excel</a:t>
            </a:r>
          </a:p>
          <a:p>
            <a:pPr lvl="1"/>
            <a:r>
              <a:rPr lang="en-US" dirty="0"/>
              <a:t>the same Data Model, Power Query Editor, and DAX Measures found in Power BI, are also in Excel? In fact, all these tools started in Excel first, Power BI came after.</a:t>
            </a:r>
          </a:p>
          <a:p>
            <a:pPr lvl="1"/>
            <a:r>
              <a:rPr lang="en-US" dirty="0"/>
              <a:t>Excel Power Pivot and Power BI Desktop share the same Vertipaq Data Model that was originally developed for Excel 2010. The engine continued to evolve each year, and eventually was used as the foundation when Power BI was released in 2015.</a:t>
            </a:r>
          </a:p>
          <a:p>
            <a:pPr lvl="1"/>
            <a:r>
              <a:rPr lang="en-US" dirty="0"/>
              <a:t>Even though Power BI might become the more popular visualization tool as it continues to improve and gain features, Excel isn't likely to disappear anytime soon.</a:t>
            </a:r>
          </a:p>
          <a:p>
            <a:pPr lvl="1"/>
            <a:r>
              <a:rPr lang="en-US" dirty="0"/>
              <a:t>Both tools support a specific need when it comes to reporting. The decision is more about how to want to present your data, rather than features or limitations of the data model in either tool.</a:t>
            </a:r>
          </a:p>
          <a:p>
            <a:pPr lvl="1"/>
            <a:r>
              <a:rPr lang="en-US" dirty="0">
                <a:hlinkClick r:id="rId3"/>
              </a:rPr>
              <a:t>http://www.havensconsulting.net/power-bi-vs-excel/</a:t>
            </a:r>
            <a:r>
              <a:rPr lang="en-US" dirty="0"/>
              <a:t> </a:t>
            </a:r>
          </a:p>
        </p:txBody>
      </p:sp>
      <p:sp>
        <p:nvSpPr>
          <p:cNvPr id="4" name="Slide Number Placeholder 3"/>
          <p:cNvSpPr>
            <a:spLocks noGrp="1"/>
          </p:cNvSpPr>
          <p:nvPr>
            <p:ph type="sldNum" sz="quarter" idx="12"/>
          </p:nvPr>
        </p:nvSpPr>
        <p:spPr/>
        <p:txBody>
          <a:bodyPr/>
          <a:lstStyle/>
          <a:p>
            <a:fld id="{EE372EA2-9A33-444C-BB27-43E9FD2345A0}" type="slidenum">
              <a:rPr lang="en-US" smtClean="0"/>
              <a:pPr/>
              <a:t>13</a:t>
            </a:fld>
            <a:endParaRPr lang="en-US"/>
          </a:p>
        </p:txBody>
      </p:sp>
    </p:spTree>
    <p:extLst>
      <p:ext uri="{BB962C8B-B14F-4D97-AF65-F5344CB8AC3E}">
        <p14:creationId xmlns:p14="http://schemas.microsoft.com/office/powerpoint/2010/main" val="1513937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OLAP in Excel</a:t>
            </a:r>
          </a:p>
        </p:txBody>
      </p:sp>
      <p:sp>
        <p:nvSpPr>
          <p:cNvPr id="3" name="Content Placeholder 2"/>
          <p:cNvSpPr>
            <a:spLocks noGrp="1"/>
          </p:cNvSpPr>
          <p:nvPr>
            <p:ph idx="1"/>
          </p:nvPr>
        </p:nvSpPr>
        <p:spPr/>
        <p:txBody>
          <a:bodyPr/>
          <a:lstStyle/>
          <a:p>
            <a:r>
              <a:rPr lang="en-US" dirty="0"/>
              <a:t>Excel has three major tools for OLAP queries</a:t>
            </a:r>
          </a:p>
          <a:p>
            <a:pPr marL="971550" lvl="1" indent="-514350">
              <a:buFont typeface="+mj-lt"/>
              <a:buAutoNum type="arabicPeriod"/>
            </a:pPr>
            <a:r>
              <a:rPr lang="en-US" dirty="0"/>
              <a:t>Pivot table/chart</a:t>
            </a:r>
          </a:p>
          <a:p>
            <a:pPr marL="971550" lvl="1" indent="-514350">
              <a:buFont typeface="+mj-lt"/>
              <a:buAutoNum type="arabicPeriod"/>
            </a:pPr>
            <a:r>
              <a:rPr lang="en-US" dirty="0"/>
              <a:t>Cube functions</a:t>
            </a:r>
          </a:p>
          <a:p>
            <a:pPr marL="971550" lvl="1" indent="-514350">
              <a:buFont typeface="+mj-lt"/>
              <a:buAutoNum type="arabicPeriod"/>
            </a:pPr>
            <a:r>
              <a:rPr lang="en-US" dirty="0"/>
              <a:t>OLAP pivot table extension</a:t>
            </a:r>
          </a:p>
          <a:p>
            <a:r>
              <a:rPr lang="en-US" dirty="0"/>
              <a:t>More OLAP features in Excel</a:t>
            </a:r>
          </a:p>
          <a:p>
            <a:pPr lvl="1"/>
            <a:r>
              <a:rPr lang="en-US" dirty="0">
                <a:hlinkClick r:id="rId2"/>
              </a:rPr>
              <a:t>https://support.office.com/en-us/article/Overview-of-Online-Analytical-Processing-OLAP-15d2cdde-f70b-4277-b009-ed732b75fdd6</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14</a:t>
            </a:fld>
            <a:endParaRPr lang="en-US"/>
          </a:p>
        </p:txBody>
      </p:sp>
    </p:spTree>
    <p:extLst>
      <p:ext uri="{BB962C8B-B14F-4D97-AF65-F5344CB8AC3E}">
        <p14:creationId xmlns:p14="http://schemas.microsoft.com/office/powerpoint/2010/main" val="336084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Pivot Table</a:t>
            </a:r>
          </a:p>
        </p:txBody>
      </p:sp>
      <p:sp>
        <p:nvSpPr>
          <p:cNvPr id="3" name="Content Placeholder 2"/>
          <p:cNvSpPr>
            <a:spLocks noGrp="1"/>
          </p:cNvSpPr>
          <p:nvPr>
            <p:ph idx="1"/>
          </p:nvPr>
        </p:nvSpPr>
        <p:spPr/>
        <p:txBody>
          <a:bodyPr>
            <a:normAutofit fontScale="92500" lnSpcReduction="10000"/>
          </a:bodyPr>
          <a:lstStyle/>
          <a:p>
            <a:r>
              <a:rPr lang="en-US" dirty="0"/>
              <a:t>In data processing, a pivot table is a data summarization tool based on the pivoting of categories (dimensions)</a:t>
            </a:r>
          </a:p>
          <a:p>
            <a:pPr lvl="1"/>
            <a:r>
              <a:rPr lang="en-US" dirty="0"/>
              <a:t>It closely matches the OLAP’s dimensional model</a:t>
            </a:r>
          </a:p>
          <a:p>
            <a:pPr lvl="1"/>
            <a:r>
              <a:rPr lang="en-US" dirty="0">
                <a:hlinkClick r:id="rId2"/>
              </a:rPr>
              <a:t>http://www.timeatlas.com/excel-pivot-tables/</a:t>
            </a:r>
            <a:endParaRPr lang="en-US" dirty="0"/>
          </a:p>
          <a:p>
            <a:r>
              <a:rPr lang="en-US" dirty="0"/>
              <a:t>Why pivot table?</a:t>
            </a:r>
          </a:p>
          <a:p>
            <a:pPr lvl="1"/>
            <a:r>
              <a:rPr lang="en-US" dirty="0">
                <a:hlinkClick r:id="rId3"/>
              </a:rPr>
              <a:t>https://exceljet.net/plc/why-pivot-tables</a:t>
            </a:r>
            <a:endParaRPr lang="en-US" dirty="0"/>
          </a:p>
          <a:p>
            <a:pPr lvl="1"/>
            <a:r>
              <a:rPr lang="en-US" dirty="0">
                <a:hlinkClick r:id="rId4"/>
              </a:rPr>
              <a:t>https://exceljet.net/plc/what-are-pivot-tables-good-for</a:t>
            </a:r>
            <a:endParaRPr lang="en-US" dirty="0"/>
          </a:p>
          <a:p>
            <a:r>
              <a:rPr lang="en-US" dirty="0"/>
              <a:t>Excel Pivot Table can connect to and query data from SSAS cubes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15</a:t>
            </a:fld>
            <a:endParaRPr lang="en-US"/>
          </a:p>
        </p:txBody>
      </p:sp>
    </p:spTree>
    <p:extLst>
      <p:ext uri="{BB962C8B-B14F-4D97-AF65-F5344CB8AC3E}">
        <p14:creationId xmlns:p14="http://schemas.microsoft.com/office/powerpoint/2010/main" val="16140536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Drill Up/Down in a Pivot Table</a:t>
            </a:r>
          </a:p>
        </p:txBody>
      </p:sp>
      <p:sp>
        <p:nvSpPr>
          <p:cNvPr id="6" name="Slide Number Placeholder 5"/>
          <p:cNvSpPr>
            <a:spLocks noGrp="1"/>
          </p:cNvSpPr>
          <p:nvPr>
            <p:ph type="sldNum" sz="quarter" idx="12"/>
          </p:nvPr>
        </p:nvSpPr>
        <p:spPr/>
        <p:txBody>
          <a:bodyPr/>
          <a:lstStyle/>
          <a:p>
            <a:fld id="{EE372EA2-9A33-444C-BB27-43E9FD2345A0}" type="slidenum">
              <a:rPr lang="en-US" smtClean="0"/>
              <a:pPr/>
              <a:t>16</a:t>
            </a:fld>
            <a:endParaRPr lang="en-US"/>
          </a:p>
        </p:txBody>
      </p:sp>
      <p:pic>
        <p:nvPicPr>
          <p:cNvPr id="4" name="Picture 4" descr="Fig9-9"/>
          <p:cNvPicPr>
            <a:picLocks noChangeAspect="1" noChangeArrowheads="1"/>
          </p:cNvPicPr>
          <p:nvPr/>
        </p:nvPicPr>
        <p:blipFill>
          <a:blip r:embed="rId3" cstate="screen"/>
          <a:srcRect/>
          <a:stretch>
            <a:fillRect/>
          </a:stretch>
        </p:blipFill>
        <p:spPr bwMode="auto">
          <a:xfrm>
            <a:off x="266700" y="1179317"/>
            <a:ext cx="8681331" cy="4795838"/>
          </a:xfrm>
          <a:prstGeom prst="rect">
            <a:avLst/>
          </a:prstGeom>
          <a:noFill/>
        </p:spPr>
      </p:pic>
      <p:sp>
        <p:nvSpPr>
          <p:cNvPr id="5" name="Rectangle 4"/>
          <p:cNvSpPr/>
          <p:nvPr/>
        </p:nvSpPr>
        <p:spPr bwMode="auto">
          <a:xfrm>
            <a:off x="462670" y="1581090"/>
            <a:ext cx="3423530" cy="4394065"/>
          </a:xfrm>
          <a:prstGeom prst="rect">
            <a:avLst/>
          </a:prstGeom>
          <a:noFill/>
          <a:ln>
            <a:solidFill>
              <a:srgbClr val="FF0000"/>
            </a:solidFill>
            <a:headEnd type="none" w="sm" len="sm"/>
            <a:tailEnd type="none" w="sm" len="sm"/>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9" name="TextBox 8"/>
          <p:cNvSpPr txBox="1"/>
          <p:nvPr/>
        </p:nvSpPr>
        <p:spPr>
          <a:xfrm>
            <a:off x="840588" y="6188967"/>
            <a:ext cx="1585603" cy="400110"/>
          </a:xfrm>
          <a:prstGeom prst="rect">
            <a:avLst/>
          </a:prstGeom>
          <a:solidFill>
            <a:schemeClr val="accent4">
              <a:lumMod val="20000"/>
              <a:lumOff val="80000"/>
            </a:schemeClr>
          </a:solidFill>
          <a:ln>
            <a:solidFill>
              <a:schemeClr val="tx1"/>
            </a:solidFill>
          </a:ln>
        </p:spPr>
        <p:txBody>
          <a:bodyPr wrap="square" rtlCol="0">
            <a:spAutoFit/>
          </a:bodyPr>
          <a:lstStyle/>
          <a:p>
            <a:r>
              <a:rPr lang="en-US" sz="2000" b="1" dirty="0"/>
              <a:t>Drill down</a:t>
            </a:r>
          </a:p>
        </p:txBody>
      </p:sp>
      <p:sp>
        <p:nvSpPr>
          <p:cNvPr id="12" name="TextBox 11"/>
          <p:cNvSpPr txBox="1"/>
          <p:nvPr/>
        </p:nvSpPr>
        <p:spPr>
          <a:xfrm>
            <a:off x="919869" y="936871"/>
            <a:ext cx="1427042" cy="400110"/>
          </a:xfrm>
          <a:prstGeom prst="rect">
            <a:avLst/>
          </a:prstGeom>
          <a:solidFill>
            <a:schemeClr val="accent4">
              <a:lumMod val="20000"/>
              <a:lumOff val="80000"/>
            </a:schemeClr>
          </a:solidFill>
          <a:ln>
            <a:solidFill>
              <a:schemeClr val="tx1"/>
            </a:solidFill>
          </a:ln>
        </p:spPr>
        <p:txBody>
          <a:bodyPr wrap="square" rtlCol="0">
            <a:spAutoFit/>
          </a:bodyPr>
          <a:lstStyle/>
          <a:p>
            <a:r>
              <a:rPr lang="en-US" sz="2000" b="1" dirty="0"/>
              <a:t>Drill up</a:t>
            </a:r>
          </a:p>
        </p:txBody>
      </p:sp>
      <p:cxnSp>
        <p:nvCxnSpPr>
          <p:cNvPr id="10" name="Straight Arrow Connector 9"/>
          <p:cNvCxnSpPr/>
          <p:nvPr/>
        </p:nvCxnSpPr>
        <p:spPr bwMode="auto">
          <a:xfrm flipH="1">
            <a:off x="533402" y="1447800"/>
            <a:ext cx="3352798" cy="11235"/>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8" name="Straight Arrow Connector 7"/>
          <p:cNvCxnSpPr/>
          <p:nvPr/>
        </p:nvCxnSpPr>
        <p:spPr bwMode="auto">
          <a:xfrm flipV="1">
            <a:off x="462670" y="6096000"/>
            <a:ext cx="3347330" cy="9972"/>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18" name="Line Callout 1 17"/>
          <p:cNvSpPr/>
          <p:nvPr/>
        </p:nvSpPr>
        <p:spPr>
          <a:xfrm>
            <a:off x="4267200" y="2819400"/>
            <a:ext cx="1981200" cy="838200"/>
          </a:xfrm>
          <a:prstGeom prst="borderCallout1">
            <a:avLst>
              <a:gd name="adj1" fmla="val 378"/>
              <a:gd name="adj2" fmla="val 10355"/>
              <a:gd name="adj3" fmla="val -89728"/>
              <a:gd name="adj4" fmla="val -32634"/>
            </a:avLst>
          </a:prstGeom>
          <a:ln>
            <a:headEnd type="none" w="med" len="med"/>
            <a:tailEnd type="arrow" w="med" len="med"/>
          </a:ln>
        </p:spPr>
        <p:style>
          <a:lnRef idx="1">
            <a:schemeClr val="accent4"/>
          </a:lnRef>
          <a:fillRef idx="2">
            <a:schemeClr val="accent4"/>
          </a:fillRef>
          <a:effectRef idx="1">
            <a:schemeClr val="accent4"/>
          </a:effectRef>
          <a:fontRef idx="minor">
            <a:schemeClr val="dk1"/>
          </a:fontRef>
        </p:style>
        <p:txBody>
          <a:bodyPr lIns="45720" rIns="45720" rtlCol="0" anchor="ctr"/>
          <a:lstStyle/>
          <a:p>
            <a:r>
              <a:rPr lang="en-US" sz="1600" dirty="0">
                <a:solidFill>
                  <a:srgbClr val="292929"/>
                </a:solidFill>
              </a:rPr>
              <a:t>Drill down between dimensions (region and product)</a:t>
            </a:r>
          </a:p>
        </p:txBody>
      </p:sp>
      <p:sp>
        <p:nvSpPr>
          <p:cNvPr id="19" name="Line Callout 1 18"/>
          <p:cNvSpPr/>
          <p:nvPr/>
        </p:nvSpPr>
        <p:spPr>
          <a:xfrm>
            <a:off x="4231640" y="936871"/>
            <a:ext cx="2321560" cy="1023015"/>
          </a:xfrm>
          <a:prstGeom prst="borderCallout1">
            <a:avLst>
              <a:gd name="adj1" fmla="val 34317"/>
              <a:gd name="adj2" fmla="val -414"/>
              <a:gd name="adj3" fmla="val 88367"/>
              <a:gd name="adj4" fmla="val -68119"/>
            </a:avLst>
          </a:prstGeom>
          <a:ln>
            <a:headEnd type="none" w="med" len="med"/>
            <a:tailEnd type="arrow" w="med" len="med"/>
          </a:ln>
        </p:spPr>
        <p:style>
          <a:lnRef idx="1">
            <a:schemeClr val="accent4"/>
          </a:lnRef>
          <a:fillRef idx="2">
            <a:schemeClr val="accent4"/>
          </a:fillRef>
          <a:effectRef idx="1">
            <a:schemeClr val="accent4"/>
          </a:effectRef>
          <a:fontRef idx="minor">
            <a:schemeClr val="dk1"/>
          </a:fontRef>
        </p:style>
        <p:txBody>
          <a:bodyPr lIns="45720" rIns="45720" rtlCol="0" anchor="ctr"/>
          <a:lstStyle/>
          <a:p>
            <a:r>
              <a:rPr lang="en-US" sz="1600" dirty="0">
                <a:solidFill>
                  <a:srgbClr val="292929"/>
                </a:solidFill>
              </a:rPr>
              <a:t>Drill down along the hierarchy of the same dimension (region: country, state, city)</a:t>
            </a:r>
          </a:p>
        </p:txBody>
      </p:sp>
    </p:spTree>
    <p:extLst>
      <p:ext uri="{BB962C8B-B14F-4D97-AF65-F5344CB8AC3E}">
        <p14:creationId xmlns:p14="http://schemas.microsoft.com/office/powerpoint/2010/main" val="2194093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Excel Cube Functions</a:t>
            </a:r>
            <a:endParaRPr lang="en-US" dirty="0"/>
          </a:p>
        </p:txBody>
      </p:sp>
      <p:sp>
        <p:nvSpPr>
          <p:cNvPr id="3" name="Content Placeholder 2"/>
          <p:cNvSpPr>
            <a:spLocks noGrp="1"/>
          </p:cNvSpPr>
          <p:nvPr>
            <p:ph idx="1"/>
          </p:nvPr>
        </p:nvSpPr>
        <p:spPr/>
        <p:txBody>
          <a:bodyPr>
            <a:normAutofit fontScale="47500" lnSpcReduction="20000"/>
          </a:bodyPr>
          <a:lstStyle/>
          <a:p>
            <a:r>
              <a:rPr lang="en-US" dirty="0"/>
              <a:t>Enable data from OLAP cubes and PowerPivot models to be brought into Excel cells using functions </a:t>
            </a:r>
          </a:p>
          <a:p>
            <a:r>
              <a:rPr lang="en-US" dirty="0"/>
              <a:t>Native to Excel, no add-ins needed to use cube functions (except PowerPivot, if using that as your data source)</a:t>
            </a:r>
          </a:p>
          <a:p>
            <a:r>
              <a:rPr lang="en-US" dirty="0"/>
              <a:t>Tutorial and reference</a:t>
            </a:r>
          </a:p>
          <a:p>
            <a:pPr lvl="1"/>
            <a:r>
              <a:rPr lang="en-US" dirty="0">
                <a:hlinkClick r:id="rId2"/>
              </a:rPr>
              <a:t>http://www.slideshare.net/markginnebaugh/microsoft-excel-cubefunctionspetermyersmay2014</a:t>
            </a:r>
            <a:endParaRPr lang="en-US" dirty="0"/>
          </a:p>
          <a:p>
            <a:pPr lvl="1"/>
            <a:r>
              <a:rPr lang="en-US" dirty="0"/>
              <a:t>Reference: </a:t>
            </a:r>
            <a:r>
              <a:rPr lang="en-US" dirty="0">
                <a:hlinkClick r:id="rId3"/>
              </a:rPr>
              <a:t>https://support.office.com/en-us/article/Cube-functions-reference-2378132b-d3f2-4af1-896d-48a9ee840eb2</a:t>
            </a:r>
            <a:r>
              <a:rPr lang="en-US" dirty="0"/>
              <a:t> </a:t>
            </a:r>
          </a:p>
          <a:p>
            <a:r>
              <a:rPr lang="en-US" dirty="0"/>
              <a:t>Advantages</a:t>
            </a:r>
          </a:p>
          <a:p>
            <a:pPr lvl="1"/>
            <a:r>
              <a:rPr lang="en-US" dirty="0"/>
              <a:t>Cube functions enable precise query and presentation results based on Excel functions. The query result is individual cell based (vs the whole table based) which makes it more flexible - not limited to predefined pivot table structure</a:t>
            </a:r>
          </a:p>
          <a:p>
            <a:pPr lvl="2"/>
            <a:r>
              <a:rPr lang="en-US" dirty="0"/>
              <a:t>Different dimension members can be stacked on the same column/row</a:t>
            </a:r>
          </a:p>
          <a:p>
            <a:pPr lvl="2"/>
            <a:r>
              <a:rPr lang="en-US" dirty="0"/>
              <a:t>Flexible sorting</a:t>
            </a:r>
          </a:p>
          <a:p>
            <a:pPr lvl="1"/>
            <a:r>
              <a:rPr lang="en-US" dirty="0"/>
              <a:t>Easily add additional custom calculations; good for additional calculation based on basic cube queries like averages</a:t>
            </a:r>
          </a:p>
          <a:p>
            <a:pPr lvl="1"/>
            <a:r>
              <a:rPr lang="en-US" dirty="0"/>
              <a:t>Flexible formatting</a:t>
            </a:r>
          </a:p>
          <a:p>
            <a:pPr lvl="2"/>
            <a:r>
              <a:rPr lang="en-US" dirty="0"/>
              <a:t>add custom spacing, precise grouping and ordering </a:t>
            </a:r>
          </a:p>
          <a:p>
            <a:pPr lvl="1"/>
            <a:r>
              <a:rPr lang="en-US" dirty="0"/>
              <a:t>Combine data from multiple sources</a:t>
            </a:r>
          </a:p>
          <a:p>
            <a:pPr lvl="1"/>
            <a:r>
              <a:rPr lang="en-US" dirty="0"/>
              <a:t>No loss of functionality when designing charts</a:t>
            </a:r>
          </a:p>
          <a:p>
            <a:pPr lvl="1"/>
            <a:r>
              <a:rPr lang="en-US" dirty="0">
                <a:hlinkClick r:id="rId4"/>
              </a:rPr>
              <a:t>https://dataonwheels.wordpress.com/2015/01/27/excel-bi-tip-18-using-cube-functions-to-break-out-of-pivot-tables/</a:t>
            </a:r>
            <a:endParaRPr lang="en-US" dirty="0"/>
          </a:p>
          <a:p>
            <a:pPr lvl="1"/>
            <a:r>
              <a:rPr lang="en-US" dirty="0"/>
              <a:t>Benefits over PivotTables demo:</a:t>
            </a:r>
          </a:p>
          <a:p>
            <a:pPr lvl="2"/>
            <a:r>
              <a:rPr lang="en-US" dirty="0">
                <a:hlinkClick r:id="rId5"/>
              </a:rPr>
              <a:t>https://www.youtube.com/watch?v=H_hE1fOZIgQ</a:t>
            </a:r>
            <a:r>
              <a:rPr lang="en-US" dirty="0"/>
              <a:t> </a:t>
            </a:r>
          </a:p>
          <a:p>
            <a:pPr lvl="2"/>
            <a:r>
              <a:rPr lang="en-US" u="sng" dirty="0">
                <a:hlinkClick r:id="rId6"/>
              </a:rPr>
              <a:t>https://www.youtube.com/watch?v=B-HBnAWRpL0</a:t>
            </a:r>
            <a:endParaRPr lang="en-US" dirty="0"/>
          </a:p>
          <a:p>
            <a:pPr lvl="1"/>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17</a:t>
            </a:fld>
            <a:endParaRPr lang="en-US"/>
          </a:p>
        </p:txBody>
      </p:sp>
    </p:spTree>
    <p:extLst>
      <p:ext uri="{BB962C8B-B14F-4D97-AF65-F5344CB8AC3E}">
        <p14:creationId xmlns:p14="http://schemas.microsoft.com/office/powerpoint/2010/main" val="7370360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OLAP PivotTable Extensions</a:t>
            </a:r>
            <a:endParaRPr lang="en-US" dirty="0"/>
          </a:p>
        </p:txBody>
      </p:sp>
      <p:sp>
        <p:nvSpPr>
          <p:cNvPr id="3" name="Content Placeholder 2"/>
          <p:cNvSpPr>
            <a:spLocks noGrp="1"/>
          </p:cNvSpPr>
          <p:nvPr>
            <p:ph idx="1"/>
          </p:nvPr>
        </p:nvSpPr>
        <p:spPr/>
        <p:txBody>
          <a:bodyPr/>
          <a:lstStyle/>
          <a:p>
            <a:r>
              <a:rPr lang="en-US" dirty="0"/>
              <a:t>OLAP PivotTable Extensions is an Excel add-in which extends the functionality of PivotTables on Analysis Services cubes. </a:t>
            </a:r>
          </a:p>
          <a:p>
            <a:pPr lvl="1"/>
            <a:r>
              <a:rPr lang="en-US" dirty="0">
                <a:hlinkClick r:id="rId2"/>
              </a:rPr>
              <a:t>https://olappivottableextensions.github.io</a:t>
            </a:r>
            <a:endParaRPr lang="en-US" dirty="0"/>
          </a:p>
          <a:p>
            <a:r>
              <a:rPr lang="en-US" dirty="0"/>
              <a:t>Major features</a:t>
            </a:r>
          </a:p>
          <a:p>
            <a:pPr lvl="1"/>
            <a:r>
              <a:rPr lang="en-US" dirty="0"/>
              <a:t>Define calculated members</a:t>
            </a:r>
          </a:p>
          <a:p>
            <a:pPr lvl="1"/>
            <a:r>
              <a:rPr lang="en-US" dirty="0"/>
              <a:t>View PivotTable MDX</a:t>
            </a:r>
          </a:p>
          <a:p>
            <a:pPr lvl="1"/>
            <a:r>
              <a:rPr lang="en-US" dirty="0"/>
              <a:t>Custom filter list</a:t>
            </a:r>
          </a:p>
          <a:p>
            <a:r>
              <a:rPr lang="en-US" dirty="0"/>
              <a:t>We do not cover this tool in this class</a:t>
            </a:r>
          </a:p>
          <a:p>
            <a:pPr lvl="1"/>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18</a:t>
            </a:fld>
            <a:endParaRPr lang="en-US"/>
          </a:p>
        </p:txBody>
      </p:sp>
    </p:spTree>
    <p:extLst>
      <p:ext uri="{BB962C8B-B14F-4D97-AF65-F5344CB8AC3E}">
        <p14:creationId xmlns:p14="http://schemas.microsoft.com/office/powerpoint/2010/main" val="2266544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Visual Analysis and Reporting</a:t>
            </a:r>
          </a:p>
        </p:txBody>
      </p:sp>
      <p:sp>
        <p:nvSpPr>
          <p:cNvPr id="3" name="Content Placeholder 2"/>
          <p:cNvSpPr>
            <a:spLocks noGrp="1"/>
          </p:cNvSpPr>
          <p:nvPr>
            <p:ph idx="1"/>
          </p:nvPr>
        </p:nvSpPr>
        <p:spPr/>
        <p:txBody>
          <a:bodyPr>
            <a:normAutofit fontScale="77500" lnSpcReduction="20000"/>
          </a:bodyPr>
          <a:lstStyle/>
          <a:p>
            <a:r>
              <a:rPr lang="en-US" dirty="0"/>
              <a:t>Client applications also provides more visual analysis and reporting through the use of charts, maps, and dashboards.</a:t>
            </a:r>
          </a:p>
          <a:p>
            <a:r>
              <a:rPr lang="en-US" dirty="0"/>
              <a:t>Excel supports more formatted reporting and visualization and interaction</a:t>
            </a:r>
          </a:p>
          <a:p>
            <a:pPr lvl="1"/>
            <a:r>
              <a:rPr lang="en-US" dirty="0"/>
              <a:t>Charts</a:t>
            </a:r>
          </a:p>
          <a:p>
            <a:pPr lvl="1"/>
            <a:r>
              <a:rPr lang="en-US" dirty="0"/>
              <a:t>Conditional formatting</a:t>
            </a:r>
          </a:p>
          <a:p>
            <a:pPr lvl="1"/>
            <a:r>
              <a:rPr lang="en-US" dirty="0"/>
              <a:t>Interactions through VBA</a:t>
            </a:r>
          </a:p>
          <a:p>
            <a:pPr lvl="1"/>
            <a:r>
              <a:rPr lang="en-US" dirty="0"/>
              <a:t>Power View</a:t>
            </a:r>
          </a:p>
          <a:p>
            <a:pPr lvl="1"/>
            <a:r>
              <a:rPr lang="en-US" dirty="0"/>
              <a:t>Dashboard</a:t>
            </a:r>
          </a:p>
          <a:p>
            <a:pPr lvl="1"/>
            <a:r>
              <a:rPr lang="en-US" dirty="0"/>
              <a:t>We are not focusing on Excel charts and dashboards in this class</a:t>
            </a:r>
          </a:p>
          <a:p>
            <a:r>
              <a:rPr lang="en-US" dirty="0"/>
              <a:t>Power BI provides more extensive visualization support</a:t>
            </a:r>
          </a:p>
          <a:p>
            <a:pPr lvl="1"/>
            <a:r>
              <a:rPr lang="en-US" dirty="0"/>
              <a:t>More will be covered in module 10</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19</a:t>
            </a:fld>
            <a:endParaRPr lang="en-US"/>
          </a:p>
        </p:txBody>
      </p:sp>
    </p:spTree>
    <p:extLst>
      <p:ext uri="{BB962C8B-B14F-4D97-AF65-F5344CB8AC3E}">
        <p14:creationId xmlns:p14="http://schemas.microsoft.com/office/powerpoint/2010/main" val="144056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Overview</a:t>
            </a:r>
            <a:endParaRPr lang="en-US" dirty="0"/>
          </a:p>
        </p:txBody>
      </p:sp>
      <p:sp>
        <p:nvSpPr>
          <p:cNvPr id="3" name="Content Placeholder 2"/>
          <p:cNvSpPr>
            <a:spLocks noGrp="1"/>
          </p:cNvSpPr>
          <p:nvPr>
            <p:ph idx="1"/>
          </p:nvPr>
        </p:nvSpPr>
        <p:spPr/>
        <p:txBody>
          <a:bodyPr/>
          <a:lstStyle/>
          <a:p>
            <a:r>
              <a:rPr lang="en-US" dirty="0"/>
              <a:t>OLAP client tools</a:t>
            </a:r>
          </a:p>
          <a:p>
            <a:pPr lvl="1"/>
            <a:r>
              <a:rPr lang="en-US" dirty="0"/>
              <a:t>Types and features</a:t>
            </a:r>
          </a:p>
          <a:p>
            <a:pPr lvl="1"/>
            <a:r>
              <a:rPr lang="en-US" dirty="0"/>
              <a:t>What does OLAP clients do?</a:t>
            </a:r>
          </a:p>
          <a:p>
            <a:r>
              <a:rPr lang="en-US" dirty="0"/>
              <a:t>Excel as an analysis and reporting tool</a:t>
            </a:r>
          </a:p>
          <a:p>
            <a:r>
              <a:rPr lang="en-US" dirty="0"/>
              <a:t>Excel as an OLAP client</a:t>
            </a:r>
          </a:p>
          <a:p>
            <a:pPr lvl="1"/>
            <a:r>
              <a:rPr lang="en-US" dirty="0"/>
              <a:t>Pivot table</a:t>
            </a:r>
          </a:p>
          <a:p>
            <a:pPr lvl="1"/>
            <a:r>
              <a:rPr lang="en-US" dirty="0"/>
              <a:t>Cube functions</a:t>
            </a:r>
          </a:p>
          <a:p>
            <a:pPr lvl="1"/>
            <a:r>
              <a:rPr lang="en-US" dirty="0"/>
              <a:t>OLAP PivotTable Extensions</a:t>
            </a:r>
          </a:p>
        </p:txBody>
      </p:sp>
      <p:sp>
        <p:nvSpPr>
          <p:cNvPr id="4" name="Slide Number Placeholder 3"/>
          <p:cNvSpPr>
            <a:spLocks noGrp="1"/>
          </p:cNvSpPr>
          <p:nvPr>
            <p:ph type="sldNum" sz="quarter" idx="12"/>
          </p:nvPr>
        </p:nvSpPr>
        <p:spPr/>
        <p:txBody>
          <a:bodyPr/>
          <a:lstStyle/>
          <a:p>
            <a:fld id="{EE372EA2-9A33-444C-BB27-43E9FD2345A0}" type="slidenum">
              <a:rPr lang="en-US" smtClean="0"/>
              <a:pPr/>
              <a:t>2</a:t>
            </a:fld>
            <a:endParaRPr lang="en-US"/>
          </a:p>
        </p:txBody>
      </p:sp>
    </p:spTree>
    <p:extLst>
      <p:ext uri="{BB962C8B-B14F-4D97-AF65-F5344CB8AC3E}">
        <p14:creationId xmlns:p14="http://schemas.microsoft.com/office/powerpoint/2010/main" val="3599824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Good Learning Resources</a:t>
            </a:r>
            <a:endParaRPr lang="en-US" dirty="0"/>
          </a:p>
        </p:txBody>
      </p:sp>
      <p:sp>
        <p:nvSpPr>
          <p:cNvPr id="3" name="Content Placeholder 2"/>
          <p:cNvSpPr>
            <a:spLocks noGrp="1"/>
          </p:cNvSpPr>
          <p:nvPr>
            <p:ph idx="1"/>
          </p:nvPr>
        </p:nvSpPr>
        <p:spPr/>
        <p:txBody>
          <a:bodyPr>
            <a:normAutofit fontScale="40000" lnSpcReduction="20000"/>
          </a:bodyPr>
          <a:lstStyle/>
          <a:p>
            <a:r>
              <a:rPr lang="en-US" dirty="0"/>
              <a:t>Multidimensional Model Data Access</a:t>
            </a:r>
          </a:p>
          <a:p>
            <a:pPr lvl="1"/>
            <a:r>
              <a:rPr lang="en-US" dirty="0">
                <a:hlinkClick r:id="rId2"/>
              </a:rPr>
              <a:t>https://docs.microsoft.com/en-us/analysis-services/multidimensional-models/mdx/multidimensional-model-data-access-analysis-services-multidimensional-data</a:t>
            </a:r>
            <a:r>
              <a:rPr lang="en-US" dirty="0"/>
              <a:t> </a:t>
            </a:r>
          </a:p>
          <a:p>
            <a:r>
              <a:rPr lang="en-US" dirty="0"/>
              <a:t>Excel in BI</a:t>
            </a:r>
          </a:p>
          <a:p>
            <a:pPr lvl="1"/>
            <a:r>
              <a:rPr lang="en-US" dirty="0">
                <a:hlinkClick r:id="rId3"/>
              </a:rPr>
              <a:t>https://www.investintech.com/resources/blog/archives/5718-experts-predict-the-future-of-excel-in-business-intelligence.html</a:t>
            </a:r>
            <a:endParaRPr lang="en-US" dirty="0"/>
          </a:p>
          <a:p>
            <a:pPr lvl="1"/>
            <a:r>
              <a:rPr lang="en-US" u="sng" dirty="0">
                <a:hlinkClick r:id="rId4"/>
              </a:rPr>
              <a:t>https://www.linkedin.com/pulse/excel-dead-lance-rubin/</a:t>
            </a:r>
            <a:r>
              <a:rPr lang="en-US" dirty="0"/>
              <a:t> </a:t>
            </a:r>
          </a:p>
          <a:p>
            <a:pPr lvl="1"/>
            <a:r>
              <a:rPr lang="en-US" u="sng" dirty="0">
                <a:hlinkClick r:id="rId5"/>
              </a:rPr>
              <a:t>http://www.exceluser.com/ideas/excel-is-great-for-business-intelligence.html</a:t>
            </a:r>
            <a:r>
              <a:rPr lang="en-US" dirty="0"/>
              <a:t> </a:t>
            </a:r>
          </a:p>
          <a:p>
            <a:r>
              <a:rPr lang="en-US" dirty="0"/>
              <a:t>Pivot table</a:t>
            </a:r>
          </a:p>
          <a:p>
            <a:pPr lvl="1"/>
            <a:r>
              <a:rPr lang="en-US" dirty="0">
                <a:hlinkClick r:id="rId6"/>
              </a:rPr>
              <a:t>http://en.wikipedia.org/wiki/Pivot_table</a:t>
            </a:r>
            <a:endParaRPr lang="en-US" dirty="0"/>
          </a:p>
          <a:p>
            <a:pPr lvl="1"/>
            <a:r>
              <a:rPr lang="en-US" dirty="0">
                <a:hlinkClick r:id="rId7"/>
              </a:rPr>
              <a:t>https://exceljet.net/plc/why-pivot-tables</a:t>
            </a:r>
            <a:endParaRPr lang="en-US" dirty="0"/>
          </a:p>
          <a:p>
            <a:r>
              <a:rPr lang="en-US" dirty="0"/>
              <a:t>Pivot tables demo</a:t>
            </a:r>
          </a:p>
          <a:p>
            <a:pPr lvl="1"/>
            <a:r>
              <a:rPr lang="en-US" dirty="0"/>
              <a:t>Quickly Discover Patterns and Trends in Your Data using PivotTables in Excel </a:t>
            </a:r>
            <a:r>
              <a:rPr lang="en-US" u="sng" dirty="0">
                <a:hlinkClick r:id="rId8"/>
              </a:rPr>
              <a:t>https://www.youtube.com/watch?v=LY883VM7_Ro</a:t>
            </a:r>
            <a:r>
              <a:rPr lang="en-US" dirty="0"/>
              <a:t> – this is a very recent webinar by Bill </a:t>
            </a:r>
            <a:r>
              <a:rPr lang="en-US" dirty="0" err="1"/>
              <a:t>Jelen</a:t>
            </a:r>
            <a:r>
              <a:rPr lang="en-US" dirty="0"/>
              <a:t> (Mr. Excel), demonstrating Pivot Table multidimensional analysis.</a:t>
            </a:r>
          </a:p>
          <a:p>
            <a:pPr lvl="1"/>
            <a:r>
              <a:rPr lang="en-US" dirty="0"/>
              <a:t>Demo: Explore Adventure Works in Excel by using an OLAP PivotTable report</a:t>
            </a:r>
          </a:p>
          <a:p>
            <a:pPr lvl="1"/>
            <a:r>
              <a:rPr lang="en-US" dirty="0">
                <a:hlinkClick r:id="rId9"/>
              </a:rPr>
              <a:t>https://www.youtube.com/watch?v=v7fAjZxAtLI</a:t>
            </a:r>
            <a:r>
              <a:rPr lang="en-US" dirty="0"/>
              <a:t> </a:t>
            </a:r>
          </a:p>
          <a:p>
            <a:r>
              <a:rPr lang="en-US" dirty="0"/>
              <a:t>Excel Cube functions</a:t>
            </a:r>
          </a:p>
          <a:p>
            <a:pPr lvl="1"/>
            <a:r>
              <a:rPr lang="en-US" dirty="0">
                <a:hlinkClick r:id="rId10"/>
              </a:rPr>
              <a:t>http://www.slideshare.net/markginnebaugh/microsoft-excel-cubefunctionspetermyersmay2014</a:t>
            </a:r>
            <a:r>
              <a:rPr lang="en-US" dirty="0"/>
              <a:t> </a:t>
            </a:r>
          </a:p>
          <a:p>
            <a:r>
              <a:rPr lang="en-US" dirty="0"/>
              <a:t>Database Queries, Data Mining, and OLAP, by Lutz Hamel, in The Encyclopedia of Data Warehousing and Mining</a:t>
            </a:r>
          </a:p>
          <a:p>
            <a:pPr lvl="1"/>
            <a:r>
              <a:rPr lang="en-US" dirty="0">
                <a:hlinkClick r:id="rId11"/>
              </a:rPr>
              <a:t>http://homepage.cs.uri.edu/faculty/hamel/pubs/hamel-81-921.pdf</a:t>
            </a:r>
            <a:endParaRPr lang="en-US" dirty="0"/>
          </a:p>
          <a:p>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20</a:t>
            </a:fld>
            <a:endParaRPr lang="en-US"/>
          </a:p>
        </p:txBody>
      </p:sp>
    </p:spTree>
    <p:extLst>
      <p:ext uri="{BB962C8B-B14F-4D97-AF65-F5344CB8AC3E}">
        <p14:creationId xmlns:p14="http://schemas.microsoft.com/office/powerpoint/2010/main" val="555915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dirty="0"/>
              <a:t>Review: </a:t>
            </a:r>
            <a:r>
              <a:rPr lang="en-US" dirty="0"/>
              <a:t>OLAP Server and Client</a:t>
            </a:r>
          </a:p>
        </p:txBody>
      </p:sp>
      <p:sp>
        <p:nvSpPr>
          <p:cNvPr id="3" name="Content Placeholder 2"/>
          <p:cNvSpPr>
            <a:spLocks noGrp="1"/>
          </p:cNvSpPr>
          <p:nvPr>
            <p:ph idx="1"/>
          </p:nvPr>
        </p:nvSpPr>
        <p:spPr/>
        <p:txBody>
          <a:bodyPr>
            <a:normAutofit fontScale="62500" lnSpcReduction="20000"/>
          </a:bodyPr>
          <a:lstStyle/>
          <a:p>
            <a:r>
              <a:rPr lang="en-US" dirty="0"/>
              <a:t>OLAP is a category of technology or software that is optimized to answer queries that are multi-dimensional in nature.</a:t>
            </a:r>
          </a:p>
          <a:p>
            <a:pPr lvl="1"/>
            <a:r>
              <a:rPr lang="en-US" dirty="0"/>
              <a:t>Compared to transactional queries, multidimensional queries involves a lot of aggregates based on grouping of rows</a:t>
            </a:r>
          </a:p>
          <a:p>
            <a:r>
              <a:rPr lang="en-US" dirty="0"/>
              <a:t>OLAP provides a multidimensional data model, storage, and query methods optimized for multidimensional analysis.</a:t>
            </a:r>
          </a:p>
          <a:p>
            <a:r>
              <a:rPr lang="en-US" dirty="0"/>
              <a:t>Traditional OLAP systems are of a client/server architecture.</a:t>
            </a:r>
          </a:p>
          <a:p>
            <a:pPr lvl="1"/>
            <a:r>
              <a:rPr lang="en-US" dirty="0"/>
              <a:t>An OLAP server (e.g. SSAS Multidimensional Model) is a high-capacity, multi-user data management engine specifically designed to support and operate on multi-dimensional data structures. It defines and prepares OLAP cubes, with measures, dimensions, and other data model elements.</a:t>
            </a:r>
          </a:p>
          <a:p>
            <a:pPr lvl="1"/>
            <a:r>
              <a:rPr lang="en-US" dirty="0"/>
              <a:t>Client tools are user facing tools that interact with the server</a:t>
            </a:r>
          </a:p>
          <a:p>
            <a:pPr lvl="2"/>
            <a:r>
              <a:rPr lang="en-US" dirty="0"/>
              <a:t>Client programs send queries to the server and present results to users in various format (pivot tables, charts, etc.)</a:t>
            </a:r>
          </a:p>
          <a:p>
            <a:pPr lvl="2"/>
            <a:r>
              <a:rPr lang="en-US" dirty="0"/>
              <a:t>They also support user interactions, such as data exploration, sorting, custom calculation, user defined data, formatting, etc.</a:t>
            </a:r>
          </a:p>
          <a:p>
            <a:pPr lvl="2"/>
            <a:r>
              <a:rPr lang="en-US" dirty="0"/>
              <a:t>OLAP clients may be as simple as a spreadsheet program or as high-functioned as a financial modeling or sales analysis application.</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3</a:t>
            </a:fld>
            <a:endParaRPr lang="en-US"/>
          </a:p>
        </p:txBody>
      </p:sp>
    </p:spTree>
    <p:extLst>
      <p:ext uri="{BB962C8B-B14F-4D97-AF65-F5344CB8AC3E}">
        <p14:creationId xmlns:p14="http://schemas.microsoft.com/office/powerpoint/2010/main" val="1269955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OLAP Client Functional Features</a:t>
            </a:r>
          </a:p>
        </p:txBody>
      </p:sp>
      <p:sp>
        <p:nvSpPr>
          <p:cNvPr id="3" name="Content Placeholder 2"/>
          <p:cNvSpPr>
            <a:spLocks noGrp="1"/>
          </p:cNvSpPr>
          <p:nvPr>
            <p:ph idx="1"/>
          </p:nvPr>
        </p:nvSpPr>
        <p:spPr/>
        <p:txBody>
          <a:bodyPr>
            <a:normAutofit fontScale="62500" lnSpcReduction="20000"/>
          </a:bodyPr>
          <a:lstStyle/>
          <a:p>
            <a:r>
              <a:rPr lang="en-US" dirty="0"/>
              <a:t>Communicate with the OLAP server (or a local OLAP data repository)</a:t>
            </a:r>
          </a:p>
          <a:p>
            <a:pPr lvl="1"/>
            <a:r>
              <a:rPr lang="en-US" dirty="0"/>
              <a:t>Query OLAP cubes using standard languages (MDX)</a:t>
            </a:r>
          </a:p>
          <a:p>
            <a:pPr lvl="1"/>
            <a:r>
              <a:rPr lang="en-US" dirty="0"/>
              <a:t>Accept user inputs and query designs</a:t>
            </a:r>
          </a:p>
          <a:p>
            <a:r>
              <a:rPr lang="en-US" dirty="0"/>
              <a:t>Present results to users in different formats as reports or spreadsheets</a:t>
            </a:r>
          </a:p>
          <a:p>
            <a:pPr lvl="1"/>
            <a:r>
              <a:rPr lang="en-US" dirty="0"/>
              <a:t>Support interactive OLAP cube operations</a:t>
            </a:r>
          </a:p>
          <a:p>
            <a:pPr lvl="1"/>
            <a:r>
              <a:rPr lang="en-US" dirty="0"/>
              <a:t>Customize presentation formats: color scheme, banded row/column, header, etc.</a:t>
            </a:r>
          </a:p>
          <a:p>
            <a:pPr lvl="1"/>
            <a:r>
              <a:rPr lang="en-US" dirty="0"/>
              <a:t>Visualize results</a:t>
            </a:r>
          </a:p>
          <a:p>
            <a:pPr lvl="2"/>
            <a:r>
              <a:rPr lang="en-US" dirty="0"/>
              <a:t>Embedded formatting and conditional formatting</a:t>
            </a:r>
          </a:p>
          <a:p>
            <a:pPr lvl="2"/>
            <a:r>
              <a:rPr lang="en-US" dirty="0"/>
              <a:t>Charts</a:t>
            </a:r>
          </a:p>
          <a:p>
            <a:pPr lvl="2"/>
            <a:r>
              <a:rPr lang="en-US" dirty="0"/>
              <a:t>Dashboards</a:t>
            </a:r>
          </a:p>
          <a:p>
            <a:r>
              <a:rPr lang="en-US" dirty="0"/>
              <a:t>Support custom calculation and query features</a:t>
            </a:r>
          </a:p>
          <a:p>
            <a:pPr lvl="1"/>
            <a:r>
              <a:rPr lang="en-US" dirty="0"/>
              <a:t>Additional ad hoc calculation based on OLAP results</a:t>
            </a:r>
          </a:p>
          <a:p>
            <a:r>
              <a:rPr lang="en-US" dirty="0"/>
              <a:t>Supporting features</a:t>
            </a:r>
          </a:p>
          <a:p>
            <a:pPr lvl="1"/>
            <a:r>
              <a:rPr lang="en-US" dirty="0"/>
              <a:t>Show cube structures (measures and dimensions)</a:t>
            </a:r>
          </a:p>
          <a:p>
            <a:pPr lvl="1"/>
            <a:r>
              <a:rPr lang="en-US" dirty="0"/>
              <a:t>Support advanced server side OLAP features</a:t>
            </a:r>
          </a:p>
          <a:p>
            <a:pPr lvl="1"/>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4</a:t>
            </a:fld>
            <a:endParaRPr lang="en-US"/>
          </a:p>
        </p:txBody>
      </p:sp>
    </p:spTree>
    <p:extLst>
      <p:ext uri="{BB962C8B-B14F-4D97-AF65-F5344CB8AC3E}">
        <p14:creationId xmlns:p14="http://schemas.microsoft.com/office/powerpoint/2010/main" val="4269389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OLAP Client Tools by Types of Usages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94698774"/>
              </p:ext>
            </p:extLst>
          </p:nvPr>
        </p:nvGraphicFramePr>
        <p:xfrm>
          <a:off x="293137" y="990600"/>
          <a:ext cx="8469863" cy="4982539"/>
        </p:xfrm>
        <a:graphic>
          <a:graphicData uri="http://schemas.openxmlformats.org/drawingml/2006/table">
            <a:tbl>
              <a:tblPr firstRow="1" bandRow="1">
                <a:tableStyleId>{5C22544A-7EE6-4342-B048-85BDC9FD1C3A}</a:tableStyleId>
              </a:tblPr>
              <a:tblGrid>
                <a:gridCol w="2370419">
                  <a:extLst>
                    <a:ext uri="{9D8B030D-6E8A-4147-A177-3AD203B41FA5}">
                      <a16:colId xmlns:a16="http://schemas.microsoft.com/office/drawing/2014/main" val="20000"/>
                    </a:ext>
                  </a:extLst>
                </a:gridCol>
                <a:gridCol w="6099444">
                  <a:extLst>
                    <a:ext uri="{9D8B030D-6E8A-4147-A177-3AD203B41FA5}">
                      <a16:colId xmlns:a16="http://schemas.microsoft.com/office/drawing/2014/main" val="20001"/>
                    </a:ext>
                  </a:extLst>
                </a:gridCol>
              </a:tblGrid>
              <a:tr h="312722">
                <a:tc>
                  <a:txBody>
                    <a:bodyPr/>
                    <a:lstStyle/>
                    <a:p>
                      <a:r>
                        <a:rPr lang="en-US" sz="1400" dirty="0"/>
                        <a:t>Type of user/usage</a:t>
                      </a:r>
                    </a:p>
                  </a:txBody>
                  <a:tcPr/>
                </a:tc>
                <a:tc>
                  <a:txBody>
                    <a:bodyPr/>
                    <a:lstStyle/>
                    <a:p>
                      <a:r>
                        <a:rPr lang="en-US" sz="1400" dirty="0"/>
                        <a:t>Description</a:t>
                      </a:r>
                    </a:p>
                  </a:txBody>
                  <a:tcPr/>
                </a:tc>
                <a:extLst>
                  <a:ext uri="{0D108BD9-81ED-4DB2-BD59-A6C34878D82A}">
                    <a16:rowId xmlns:a16="http://schemas.microsoft.com/office/drawing/2014/main" val="10000"/>
                  </a:ext>
                </a:extLst>
              </a:tr>
              <a:tr h="1094527">
                <a:tc>
                  <a:txBody>
                    <a:bodyPr/>
                    <a:lstStyle/>
                    <a:p>
                      <a:r>
                        <a:rPr lang="en-US" sz="1400" dirty="0"/>
                        <a:t>Power user/analyst - analysis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To perform free-form ad hoc analysis, power analysts require the full analytical power of servers</a:t>
                      </a:r>
                      <a:r>
                        <a:rPr lang="en-US" sz="1400" baseline="0" dirty="0"/>
                        <a:t> </a:t>
                      </a:r>
                      <a:r>
                        <a:rPr lang="en-US" sz="1400" dirty="0"/>
                        <a:t>and databases. They're willing to learn the details of the source database design and of the query tool to obtain the necessary results, and they often create reports that others use.</a:t>
                      </a:r>
                    </a:p>
                  </a:txBody>
                  <a:tcPr/>
                </a:tc>
                <a:extLst>
                  <a:ext uri="{0D108BD9-81ED-4DB2-BD59-A6C34878D82A}">
                    <a16:rowId xmlns:a16="http://schemas.microsoft.com/office/drawing/2014/main" val="10001"/>
                  </a:ext>
                </a:extLst>
              </a:tr>
              <a:tr h="156361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a:t>Report/dashboard user (casual user) - reporting</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Report users require standard reports that might be brief or extended and which often include charts as well as tables. These users want to scan consistently structured reports without needing to drill or slice to find the desired values. Producing this kind of report typically involves creating static reports, either in printed form or as static HTML pages or other documents. Usually, headers and footers (which include such information as the date the report was generated) and titles that repeat on different pages are crucial.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extLst>
                  <a:ext uri="{0D108BD9-81ED-4DB2-BD59-A6C34878D82A}">
                    <a16:rowId xmlns:a16="http://schemas.microsoft.com/office/drawing/2014/main" val="10002"/>
                  </a:ext>
                </a:extLst>
              </a:tr>
              <a:tr h="1563610">
                <a:tc>
                  <a:txBody>
                    <a:bodyPr/>
                    <a:lstStyle/>
                    <a:p>
                      <a:r>
                        <a:rPr lang="en-US" sz="1400" dirty="0"/>
                        <a:t>Data gatherer - querying</a:t>
                      </a:r>
                    </a:p>
                  </a:txBody>
                  <a:tcPr/>
                </a:tc>
                <a:tc>
                  <a:txBody>
                    <a:bodyPr/>
                    <a:lstStyle/>
                    <a:p>
                      <a:r>
                        <a:rPr lang="en-US" sz="1400" dirty="0"/>
                        <a:t>Data gatherers have to be able to dynamically query a database without becoming experts in the source database or the query tool. They want a guided user experience that permits drill-down and pivoting, yet eliminates options that might create undesirable results (e.g., restricting the view to fiscal year 2011 while simultaneously displaying the months from calendar year 2012).</a:t>
                      </a:r>
                    </a:p>
                  </a:txBody>
                  <a:tcPr/>
                </a:tc>
                <a:extLst>
                  <a:ext uri="{0D108BD9-81ED-4DB2-BD59-A6C34878D82A}">
                    <a16:rowId xmlns:a16="http://schemas.microsoft.com/office/drawing/2014/main" val="3022790666"/>
                  </a:ext>
                </a:extLst>
              </a:tr>
            </a:tbl>
          </a:graphicData>
        </a:graphic>
      </p:graphicFrame>
      <p:sp>
        <p:nvSpPr>
          <p:cNvPr id="7" name="Rectangle 6"/>
          <p:cNvSpPr/>
          <p:nvPr/>
        </p:nvSpPr>
        <p:spPr>
          <a:xfrm>
            <a:off x="441489" y="6102533"/>
            <a:ext cx="6897943" cy="46166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200" dirty="0">
                <a:solidFill>
                  <a:srgbClr val="222222"/>
                </a:solidFill>
                <a:latin typeface="Georgia" panose="02040502050405020303" pitchFamily="18" charset="0"/>
              </a:rPr>
              <a:t>As you identify which roles are most important in your organization or for your application, you can focus on the appropriate features of each product - </a:t>
            </a:r>
            <a:r>
              <a:rPr lang="en-US" sz="1200" dirty="0">
                <a:hlinkClick r:id="rId2"/>
              </a:rPr>
              <a:t>https://www.itprotoday.com/print/88869</a:t>
            </a:r>
            <a:r>
              <a:rPr lang="en-US" sz="1200" dirty="0"/>
              <a:t> </a:t>
            </a:r>
          </a:p>
        </p:txBody>
      </p:sp>
    </p:spTree>
    <p:extLst>
      <p:ext uri="{BB962C8B-B14F-4D97-AF65-F5344CB8AC3E}">
        <p14:creationId xmlns:p14="http://schemas.microsoft.com/office/powerpoint/2010/main" val="2307143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Typical OLAP Results Presentation</a:t>
            </a:r>
          </a:p>
        </p:txBody>
      </p:sp>
      <p:sp>
        <p:nvSpPr>
          <p:cNvPr id="3" name="Content Placeholder 2"/>
          <p:cNvSpPr>
            <a:spLocks noGrp="1"/>
          </p:cNvSpPr>
          <p:nvPr>
            <p:ph idx="1"/>
          </p:nvPr>
        </p:nvSpPr>
        <p:spPr/>
        <p:txBody>
          <a:bodyPr>
            <a:normAutofit fontScale="55000" lnSpcReduction="20000"/>
          </a:bodyPr>
          <a:lstStyle/>
          <a:p>
            <a:r>
              <a:rPr lang="en-US" dirty="0"/>
              <a:t>Pivot table (matrix report, cross tab report)</a:t>
            </a:r>
          </a:p>
          <a:p>
            <a:endParaRPr lang="en-US" dirty="0"/>
          </a:p>
          <a:p>
            <a:endParaRPr lang="en-US" dirty="0"/>
          </a:p>
          <a:p>
            <a:endParaRPr lang="en-US" dirty="0"/>
          </a:p>
          <a:p>
            <a:endParaRPr lang="en-US" dirty="0"/>
          </a:p>
          <a:p>
            <a:endParaRPr lang="en-US" dirty="0"/>
          </a:p>
          <a:p>
            <a:r>
              <a:rPr lang="en-US" dirty="0"/>
              <a:t>Pivot chart</a:t>
            </a:r>
          </a:p>
          <a:p>
            <a:endParaRPr lang="en-US" dirty="0"/>
          </a:p>
          <a:p>
            <a:endParaRPr lang="en-US" dirty="0"/>
          </a:p>
          <a:p>
            <a:endParaRPr lang="en-US" dirty="0"/>
          </a:p>
          <a:p>
            <a:endParaRPr lang="en-US" dirty="0"/>
          </a:p>
          <a:p>
            <a:r>
              <a:rPr lang="en-US" dirty="0"/>
              <a:t>Direct query result with custom presentation (see Excel cube functions)</a:t>
            </a:r>
          </a:p>
        </p:txBody>
      </p:sp>
      <p:sp>
        <p:nvSpPr>
          <p:cNvPr id="4" name="Slide Number Placeholder 3"/>
          <p:cNvSpPr>
            <a:spLocks noGrp="1"/>
          </p:cNvSpPr>
          <p:nvPr>
            <p:ph type="sldNum" sz="quarter" idx="12"/>
          </p:nvPr>
        </p:nvSpPr>
        <p:spPr/>
        <p:txBody>
          <a:bodyPr/>
          <a:lstStyle/>
          <a:p>
            <a:fld id="{EE372EA2-9A33-444C-BB27-43E9FD2345A0}" type="slidenum">
              <a:rPr lang="en-US" smtClean="0"/>
              <a:pPr/>
              <a:t>6</a:t>
            </a:fld>
            <a:endParaRPr lang="en-US"/>
          </a:p>
        </p:txBody>
      </p:sp>
      <p:pic>
        <p:nvPicPr>
          <p:cNvPr id="1026" name="Picture 2" descr="http://blogs.adatis.co.uk/jeremy%20kashel/image.axd?picture=image_7EDE2EC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524000"/>
            <a:ext cx="5257800" cy="17240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a:stretch>
            <a:fillRect/>
          </a:stretch>
        </p:blipFill>
        <p:spPr>
          <a:xfrm>
            <a:off x="2514600" y="3610555"/>
            <a:ext cx="3581400" cy="2153522"/>
          </a:xfrm>
          <a:prstGeom prst="rect">
            <a:avLst/>
          </a:prstGeom>
        </p:spPr>
      </p:pic>
      <p:sp>
        <p:nvSpPr>
          <p:cNvPr id="8" name="Line Callout 1 7"/>
          <p:cNvSpPr/>
          <p:nvPr/>
        </p:nvSpPr>
        <p:spPr>
          <a:xfrm>
            <a:off x="6674624" y="1683783"/>
            <a:ext cx="2362200" cy="1219200"/>
          </a:xfrm>
          <a:prstGeom prst="borderCallout1">
            <a:avLst>
              <a:gd name="adj1" fmla="val 79036"/>
              <a:gd name="adj2" fmla="val 322"/>
              <a:gd name="adj3" fmla="val 88700"/>
              <a:gd name="adj4" fmla="val -10752"/>
            </a:avLst>
          </a:prstGeom>
          <a:ln>
            <a:headEnd type="none" w="med" len="med"/>
            <a:tailEnd type="arrow" w="med" len="med"/>
          </a:ln>
        </p:spPr>
        <p:style>
          <a:lnRef idx="1">
            <a:schemeClr val="accent4"/>
          </a:lnRef>
          <a:fillRef idx="2">
            <a:schemeClr val="accent4"/>
          </a:fillRef>
          <a:effectRef idx="1">
            <a:schemeClr val="accent4"/>
          </a:effectRef>
          <a:fontRef idx="minor">
            <a:schemeClr val="dk1"/>
          </a:fontRef>
        </p:style>
        <p:txBody>
          <a:bodyPr lIns="45720" rIns="45720" rtlCol="0" anchor="ctr"/>
          <a:lstStyle/>
          <a:p>
            <a:r>
              <a:rPr lang="en-US" sz="1600" dirty="0">
                <a:solidFill>
                  <a:srgbClr val="292929"/>
                </a:solidFill>
              </a:rPr>
              <a:t>A pivot table or crosstab is usually used for OLAP result view (aggregated data by dimensions).</a:t>
            </a:r>
          </a:p>
        </p:txBody>
      </p:sp>
      <p:sp>
        <p:nvSpPr>
          <p:cNvPr id="10" name="Line Callout 1 9"/>
          <p:cNvSpPr/>
          <p:nvPr/>
        </p:nvSpPr>
        <p:spPr>
          <a:xfrm>
            <a:off x="4800600" y="1316953"/>
            <a:ext cx="1219200" cy="319206"/>
          </a:xfrm>
          <a:prstGeom prst="borderCallout1">
            <a:avLst>
              <a:gd name="adj1" fmla="val 102207"/>
              <a:gd name="adj2" fmla="val 42808"/>
              <a:gd name="adj3" fmla="val 164768"/>
              <a:gd name="adj4" fmla="val 26494"/>
            </a:avLst>
          </a:prstGeom>
          <a:ln>
            <a:headEnd type="none" w="med" len="med"/>
            <a:tailEnd type="arrow" w="med" len="med"/>
          </a:ln>
        </p:spPr>
        <p:style>
          <a:lnRef idx="2">
            <a:schemeClr val="accent4"/>
          </a:lnRef>
          <a:fillRef idx="1">
            <a:schemeClr val="lt1"/>
          </a:fillRef>
          <a:effectRef idx="0">
            <a:schemeClr val="accent4"/>
          </a:effectRef>
          <a:fontRef idx="minor">
            <a:schemeClr val="dk1"/>
          </a:fontRef>
        </p:style>
        <p:txBody>
          <a:bodyPr lIns="45720" rIns="45720" rtlCol="0" anchor="ctr"/>
          <a:lstStyle/>
          <a:p>
            <a:r>
              <a:rPr lang="en-US" sz="1600" dirty="0">
                <a:solidFill>
                  <a:srgbClr val="292929"/>
                </a:solidFill>
              </a:rPr>
              <a:t>Dimension</a:t>
            </a:r>
          </a:p>
        </p:txBody>
      </p:sp>
      <p:sp>
        <p:nvSpPr>
          <p:cNvPr id="11" name="Line Callout 1 10"/>
          <p:cNvSpPr/>
          <p:nvPr/>
        </p:nvSpPr>
        <p:spPr>
          <a:xfrm>
            <a:off x="5576" y="2076450"/>
            <a:ext cx="1066800" cy="419100"/>
          </a:xfrm>
          <a:prstGeom prst="borderCallout1">
            <a:avLst>
              <a:gd name="adj1" fmla="val 103981"/>
              <a:gd name="adj2" fmla="val 68592"/>
              <a:gd name="adj3" fmla="val 173770"/>
              <a:gd name="adj4" fmla="val 100546"/>
            </a:avLst>
          </a:prstGeom>
          <a:ln>
            <a:headEnd type="none" w="med" len="med"/>
            <a:tailEnd type="arrow" w="med" len="med"/>
          </a:ln>
        </p:spPr>
        <p:style>
          <a:lnRef idx="2">
            <a:schemeClr val="accent4"/>
          </a:lnRef>
          <a:fillRef idx="1">
            <a:schemeClr val="lt1"/>
          </a:fillRef>
          <a:effectRef idx="0">
            <a:schemeClr val="accent4"/>
          </a:effectRef>
          <a:fontRef idx="minor">
            <a:schemeClr val="dk1"/>
          </a:fontRef>
        </p:style>
        <p:txBody>
          <a:bodyPr lIns="45720" rIns="45720" rtlCol="0" anchor="ctr"/>
          <a:lstStyle/>
          <a:p>
            <a:r>
              <a:rPr lang="en-US" sz="1600" dirty="0">
                <a:solidFill>
                  <a:srgbClr val="292929"/>
                </a:solidFill>
              </a:rPr>
              <a:t>Dimension</a:t>
            </a:r>
          </a:p>
        </p:txBody>
      </p:sp>
      <p:sp>
        <p:nvSpPr>
          <p:cNvPr id="12" name="Line Callout 1 11"/>
          <p:cNvSpPr/>
          <p:nvPr/>
        </p:nvSpPr>
        <p:spPr>
          <a:xfrm>
            <a:off x="4953000" y="3248025"/>
            <a:ext cx="2133600" cy="533400"/>
          </a:xfrm>
          <a:prstGeom prst="borderCallout1">
            <a:avLst>
              <a:gd name="adj1" fmla="val -5600"/>
              <a:gd name="adj2" fmla="val 33102"/>
              <a:gd name="adj3" fmla="val -77030"/>
              <a:gd name="adj4" fmla="val 20114"/>
            </a:avLst>
          </a:prstGeom>
          <a:ln>
            <a:headEnd type="none" w="med" len="med"/>
            <a:tailEnd type="arrow" w="med" len="med"/>
          </a:ln>
        </p:spPr>
        <p:style>
          <a:lnRef idx="2">
            <a:schemeClr val="accent4"/>
          </a:lnRef>
          <a:fillRef idx="1">
            <a:schemeClr val="lt1"/>
          </a:fillRef>
          <a:effectRef idx="0">
            <a:schemeClr val="accent4"/>
          </a:effectRef>
          <a:fontRef idx="minor">
            <a:schemeClr val="dk1"/>
          </a:fontRef>
        </p:style>
        <p:txBody>
          <a:bodyPr lIns="45720" rIns="45720" rtlCol="0" anchor="ctr"/>
          <a:lstStyle/>
          <a:p>
            <a:r>
              <a:rPr lang="en-US" sz="1600" dirty="0">
                <a:solidFill>
                  <a:srgbClr val="292929"/>
                </a:solidFill>
              </a:rPr>
              <a:t>Aggregated data by dimension members</a:t>
            </a:r>
          </a:p>
        </p:txBody>
      </p:sp>
      <p:sp>
        <p:nvSpPr>
          <p:cNvPr id="13" name="Line Callout 1 12"/>
          <p:cNvSpPr/>
          <p:nvPr/>
        </p:nvSpPr>
        <p:spPr>
          <a:xfrm>
            <a:off x="1336288" y="4882536"/>
            <a:ext cx="1066800" cy="419100"/>
          </a:xfrm>
          <a:prstGeom prst="borderCallout1">
            <a:avLst>
              <a:gd name="adj1" fmla="val 103981"/>
              <a:gd name="adj2" fmla="val 68592"/>
              <a:gd name="adj3" fmla="val 173770"/>
              <a:gd name="adj4" fmla="val 100546"/>
            </a:avLst>
          </a:prstGeom>
          <a:ln>
            <a:headEnd type="none" w="med" len="med"/>
            <a:tailEnd type="arrow" w="med" len="med"/>
          </a:ln>
        </p:spPr>
        <p:style>
          <a:lnRef idx="2">
            <a:schemeClr val="accent4"/>
          </a:lnRef>
          <a:fillRef idx="1">
            <a:schemeClr val="lt1"/>
          </a:fillRef>
          <a:effectRef idx="0">
            <a:schemeClr val="accent4"/>
          </a:effectRef>
          <a:fontRef idx="minor">
            <a:schemeClr val="dk1"/>
          </a:fontRef>
        </p:style>
        <p:txBody>
          <a:bodyPr lIns="45720" rIns="45720" rtlCol="0" anchor="ctr"/>
          <a:lstStyle/>
          <a:p>
            <a:r>
              <a:rPr lang="en-US" sz="1600" dirty="0">
                <a:solidFill>
                  <a:srgbClr val="292929"/>
                </a:solidFill>
              </a:rPr>
              <a:t>Dimension</a:t>
            </a:r>
          </a:p>
        </p:txBody>
      </p:sp>
      <p:sp>
        <p:nvSpPr>
          <p:cNvPr id="14" name="Line Callout 1 13"/>
          <p:cNvSpPr/>
          <p:nvPr/>
        </p:nvSpPr>
        <p:spPr>
          <a:xfrm>
            <a:off x="6207512" y="4394619"/>
            <a:ext cx="1219200" cy="419100"/>
          </a:xfrm>
          <a:prstGeom prst="borderCallout1">
            <a:avLst>
              <a:gd name="adj1" fmla="val 33028"/>
              <a:gd name="adj2" fmla="val -1094"/>
              <a:gd name="adj3" fmla="val -12566"/>
              <a:gd name="adj4" fmla="val -21256"/>
            </a:avLst>
          </a:prstGeom>
          <a:ln>
            <a:headEnd type="none" w="med" len="med"/>
            <a:tailEnd type="arrow" w="med" len="med"/>
          </a:ln>
        </p:spPr>
        <p:style>
          <a:lnRef idx="2">
            <a:schemeClr val="accent4"/>
          </a:lnRef>
          <a:fillRef idx="1">
            <a:schemeClr val="lt1"/>
          </a:fillRef>
          <a:effectRef idx="0">
            <a:schemeClr val="accent4"/>
          </a:effectRef>
          <a:fontRef idx="minor">
            <a:schemeClr val="dk1"/>
          </a:fontRef>
        </p:style>
        <p:txBody>
          <a:bodyPr lIns="45720" rIns="45720" rtlCol="0" anchor="ctr"/>
          <a:lstStyle/>
          <a:p>
            <a:r>
              <a:rPr lang="en-US" sz="1600" dirty="0">
                <a:solidFill>
                  <a:srgbClr val="292929"/>
                </a:solidFill>
              </a:rPr>
              <a:t>Dimension</a:t>
            </a:r>
          </a:p>
        </p:txBody>
      </p:sp>
    </p:spTree>
    <p:extLst>
      <p:ext uri="{BB962C8B-B14F-4D97-AF65-F5344CB8AC3E}">
        <p14:creationId xmlns:p14="http://schemas.microsoft.com/office/powerpoint/2010/main" val="1791052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Cube Navigation/Query Features Provided by Client Tools</a:t>
            </a:r>
          </a:p>
        </p:txBody>
      </p:sp>
      <p:sp>
        <p:nvSpPr>
          <p:cNvPr id="3" name="Content Placeholder 2"/>
          <p:cNvSpPr>
            <a:spLocks noGrp="1"/>
          </p:cNvSpPr>
          <p:nvPr>
            <p:ph idx="1"/>
          </p:nvPr>
        </p:nvSpPr>
        <p:spPr/>
        <p:txBody>
          <a:bodyPr>
            <a:normAutofit fontScale="40000" lnSpcReduction="20000"/>
          </a:bodyPr>
          <a:lstStyle/>
          <a:p>
            <a:r>
              <a:rPr lang="en-US" dirty="0"/>
              <a:t>Basic OLAP operations</a:t>
            </a:r>
          </a:p>
          <a:p>
            <a:pPr lvl="1"/>
            <a:r>
              <a:rPr lang="en-US" dirty="0"/>
              <a:t>Slice-and-dice</a:t>
            </a:r>
          </a:p>
          <a:p>
            <a:pPr lvl="2"/>
            <a:r>
              <a:rPr lang="en-US" dirty="0"/>
              <a:t>Filtering for aggregation</a:t>
            </a:r>
          </a:p>
          <a:p>
            <a:pPr lvl="2"/>
            <a:r>
              <a:rPr lang="en-US" dirty="0"/>
              <a:t>Include filtered items in totals</a:t>
            </a:r>
          </a:p>
          <a:p>
            <a:pPr lvl="2"/>
            <a:r>
              <a:rPr lang="en-US" dirty="0"/>
              <a:t>Filter on visible dimensions or off-table dimensions</a:t>
            </a:r>
          </a:p>
          <a:p>
            <a:pPr lvl="2"/>
            <a:r>
              <a:rPr lang="en-US" dirty="0"/>
              <a:t>Filter-based member selections in the table</a:t>
            </a:r>
          </a:p>
          <a:p>
            <a:pPr lvl="1"/>
            <a:r>
              <a:rPr lang="en-US" dirty="0"/>
              <a:t>Drill-up and drill-down</a:t>
            </a:r>
          </a:p>
          <a:p>
            <a:pPr lvl="2"/>
            <a:r>
              <a:rPr lang="en-US" dirty="0"/>
              <a:t>Drill down (expand)/roll up (collapse) for an individual member to the next level or any level</a:t>
            </a:r>
          </a:p>
          <a:p>
            <a:pPr lvl="2"/>
            <a:r>
              <a:rPr lang="en-US" dirty="0"/>
              <a:t>Drill down (expand)/roll up (collapse) for all members to the next level or any level</a:t>
            </a:r>
          </a:p>
          <a:p>
            <a:pPr lvl="2"/>
            <a:r>
              <a:rPr lang="en-US" dirty="0"/>
              <a:t>Drill down/through by clicking the dimension member or value (new results replace original results)</a:t>
            </a:r>
          </a:p>
          <a:p>
            <a:pPr lvl="1"/>
            <a:r>
              <a:rPr lang="en-US" dirty="0"/>
              <a:t>Aggregate (Roll-up or Consolidate)</a:t>
            </a:r>
          </a:p>
          <a:p>
            <a:pPr lvl="1"/>
            <a:r>
              <a:rPr lang="en-US" dirty="0"/>
              <a:t>Pivot/Rotate</a:t>
            </a:r>
          </a:p>
          <a:p>
            <a:pPr lvl="2"/>
            <a:r>
              <a:rPr lang="en-US" dirty="0"/>
              <a:t>Switch dimensions</a:t>
            </a:r>
          </a:p>
          <a:p>
            <a:pPr lvl="2"/>
            <a:r>
              <a:rPr lang="en-US" dirty="0"/>
              <a:t>Change dimensions order</a:t>
            </a:r>
          </a:p>
          <a:p>
            <a:pPr lvl="2"/>
            <a:r>
              <a:rPr lang="en-US" dirty="0"/>
              <a:t>Choose to display as row or column</a:t>
            </a:r>
          </a:p>
          <a:p>
            <a:pPr lvl="2"/>
            <a:r>
              <a:rPr lang="en-US" dirty="0"/>
              <a:t>Stack more than one dimension on row/column</a:t>
            </a:r>
          </a:p>
          <a:p>
            <a:r>
              <a:rPr lang="en-US" dirty="0"/>
              <a:t>Data presenting/browsing</a:t>
            </a:r>
          </a:p>
          <a:p>
            <a:pPr lvl="1"/>
            <a:r>
              <a:rPr lang="en-US" dirty="0"/>
              <a:t>Display filtering, hiding/showing members based on selection or custom conditions (ranking, top 10, great than, etc.)</a:t>
            </a:r>
          </a:p>
          <a:p>
            <a:pPr lvl="1"/>
            <a:r>
              <a:rPr lang="en-US" dirty="0"/>
              <a:t>Sorting (by dimension member label, and by value or total)</a:t>
            </a:r>
          </a:p>
          <a:p>
            <a:pPr lvl="1"/>
            <a:r>
              <a:rPr lang="en-US" dirty="0"/>
              <a:t>Stack up different dimension members by row or column</a:t>
            </a:r>
          </a:p>
          <a:p>
            <a:pPr lvl="1"/>
            <a:r>
              <a:rPr lang="en-US" dirty="0"/>
              <a:t>Grouping of dimension members (ad hoc grouping or named sets)</a:t>
            </a:r>
          </a:p>
          <a:p>
            <a:pPr lvl="1"/>
            <a:r>
              <a:rPr lang="en-US" dirty="0"/>
              <a:t>Show/hide totals and subtotals</a:t>
            </a:r>
          </a:p>
          <a:p>
            <a:pPr lvl="1"/>
            <a:r>
              <a:rPr lang="en-US" dirty="0"/>
              <a:t>Table layout views: compact, tabular, outline</a:t>
            </a:r>
          </a:p>
          <a:p>
            <a:pPr lvl="1"/>
            <a:r>
              <a:rPr lang="en-US" dirty="0"/>
              <a:t>Drill across: display different measures for the conformed dimension</a:t>
            </a:r>
          </a:p>
          <a:p>
            <a:r>
              <a:rPr lang="en-US" dirty="0"/>
              <a:t>UI operations</a:t>
            </a:r>
          </a:p>
          <a:p>
            <a:pPr lvl="1"/>
            <a:r>
              <a:rPr lang="en-US" dirty="0"/>
              <a:t>Activate context menu on cells, dimensions, etc.</a:t>
            </a:r>
          </a:p>
          <a:p>
            <a:pPr lvl="1"/>
            <a:r>
              <a:rPr lang="en-US" dirty="0"/>
              <a:t>Drag and drop</a:t>
            </a:r>
          </a:p>
        </p:txBody>
      </p:sp>
      <p:sp>
        <p:nvSpPr>
          <p:cNvPr id="4" name="Slide Number Placeholder 3"/>
          <p:cNvSpPr>
            <a:spLocks noGrp="1"/>
          </p:cNvSpPr>
          <p:nvPr>
            <p:ph type="sldNum" sz="quarter" idx="12"/>
          </p:nvPr>
        </p:nvSpPr>
        <p:spPr/>
        <p:txBody>
          <a:bodyPr/>
          <a:lstStyle/>
          <a:p>
            <a:fld id="{EE372EA2-9A33-444C-BB27-43E9FD2345A0}" type="slidenum">
              <a:rPr lang="en-US" smtClean="0"/>
              <a:pPr/>
              <a:t>7</a:t>
            </a:fld>
            <a:endParaRPr lang="en-US"/>
          </a:p>
        </p:txBody>
      </p:sp>
      <p:sp>
        <p:nvSpPr>
          <p:cNvPr id="7" name="Rectangle 6"/>
          <p:cNvSpPr/>
          <p:nvPr/>
        </p:nvSpPr>
        <p:spPr>
          <a:xfrm>
            <a:off x="5105400" y="985392"/>
            <a:ext cx="3352800" cy="1077218"/>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600" dirty="0"/>
              <a:t>See module 7 OLAP operations for some conceptual description, and see lab tutorials for example features supported in Excel.</a:t>
            </a:r>
          </a:p>
        </p:txBody>
      </p:sp>
    </p:spTree>
    <p:extLst>
      <p:ext uri="{BB962C8B-B14F-4D97-AF65-F5344CB8AC3E}">
        <p14:creationId xmlns:p14="http://schemas.microsoft.com/office/powerpoint/2010/main" val="239107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Results Delivery Format</a:t>
            </a:r>
          </a:p>
        </p:txBody>
      </p:sp>
      <p:sp>
        <p:nvSpPr>
          <p:cNvPr id="3" name="Content Placeholder 2"/>
          <p:cNvSpPr>
            <a:spLocks noGrp="1"/>
          </p:cNvSpPr>
          <p:nvPr>
            <p:ph idx="1"/>
          </p:nvPr>
        </p:nvSpPr>
        <p:spPr/>
        <p:txBody>
          <a:bodyPr>
            <a:normAutofit fontScale="92500" lnSpcReduction="10000"/>
          </a:bodyPr>
          <a:lstStyle/>
          <a:p>
            <a:r>
              <a:rPr lang="en-US" dirty="0"/>
              <a:t>Direct and ad hoc queries</a:t>
            </a:r>
          </a:p>
          <a:p>
            <a:pPr lvl="1"/>
            <a:r>
              <a:rPr lang="en-US" dirty="0"/>
              <a:t>Custom results based on direct query, usually for programming needs</a:t>
            </a:r>
          </a:p>
          <a:p>
            <a:r>
              <a:rPr lang="en-US" dirty="0"/>
              <a:t>Spreadsheet</a:t>
            </a:r>
          </a:p>
          <a:p>
            <a:pPr lvl="1"/>
            <a:r>
              <a:rPr lang="en-US" dirty="0"/>
              <a:t>Flexible in formatting; supports additional advanced and custom analysis</a:t>
            </a:r>
          </a:p>
          <a:p>
            <a:r>
              <a:rPr lang="en-US" dirty="0"/>
              <a:t>Report</a:t>
            </a:r>
          </a:p>
          <a:p>
            <a:pPr lvl="1"/>
            <a:r>
              <a:rPr lang="en-US" dirty="0"/>
              <a:t>Static or limited interactivity, ready for print</a:t>
            </a:r>
          </a:p>
          <a:p>
            <a:r>
              <a:rPr lang="en-US" dirty="0"/>
              <a:t>Dashboard</a:t>
            </a:r>
          </a:p>
          <a:p>
            <a:pPr lvl="1"/>
            <a:r>
              <a:rPr lang="en-US" dirty="0"/>
              <a:t>A collection of visualizations that support direct viewing and interaction on screen, visual focused</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8</a:t>
            </a:fld>
            <a:endParaRPr lang="en-US"/>
          </a:p>
        </p:txBody>
      </p:sp>
    </p:spTree>
    <p:extLst>
      <p:ext uri="{BB962C8B-B14F-4D97-AF65-F5344CB8AC3E}">
        <p14:creationId xmlns:p14="http://schemas.microsoft.com/office/powerpoint/2010/main" val="202555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Delivery Medium</a:t>
            </a:r>
          </a:p>
        </p:txBody>
      </p:sp>
      <p:sp>
        <p:nvSpPr>
          <p:cNvPr id="3" name="Content Placeholder 2"/>
          <p:cNvSpPr>
            <a:spLocks noGrp="1"/>
          </p:cNvSpPr>
          <p:nvPr>
            <p:ph idx="1"/>
          </p:nvPr>
        </p:nvSpPr>
        <p:spPr/>
        <p:txBody>
          <a:bodyPr>
            <a:normAutofit fontScale="62500" lnSpcReduction="20000"/>
          </a:bodyPr>
          <a:lstStyle/>
          <a:p>
            <a:r>
              <a:rPr lang="en-US" dirty="0"/>
              <a:t>Desktop applications (that may connect to data mart or OLAP servers)</a:t>
            </a:r>
          </a:p>
          <a:p>
            <a:pPr lvl="1"/>
            <a:r>
              <a:rPr lang="en-US" dirty="0"/>
              <a:t>Tableau, </a:t>
            </a:r>
            <a:r>
              <a:rPr lang="en-US" dirty="0" err="1"/>
              <a:t>Qlikview</a:t>
            </a:r>
            <a:r>
              <a:rPr lang="en-US" dirty="0"/>
              <a:t>, Power BI</a:t>
            </a:r>
          </a:p>
          <a:p>
            <a:pPr lvl="1"/>
            <a:r>
              <a:rPr lang="en-US" dirty="0"/>
              <a:t>Excel (and third-party embedded components in Excel)</a:t>
            </a:r>
          </a:p>
          <a:p>
            <a:r>
              <a:rPr lang="en-US" dirty="0"/>
              <a:t>Web applications and portals</a:t>
            </a:r>
          </a:p>
          <a:p>
            <a:pPr lvl="1"/>
            <a:r>
              <a:rPr lang="en-US" dirty="0" err="1"/>
              <a:t>Cognos</a:t>
            </a:r>
            <a:r>
              <a:rPr lang="en-US" dirty="0"/>
              <a:t>, OBIEE</a:t>
            </a:r>
          </a:p>
          <a:p>
            <a:pPr lvl="1"/>
            <a:r>
              <a:rPr lang="en-US" dirty="0">
                <a:hlinkClick r:id="rId2"/>
              </a:rPr>
              <a:t>http://www.pyramidanalytics.com</a:t>
            </a:r>
            <a:endParaRPr lang="en-US" dirty="0"/>
          </a:p>
          <a:p>
            <a:pPr lvl="1"/>
            <a:r>
              <a:rPr lang="en-US" dirty="0">
                <a:hlinkClick r:id="rId3"/>
              </a:rPr>
              <a:t>http://reportportal.com</a:t>
            </a:r>
            <a:endParaRPr lang="en-US" dirty="0"/>
          </a:p>
          <a:p>
            <a:pPr lvl="1"/>
            <a:r>
              <a:rPr lang="en-US" dirty="0"/>
              <a:t>Tableau cloud</a:t>
            </a:r>
          </a:p>
          <a:p>
            <a:pPr lvl="1"/>
            <a:r>
              <a:rPr lang="en-US" dirty="0">
                <a:hlinkClick r:id="rId4"/>
              </a:rPr>
              <a:t>https://censuslooker.com</a:t>
            </a:r>
            <a:r>
              <a:rPr lang="en-US" dirty="0"/>
              <a:t> </a:t>
            </a:r>
          </a:p>
          <a:p>
            <a:pPr lvl="1"/>
            <a:r>
              <a:rPr lang="en-US" dirty="0"/>
              <a:t>SharePoint services</a:t>
            </a:r>
          </a:p>
          <a:p>
            <a:r>
              <a:rPr lang="en-US" dirty="0"/>
              <a:t>Mobile apps</a:t>
            </a:r>
          </a:p>
          <a:p>
            <a:pPr lvl="1"/>
            <a:r>
              <a:rPr lang="en-US" dirty="0"/>
              <a:t>Power BI Mobile</a:t>
            </a:r>
          </a:p>
          <a:p>
            <a:r>
              <a:rPr lang="en-US" dirty="0"/>
              <a:t>Programming libraries and components</a:t>
            </a:r>
          </a:p>
          <a:p>
            <a:pPr lvl="1"/>
            <a:r>
              <a:rPr lang="en-US" dirty="0">
                <a:hlinkClick r:id="rId5"/>
              </a:rPr>
              <a:t>https://galaktikasoft.com/ranet-olap/</a:t>
            </a:r>
            <a:endParaRPr lang="en-US" dirty="0"/>
          </a:p>
          <a:p>
            <a:pPr lvl="1"/>
            <a:r>
              <a:rPr lang="en-US" dirty="0">
                <a:hlinkClick r:id="rId6"/>
              </a:rPr>
              <a:t>http://js.syncfusion.com/demos/web/default.htm#!/bootstrap/pivotgrid/relational</a:t>
            </a:r>
            <a:r>
              <a:rPr lang="en-US" dirty="0"/>
              <a:t> </a:t>
            </a:r>
          </a:p>
          <a:p>
            <a:pPr lvl="1"/>
            <a:r>
              <a:rPr lang="en-US" dirty="0">
                <a:hlinkClick r:id="rId7"/>
              </a:rPr>
              <a:t>https://demos.devexpress.com/aspxpivotgriddemos/OLAP/Browser.aspx</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9</a:t>
            </a:fld>
            <a:endParaRPr lang="en-US"/>
          </a:p>
        </p:txBody>
      </p:sp>
    </p:spTree>
    <p:extLst>
      <p:ext uri="{BB962C8B-B14F-4D97-AF65-F5344CB8AC3E}">
        <p14:creationId xmlns:p14="http://schemas.microsoft.com/office/powerpoint/2010/main" val="3499580723"/>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Multidimensional Analysis</Template>
  <TotalTime>13308</TotalTime>
  <Words>2326</Words>
  <Application>Microsoft Office PowerPoint</Application>
  <PresentationFormat>On-screen Show (4:3)</PresentationFormat>
  <Paragraphs>265</Paragraphs>
  <Slides>20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Georgia</vt:lpstr>
      <vt:lpstr>Tahoma</vt:lpstr>
      <vt:lpstr>Times New Roman</vt:lpstr>
      <vt:lpstr>IT 4983 Capstone Report 2015</vt:lpstr>
      <vt:lpstr>OLAP Client Tools  Multidimensional Query and Analysis</vt:lpstr>
      <vt:lpstr>Overview</vt:lpstr>
      <vt:lpstr>Review: OLAP Server and Client</vt:lpstr>
      <vt:lpstr>OLAP Client Functional Features</vt:lpstr>
      <vt:lpstr>OLAP Client Tools by Types of Usages</vt:lpstr>
      <vt:lpstr>Typical OLAP Results Presentation</vt:lpstr>
      <vt:lpstr>Cube Navigation/Query Features Provided by Client Tools</vt:lpstr>
      <vt:lpstr>Results Delivery Format</vt:lpstr>
      <vt:lpstr>Delivery Medium</vt:lpstr>
      <vt:lpstr>OLAP Client Tools by Data Scope</vt:lpstr>
      <vt:lpstr>Microsoft OLAP Reporting</vt:lpstr>
      <vt:lpstr>Spreadsheet (Excel) as a Client?</vt:lpstr>
      <vt:lpstr>Is Power BI replacing Excel</vt:lpstr>
      <vt:lpstr>OLAP in Excel</vt:lpstr>
      <vt:lpstr>Pivot Table</vt:lpstr>
      <vt:lpstr>Drill Up/Down in a Pivot Table</vt:lpstr>
      <vt:lpstr>Excel Cube Functions</vt:lpstr>
      <vt:lpstr>OLAP PivotTable Extensions</vt:lpstr>
      <vt:lpstr>Visual Analysis and Reporting</vt:lpstr>
      <vt:lpstr>Good Learning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Zheng</dc:creator>
  <cp:lastModifiedBy>Jack Zheng</cp:lastModifiedBy>
  <cp:revision>472</cp:revision>
  <dcterms:created xsi:type="dcterms:W3CDTF">1601-01-01T00:00:00Z</dcterms:created>
  <dcterms:modified xsi:type="dcterms:W3CDTF">2022-01-23T12:26:01Z</dcterms:modified>
</cp:coreProperties>
</file>