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notesMasterIdLst>
    <p:notesMasterId r:id="rId28"/>
  </p:notesMasterIdLst>
  <p:sldIdLst>
    <p:sldId id="355" r:id="rId2"/>
    <p:sldId id="346" r:id="rId3"/>
    <p:sldId id="357" r:id="rId4"/>
    <p:sldId id="332" r:id="rId5"/>
    <p:sldId id="338" r:id="rId6"/>
    <p:sldId id="339" r:id="rId7"/>
    <p:sldId id="363" r:id="rId8"/>
    <p:sldId id="347" r:id="rId9"/>
    <p:sldId id="348" r:id="rId10"/>
    <p:sldId id="322" r:id="rId11"/>
    <p:sldId id="321" r:id="rId12"/>
    <p:sldId id="349" r:id="rId13"/>
    <p:sldId id="351" r:id="rId14"/>
    <p:sldId id="364" r:id="rId15"/>
    <p:sldId id="352" r:id="rId16"/>
    <p:sldId id="359" r:id="rId17"/>
    <p:sldId id="358" r:id="rId18"/>
    <p:sldId id="354" r:id="rId19"/>
    <p:sldId id="328" r:id="rId20"/>
    <p:sldId id="422" r:id="rId21"/>
    <p:sldId id="333" r:id="rId22"/>
    <p:sldId id="362" r:id="rId23"/>
    <p:sldId id="360" r:id="rId24"/>
    <p:sldId id="365" r:id="rId25"/>
    <p:sldId id="361" r:id="rId26"/>
    <p:sldId id="327"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FB9"/>
    <a:srgbClr val="99FF99"/>
    <a:srgbClr val="CCE9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84106" autoAdjust="0"/>
  </p:normalViewPr>
  <p:slideViewPr>
    <p:cSldViewPr>
      <p:cViewPr varScale="1">
        <p:scale>
          <a:sx n="165" d="100"/>
          <a:sy n="165" d="100"/>
        </p:scale>
        <p:origin x="3029" y="10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notesViewPr>
    <p:cSldViewPr>
      <p:cViewPr varScale="1">
        <p:scale>
          <a:sx n="71" d="100"/>
          <a:sy n="71" d="100"/>
        </p:scale>
        <p:origin x="-3077"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9625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626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9626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7199F29-C9F0-4F36-812D-0F1DFE9B9EF9}" type="slidenum">
              <a:rPr lang="en-US"/>
              <a:pPr>
                <a:defRPr/>
              </a:pPr>
              <a:t>‹#›</a:t>
            </a:fld>
            <a:endParaRPr lang="en-US"/>
          </a:p>
        </p:txBody>
      </p:sp>
    </p:spTree>
    <p:extLst>
      <p:ext uri="{BB962C8B-B14F-4D97-AF65-F5344CB8AC3E}">
        <p14:creationId xmlns:p14="http://schemas.microsoft.com/office/powerpoint/2010/main" val="34656607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A037016-FE48-4490-844A-5F7421DA958A}" type="slidenum">
              <a:rPr lang="en-US" smtClean="0"/>
              <a:pPr>
                <a:defRPr/>
              </a:pPr>
              <a:t>1</a:t>
            </a:fld>
            <a:endParaRPr lang="en-US"/>
          </a:p>
        </p:txBody>
      </p:sp>
    </p:spTree>
    <p:extLst>
      <p:ext uri="{BB962C8B-B14F-4D97-AF65-F5344CB8AC3E}">
        <p14:creationId xmlns:p14="http://schemas.microsoft.com/office/powerpoint/2010/main" val="3395912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4CDB930-BE8F-4086-877D-A7B85115D0F6}" type="slidenum">
              <a:rPr lang="en-US" smtClean="0"/>
              <a:pPr/>
              <a:t>3</a:t>
            </a:fld>
            <a:endParaRPr lang="en-US" dirty="0"/>
          </a:p>
        </p:txBody>
      </p:sp>
    </p:spTree>
    <p:extLst>
      <p:ext uri="{BB962C8B-B14F-4D97-AF65-F5344CB8AC3E}">
        <p14:creationId xmlns:p14="http://schemas.microsoft.com/office/powerpoint/2010/main" val="3357350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7199F29-C9F0-4F36-812D-0F1DFE9B9EF9}" type="slidenum">
              <a:rPr lang="en-US" smtClean="0"/>
              <a:pPr>
                <a:defRPr/>
              </a:pPr>
              <a:t>6</a:t>
            </a:fld>
            <a:endParaRPr lang="en-US"/>
          </a:p>
        </p:txBody>
      </p:sp>
    </p:spTree>
    <p:extLst>
      <p:ext uri="{BB962C8B-B14F-4D97-AF65-F5344CB8AC3E}">
        <p14:creationId xmlns:p14="http://schemas.microsoft.com/office/powerpoint/2010/main" val="3826954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7199F29-C9F0-4F36-812D-0F1DFE9B9EF9}" type="slidenum">
              <a:rPr lang="en-US" smtClean="0"/>
              <a:pPr>
                <a:defRPr/>
              </a:pPr>
              <a:t>7</a:t>
            </a:fld>
            <a:endParaRPr lang="en-US"/>
          </a:p>
        </p:txBody>
      </p:sp>
    </p:spTree>
    <p:extLst>
      <p:ext uri="{BB962C8B-B14F-4D97-AF65-F5344CB8AC3E}">
        <p14:creationId xmlns:p14="http://schemas.microsoft.com/office/powerpoint/2010/main" val="2878472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7199F29-C9F0-4F36-812D-0F1DFE9B9EF9}" type="slidenum">
              <a:rPr lang="en-US" smtClean="0"/>
              <a:pPr>
                <a:defRPr/>
              </a:pPr>
              <a:t>14</a:t>
            </a:fld>
            <a:endParaRPr lang="en-US"/>
          </a:p>
        </p:txBody>
      </p:sp>
    </p:spTree>
    <p:extLst>
      <p:ext uri="{BB962C8B-B14F-4D97-AF65-F5344CB8AC3E}">
        <p14:creationId xmlns:p14="http://schemas.microsoft.com/office/powerpoint/2010/main" val="1609000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1776965"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dirty="0"/>
              <a:t>Click to edit Master title style</a:t>
            </a:r>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a:xfrm>
            <a:off x="3623733" y="6117336"/>
            <a:ext cx="3609438" cy="365125"/>
          </a:xfrm>
        </p:spPr>
        <p:txBody>
          <a:bodyPr/>
          <a:lstStyle/>
          <a:p>
            <a:endParaRPr lang="en-US" dirty="0"/>
          </a:p>
        </p:txBody>
      </p:sp>
      <p:sp>
        <p:nvSpPr>
          <p:cNvPr id="6" name="Slide Number Placeholder 5"/>
          <p:cNvSpPr>
            <a:spLocks noGrp="1"/>
          </p:cNvSpPr>
          <p:nvPr>
            <p:ph type="sldNum" sz="quarter" idx="12"/>
          </p:nvPr>
        </p:nvSpPr>
        <p:spPr>
          <a:xfrm>
            <a:off x="8275320" y="6117336"/>
            <a:ext cx="411480" cy="365125"/>
          </a:xfrm>
        </p:spPr>
        <p:txBody>
          <a:bodyPr/>
          <a:lstStyle/>
          <a:p>
            <a:fld id="{D57F1E4F-1CFF-5643-939E-217C01CDF565}" type="slidenum">
              <a:rPr lang="en-US" dirty="0"/>
              <a:pPr/>
              <a:t>‹#›</a:t>
            </a:fld>
            <a:endParaRPr lang="en-US" dirty="0"/>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Tree>
    <p:extLst>
      <p:ext uri="{BB962C8B-B14F-4D97-AF65-F5344CB8AC3E}">
        <p14:creationId xmlns:p14="http://schemas.microsoft.com/office/powerpoint/2010/main" val="25890154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152448487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321202292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194834946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1673355713"/>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1466190199"/>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2622367607"/>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3900780104"/>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320849162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152401"/>
            <a:ext cx="7476067" cy="685799"/>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990600"/>
            <a:ext cx="7704667" cy="5638800"/>
          </a:xfrm>
        </p:spPr>
        <p:txBody>
          <a:bodyPr anchor="t"/>
          <a:lstStyle>
            <a:lvl1pPr>
              <a:spcBef>
                <a:spcPts val="1200"/>
              </a:spcBef>
              <a:spcAft>
                <a:spcPts val="0"/>
              </a:spcAft>
              <a:buSzPct val="140000"/>
              <a:defRPr/>
            </a:lvl1pPr>
            <a:lvl2pPr marL="742950" indent="-285750">
              <a:spcBef>
                <a:spcPts val="0"/>
              </a:spcBef>
              <a:buSzPct val="100000"/>
              <a:buFont typeface="Courier New" panose="02070309020205020404" pitchFamily="49" charset="0"/>
              <a:buChar char="o"/>
              <a:defRPr/>
            </a:lvl2pPr>
            <a:lvl3pPr>
              <a:spcBef>
                <a:spcPts val="0"/>
              </a:spcBef>
              <a:spcAft>
                <a:spcPts val="0"/>
              </a:spcAft>
              <a:defRPr/>
            </a:lvl3pPr>
            <a:lvl4pPr>
              <a:spcBef>
                <a:spcPts val="0"/>
              </a:spcBef>
              <a:spcAft>
                <a:spcPts val="0"/>
              </a:spcAft>
              <a:defRPr/>
            </a:lvl4pPr>
            <a:lvl5pPr>
              <a:spcBef>
                <a:spcPts val="0"/>
              </a:spcBef>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0" y="6492875"/>
            <a:ext cx="427833" cy="365125"/>
          </a:xfrm>
        </p:spPr>
        <p:txBody>
          <a:bodyPr/>
          <a:lstStyle>
            <a:lvl1pPr algn="l">
              <a:defRPr/>
            </a:lvl1pPr>
          </a:lstStyle>
          <a:p>
            <a:pPr>
              <a:defRPr/>
            </a:pPr>
            <a:fld id="{E520E911-CDE2-4652-B02C-E1487DADF24B}" type="slidenum">
              <a:rPr lang="en-US" smtClean="0"/>
              <a:pPr>
                <a:defRPr/>
              </a:pPr>
              <a:t>‹#›</a:t>
            </a:fld>
            <a:endParaRPr lang="en-US"/>
          </a:p>
        </p:txBody>
      </p:sp>
    </p:spTree>
    <p:extLst>
      <p:ext uri="{BB962C8B-B14F-4D97-AF65-F5344CB8AC3E}">
        <p14:creationId xmlns:p14="http://schemas.microsoft.com/office/powerpoint/2010/main" val="1638181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273317" y="6116070"/>
            <a:ext cx="413483" cy="365125"/>
          </a:xfrm>
        </p:spPr>
        <p:txBody>
          <a:bodyPr/>
          <a:lstStyle/>
          <a:p>
            <a:pPr>
              <a:defRPr/>
            </a:pPr>
            <a:fld id="{028FABB7-8931-42A1-8E03-29C5A0A5AEE7}" type="slidenum">
              <a:rPr lang="en-US" smtClean="0"/>
              <a:pPr>
                <a:defRPr/>
              </a:pPr>
              <a:t>‹#›</a:t>
            </a:fld>
            <a:endParaRPr lang="en-US"/>
          </a:p>
        </p:txBody>
      </p:sp>
    </p:spTree>
    <p:extLst>
      <p:ext uri="{BB962C8B-B14F-4D97-AF65-F5344CB8AC3E}">
        <p14:creationId xmlns:p14="http://schemas.microsoft.com/office/powerpoint/2010/main" val="4073761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824011407"/>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354111613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65E12D0A-A368-4B9E-A90C-E4A665CE6737}" type="slidenum">
              <a:rPr lang="en-US" smtClean="0"/>
              <a:pPr>
                <a:defRPr/>
              </a:pPr>
              <a:t>‹#›</a:t>
            </a:fld>
            <a:endParaRPr lang="en-US"/>
          </a:p>
        </p:txBody>
      </p:sp>
    </p:spTree>
    <p:extLst>
      <p:ext uri="{BB962C8B-B14F-4D97-AF65-F5344CB8AC3E}">
        <p14:creationId xmlns:p14="http://schemas.microsoft.com/office/powerpoint/2010/main" val="4008128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325673271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167590469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CE888E71-EADB-4791-8411-45BA16877A6F}" type="slidenum">
              <a:rPr lang="en-US" smtClean="0"/>
              <a:pPr>
                <a:defRPr/>
              </a:pPr>
              <a:t>‹#›</a:t>
            </a:fld>
            <a:endParaRPr lang="en-US"/>
          </a:p>
        </p:txBody>
      </p:sp>
    </p:spTree>
    <p:extLst>
      <p:ext uri="{BB962C8B-B14F-4D97-AF65-F5344CB8AC3E}">
        <p14:creationId xmlns:p14="http://schemas.microsoft.com/office/powerpoint/2010/main" val="128848959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1600201" cy="6858001"/>
            <a:chOff x="0" y="0"/>
            <a:chExt cx="1600201" cy="6858001"/>
          </a:xfrm>
        </p:grpSpPr>
        <p:sp>
          <p:nvSpPr>
            <p:cNvPr id="15" name="Freeform 6"/>
            <p:cNvSpPr/>
            <p:nvPr/>
          </p:nvSpPr>
          <p:spPr bwMode="auto">
            <a:xfrm>
              <a:off x="0" y="0"/>
              <a:ext cx="1073150" cy="5410200"/>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1" y="5295900"/>
              <a:ext cx="1600200" cy="15621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99060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1/23/2022</a:t>
            </a:fld>
            <a:endParaRPr lang="en-US" dirty="0"/>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CE888E71-EADB-4791-8411-45BA16877A6F}" type="slidenum">
              <a:rPr lang="en-US" smtClean="0"/>
              <a:pPr>
                <a:defRPr/>
              </a:pPr>
              <a:t>‹#›</a:t>
            </a:fld>
            <a:endParaRPr lang="en-US"/>
          </a:p>
        </p:txBody>
      </p:sp>
      <p:pic>
        <p:nvPicPr>
          <p:cNvPr id="21" name="Picture 2">
            <a:extLst>
              <a:ext uri="{FF2B5EF4-FFF2-40B4-BE49-F238E27FC236}">
                <a16:creationId xmlns:a16="http://schemas.microsoft.com/office/drawing/2014/main" id="{26EDFEE6-5679-416C-B653-E6C4C8A066E2}"/>
              </a:ext>
            </a:extLst>
          </p:cNvPr>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8458199" y="38099"/>
            <a:ext cx="645289" cy="645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309739"/>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 id="2147483962" r:id="rId12"/>
    <p:sldLayoutId id="2147483963" r:id="rId13"/>
    <p:sldLayoutId id="2147483964" r:id="rId14"/>
    <p:sldLayoutId id="2147483965" r:id="rId15"/>
    <p:sldLayoutId id="2147483966" r:id="rId16"/>
    <p:sldLayoutId id="2147483967" r:id="rId17"/>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1200"/>
        </a:spcBef>
        <a:spcAft>
          <a:spcPts val="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cloudblogs.microsoft.com/sqlserver/2015/10/29/microsoft-business-intelligence-our-reporting-roadma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docs.microsoft.com/en-us/sql/ssms/sql-server-management-studio-ssms?view=sql-server-2017"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docs.microsoft.com/en-us/sql/ssdt/sql-server-data-tools?view=sql-server-2017"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bipointblog.wordpress.com/2014/05/28/implementation-of-a-bi-system-using-microsoft-bi-stack-introduction/"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powerbi.microsoft.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docs.microsoft.com/en-us/power-bi/desktop-what-is-deskto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docs.microsoft.com/en-us/power-bi/power-bi-service-overview"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ocs.microsoft.com/en-us/power-bi/report-server/get-started" TargetMode="External"/><Relationship Id="rId1" Type="http://schemas.openxmlformats.org/officeDocument/2006/relationships/slideLayout" Target="../slideLayouts/slideLayout2.xml"/><Relationship Id="rId4" Type="http://schemas.openxmlformats.org/officeDocument/2006/relationships/hyperlink" Target="https://www.microsoft.com/en-us/businessapplicationssummit/video/BAS2018-2171"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1IsQVFskKDs" TargetMode="External"/><Relationship Id="rId2" Type="http://schemas.openxmlformats.org/officeDocument/2006/relationships/hyperlink" Target="https://exceluser.com/2660/" TargetMode="External"/><Relationship Id="rId1" Type="http://schemas.openxmlformats.org/officeDocument/2006/relationships/slideLayout" Target="../slideLayouts/slideLayout2.xml"/><Relationship Id="rId5" Type="http://schemas.openxmlformats.org/officeDocument/2006/relationships/hyperlink" Target="https://powerpivotpro.com/what-is-power-bi/" TargetMode="External"/><Relationship Id="rId4" Type="http://schemas.openxmlformats.org/officeDocument/2006/relationships/hyperlink" Target="https://www.youtube.com/watch?v=n4p5xVEqY_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data-flair.training/blogs/power-bi-architecture/"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ocs.microsoft.com/en-us/sql/reporting-services/choosing-microsoft-business-intelligence-bi-tools-for-analysis-and-reporting?view=sql-server-ver15"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s://azure.microsoft.com/en-us/services/synapse-analytics/" TargetMode="External"/><Relationship Id="rId3" Type="http://schemas.openxmlformats.org/officeDocument/2006/relationships/hyperlink" Target="https://docs.microsoft.com/en-us/azure/azure-sql/database/sql-database-paas-overview" TargetMode="External"/><Relationship Id="rId7" Type="http://schemas.openxmlformats.org/officeDocument/2006/relationships/hyperlink" Target="https://docs.microsoft.com/en-us/azure/synapse-analytics/overview-what-is" TargetMode="External"/><Relationship Id="rId2" Type="http://schemas.openxmlformats.org/officeDocument/2006/relationships/hyperlink" Target="https://azure.microsoft.com/en-us/products/azure-sql/database/" TargetMode="External"/><Relationship Id="rId1" Type="http://schemas.openxmlformats.org/officeDocument/2006/relationships/slideLayout" Target="../slideLayouts/slideLayout2.xml"/><Relationship Id="rId6" Type="http://schemas.openxmlformats.org/officeDocument/2006/relationships/hyperlink" Target="https://azure.microsoft.com/en-us/services/data-factory/" TargetMode="External"/><Relationship Id="rId11" Type="http://schemas.openxmlformats.org/officeDocument/2006/relationships/hyperlink" Target="https://docs.microsoft.com/en-us/azure/architecture/data-guide/technology-choices/analytical-data-stores" TargetMode="External"/><Relationship Id="rId5" Type="http://schemas.openxmlformats.org/officeDocument/2006/relationships/hyperlink" Target="https://azure.microsoft.com/en-us/services/analysis-services/" TargetMode="External"/><Relationship Id="rId10" Type="http://schemas.openxmlformats.org/officeDocument/2006/relationships/hyperlink" Target="https://azure.microsoft.com/en-us/products/azure-sql/" TargetMode="External"/><Relationship Id="rId4" Type="http://schemas.openxmlformats.org/officeDocument/2006/relationships/hyperlink" Target="https://docs.microsoft.com/en-us/learn/modules/azure-database-fundamentals/" TargetMode="External"/><Relationship Id="rId9" Type="http://schemas.openxmlformats.org/officeDocument/2006/relationships/hyperlink" Target="https://azure.microsoft.com/en-us/product-categories/analytics/"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FkpiIF2PQPc"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ocs.microsoft.com/en-us/power-bi/guidance/center-of-excellence-business-intelligence-solution-architecture"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senturus.com/resources/microsoft-for-bi-and-dw/" TargetMode="External"/><Relationship Id="rId7" Type="http://schemas.openxmlformats.org/officeDocument/2006/relationships/hyperlink" Target="http://www.sql-datatools.com/" TargetMode="External"/><Relationship Id="rId2" Type="http://schemas.openxmlformats.org/officeDocument/2006/relationships/hyperlink" Target="https://www.mssqltips.com/sql-server-business-intelligence-resources/" TargetMode="External"/><Relationship Id="rId1" Type="http://schemas.openxmlformats.org/officeDocument/2006/relationships/slideLayout" Target="../slideLayouts/slideLayout2.xml"/><Relationship Id="rId6" Type="http://schemas.openxmlformats.org/officeDocument/2006/relationships/hyperlink" Target="https://sqlserverbi.blog/" TargetMode="External"/><Relationship Id="rId5" Type="http://schemas.openxmlformats.org/officeDocument/2006/relationships/hyperlink" Target="https://www.sqlbi.com/" TargetMode="External"/><Relationship Id="rId4" Type="http://schemas.openxmlformats.org/officeDocument/2006/relationships/hyperlink" Target="https://www.slideshare.net/MSDEVMTL/microsoft-modern-analytics"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sas.com/en_us/news/press-releases/2019/october/idc-number-one-predictive-analytics-ax19.html" TargetMode="External"/><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hyperlink" Target="https://www.g2.com/categories/business-intelligence-platform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scnsoft.com/services/business-intelligence/microsof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microsoft.com/en-us/sql-serve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download.microsoft.com/download/2/9/0/290f991b-5971-42e5-bb2c-81f700622b2e/SQL%20Server%202019%20Editions%20Datasheet.pdf" TargetMode="External"/><Relationship Id="rId5" Type="http://schemas.openxmlformats.org/officeDocument/2006/relationships/hyperlink" Target="https://www.microsoft.com/en-us/sql-server/sql-server-2019-comparison#CP_StickyNav_1" TargetMode="External"/><Relationship Id="rId4" Type="http://schemas.openxmlformats.org/officeDocument/2006/relationships/hyperlink" Target="https://db-engines.com/en/ranking"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docs.microsoft.com/en-us/sql/sql-server/editions-and-components-of-sql-server-version-15?view=sql-server-ver15"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3" name="Group 192">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19326" y="-4763"/>
            <a:ext cx="3761187" cy="6862763"/>
            <a:chOff x="2928938" y="-4763"/>
            <a:chExt cx="5014912" cy="6862763"/>
          </a:xfrm>
        </p:grpSpPr>
        <p:sp>
          <p:nvSpPr>
            <p:cNvPr id="194"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95"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96"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97"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98"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99"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3074" name="Rectangle 4"/>
          <p:cNvSpPr>
            <a:spLocks noGrp="1" noChangeArrowheads="1"/>
          </p:cNvSpPr>
          <p:nvPr>
            <p:ph type="ctrTitle"/>
          </p:nvPr>
        </p:nvSpPr>
        <p:spPr>
          <a:xfrm>
            <a:off x="3733800" y="1380069"/>
            <a:ext cx="4893466" cy="1820331"/>
          </a:xfrm>
        </p:spPr>
        <p:txBody>
          <a:bodyPr vert="horz" lIns="91440" tIns="45720" rIns="91440" bIns="45720" rtlCol="0" anchor="b">
            <a:normAutofit fontScale="90000"/>
          </a:bodyPr>
          <a:lstStyle/>
          <a:p>
            <a:pPr>
              <a:lnSpc>
                <a:spcPct val="90000"/>
              </a:lnSpc>
            </a:pPr>
            <a:r>
              <a:rPr lang="en-US" sz="4400" dirty="0"/>
              <a:t>Microsoft </a:t>
            </a:r>
            <a:br>
              <a:rPr lang="en-US" sz="4400" dirty="0"/>
            </a:br>
            <a:r>
              <a:rPr lang="en-US" sz="4400" dirty="0"/>
              <a:t>Data and Analytics/BI</a:t>
            </a:r>
          </a:p>
        </p:txBody>
      </p:sp>
      <p:sp>
        <p:nvSpPr>
          <p:cNvPr id="3075" name="Rectangle 5" descr="Rectangle: Click to edit Master text styles&#10;Second level&#10;Third level&#10;Fourth level&#10;Fifth level"/>
          <p:cNvSpPr>
            <a:spLocks noGrp="1" noChangeArrowheads="1"/>
          </p:cNvSpPr>
          <p:nvPr>
            <p:ph type="subTitle" idx="1"/>
          </p:nvPr>
        </p:nvSpPr>
        <p:spPr>
          <a:xfrm>
            <a:off x="4752190" y="4308427"/>
            <a:ext cx="3782210" cy="1076373"/>
          </a:xfrm>
        </p:spPr>
        <p:txBody>
          <a:bodyPr vert="horz" lIns="91440" tIns="45720" rIns="91440" bIns="45720" rtlCol="0" anchor="t">
            <a:normAutofit/>
          </a:bodyPr>
          <a:lstStyle/>
          <a:p>
            <a:r>
              <a:rPr lang="en-US" sz="2100" dirty="0"/>
              <a:t>Jack G. Zheng</a:t>
            </a:r>
          </a:p>
          <a:p>
            <a:r>
              <a:rPr lang="en-US" sz="2100" dirty="0"/>
              <a:t>Spring 2022</a:t>
            </a:r>
          </a:p>
        </p:txBody>
      </p:sp>
      <p:pic>
        <p:nvPicPr>
          <p:cNvPr id="17" name="Picture 2">
            <a:extLst>
              <a:ext uri="{FF2B5EF4-FFF2-40B4-BE49-F238E27FC236}">
                <a16:creationId xmlns:a16="http://schemas.microsoft.com/office/drawing/2014/main" id="{C52A8A2A-BF02-4E94-91D6-BCE685F9F7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097" r="12733" b="9084"/>
          <a:stretch/>
        </p:blipFill>
        <p:spPr bwMode="auto">
          <a:xfrm>
            <a:off x="20" y="10"/>
            <a:ext cx="4086205" cy="6857990"/>
          </a:xfrm>
          <a:custGeom>
            <a:avLst/>
            <a:gdLst/>
            <a:ahLst/>
            <a:cxnLst/>
            <a:rect l="l" t="t" r="r" b="b"/>
            <a:pathLst>
              <a:path w="5448300" h="6858000">
                <a:moveTo>
                  <a:pt x="0" y="0"/>
                </a:moveTo>
                <a:lnTo>
                  <a:pt x="3513666" y="0"/>
                </a:lnTo>
                <a:lnTo>
                  <a:pt x="2861733" y="2548466"/>
                </a:lnTo>
                <a:lnTo>
                  <a:pt x="5448300" y="6853767"/>
                </a:lnTo>
                <a:lnTo>
                  <a:pt x="0" y="6858000"/>
                </a:lnTo>
                <a:lnTo>
                  <a:pt x="0" y="0"/>
                </a:lnTo>
                <a:close/>
              </a:path>
            </a:pathLst>
          </a:custGeom>
          <a:noFill/>
          <a:ln w="38100">
            <a:noFill/>
          </a:ln>
          <a:effectLst/>
          <a:extLst>
            <a:ext uri="{909E8E84-426E-40DD-AFC4-6F175D3DCCD1}">
              <a14:hiddenFill xmlns:a14="http://schemas.microsoft.com/office/drawing/2010/main">
                <a:solidFill>
                  <a:srgbClr val="FFFFFF"/>
                </a:solidFill>
              </a14:hiddenFill>
            </a:ext>
          </a:extLst>
        </p:spPr>
      </p:pic>
      <p:sp>
        <p:nvSpPr>
          <p:cNvPr id="3077" name="Rectangle 6"/>
          <p:cNvSpPr>
            <a:spLocks noChangeArrowheads="1"/>
          </p:cNvSpPr>
          <p:nvPr/>
        </p:nvSpPr>
        <p:spPr bwMode="auto">
          <a:xfrm>
            <a:off x="5160166" y="3429000"/>
            <a:ext cx="3374234" cy="723275"/>
          </a:xfrm>
          <a:prstGeom prst="rect">
            <a:avLst/>
          </a:prstGeom>
          <a:noFill/>
          <a:ln w="9525">
            <a:noFill/>
            <a:miter lim="800000"/>
            <a:headEnd/>
            <a:tailEnd/>
          </a:ln>
        </p:spPr>
        <p:txBody>
          <a:bodyPr wrap="square">
            <a:spAutoFit/>
          </a:bodyPr>
          <a:lstStyle/>
          <a:p>
            <a:pPr algn="r">
              <a:spcAft>
                <a:spcPts val="600"/>
              </a:spcAft>
            </a:pPr>
            <a:r>
              <a:rPr lang="en-US" dirty="0">
                <a:solidFill>
                  <a:srgbClr val="000000"/>
                </a:solidFill>
              </a:rPr>
              <a:t>IT 4713 BI Systems</a:t>
            </a:r>
          </a:p>
          <a:p>
            <a:pPr algn="r">
              <a:spcAft>
                <a:spcPts val="600"/>
              </a:spcAft>
            </a:pPr>
            <a:r>
              <a:rPr lang="en-US" dirty="0">
                <a:solidFill>
                  <a:srgbClr val="000000"/>
                </a:solidFill>
              </a:rPr>
              <a:t>IT 7123 BI</a:t>
            </a:r>
            <a:endParaRPr lang="en-US" dirty="0"/>
          </a:p>
        </p:txBody>
      </p:sp>
    </p:spTree>
    <p:extLst>
      <p:ext uri="{BB962C8B-B14F-4D97-AF65-F5344CB8AC3E}">
        <p14:creationId xmlns:p14="http://schemas.microsoft.com/office/powerpoint/2010/main" val="3090530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SSAS</a:t>
            </a:r>
          </a:p>
        </p:txBody>
      </p:sp>
      <p:sp>
        <p:nvSpPr>
          <p:cNvPr id="3" name="Content Placeholder 2"/>
          <p:cNvSpPr>
            <a:spLocks noGrp="1"/>
          </p:cNvSpPr>
          <p:nvPr>
            <p:ph idx="1"/>
          </p:nvPr>
        </p:nvSpPr>
        <p:spPr/>
        <p:txBody>
          <a:bodyPr>
            <a:normAutofit/>
          </a:bodyPr>
          <a:lstStyle/>
          <a:p>
            <a:r>
              <a:rPr lang="en-US" dirty="0"/>
              <a:t>SQL Server Analysis Service is the major analytics server</a:t>
            </a:r>
          </a:p>
          <a:p>
            <a:r>
              <a:rPr lang="en-US" dirty="0"/>
              <a:t>Key roles</a:t>
            </a:r>
          </a:p>
          <a:p>
            <a:pPr lvl="1"/>
            <a:r>
              <a:rPr lang="en-US" dirty="0"/>
              <a:t>OLAP: multidimensional model</a:t>
            </a:r>
          </a:p>
          <a:p>
            <a:pPr lvl="1"/>
            <a:r>
              <a:rPr lang="en-US" dirty="0"/>
              <a:t>Create and analysis based on the tabular model</a:t>
            </a:r>
          </a:p>
          <a:p>
            <a:pPr lvl="1"/>
            <a:r>
              <a:rPr lang="en-US" dirty="0"/>
              <a:t>Data mining engine</a:t>
            </a:r>
          </a:p>
          <a:p>
            <a:r>
              <a:rPr lang="en-US" dirty="0"/>
              <a:t>Class use</a:t>
            </a:r>
          </a:p>
          <a:p>
            <a:pPr lvl="1"/>
            <a:r>
              <a:rPr lang="en-US" dirty="0"/>
              <a:t>IT 4713: In our project, we use the SSAS Multidimensional Model to create and query OLAP cubes in milestone 3. Cube data are populated from the data warehouse.</a:t>
            </a:r>
          </a:p>
          <a:p>
            <a:pPr lvl="1"/>
            <a:r>
              <a:rPr lang="en-US" dirty="0"/>
              <a:t>IT 7123: not used</a:t>
            </a:r>
          </a:p>
          <a:p>
            <a:endParaRPr lang="en-US" dirty="0"/>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10</a:t>
            </a:fld>
            <a:endParaRPr lang="en-US"/>
          </a:p>
        </p:txBody>
      </p:sp>
    </p:spTree>
    <p:extLst>
      <p:ext uri="{BB962C8B-B14F-4D97-AF65-F5344CB8AC3E}">
        <p14:creationId xmlns:p14="http://schemas.microsoft.com/office/powerpoint/2010/main" val="1719493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SSRS</a:t>
            </a:r>
          </a:p>
        </p:txBody>
      </p:sp>
      <p:sp>
        <p:nvSpPr>
          <p:cNvPr id="3" name="Content Placeholder 2"/>
          <p:cNvSpPr>
            <a:spLocks noGrp="1"/>
          </p:cNvSpPr>
          <p:nvPr>
            <p:ph idx="1"/>
          </p:nvPr>
        </p:nvSpPr>
        <p:spPr/>
        <p:txBody>
          <a:bodyPr/>
          <a:lstStyle/>
          <a:p>
            <a:r>
              <a:rPr lang="en-US" dirty="0"/>
              <a:t>SQL Server Reporting Service (SSRS) provides on-premises Web based reporting</a:t>
            </a:r>
          </a:p>
          <a:p>
            <a:r>
              <a:rPr lang="en-US" dirty="0"/>
              <a:t>Class use</a:t>
            </a:r>
          </a:p>
          <a:p>
            <a:pPr lvl="1"/>
            <a:r>
              <a:rPr lang="en-US" dirty="0"/>
              <a:t>IT 4713: We are not using SSRS in our project for reporting. Instead, we use Power BI and Excel.</a:t>
            </a:r>
          </a:p>
          <a:p>
            <a:pPr lvl="1"/>
            <a:r>
              <a:rPr lang="en-US" dirty="0"/>
              <a:t>IT 7123: not used</a:t>
            </a:r>
          </a:p>
          <a:p>
            <a:r>
              <a:rPr lang="en-US" dirty="0"/>
              <a:t>For more information, refer to</a:t>
            </a:r>
          </a:p>
          <a:p>
            <a:pPr lvl="1"/>
            <a:r>
              <a:rPr lang="en-US" dirty="0">
                <a:hlinkClick r:id="rId2"/>
              </a:rPr>
              <a:t>https://cloudblogs.microsoft.com/sqlserver/2015/10/29/microsoft-business-intelligence-our-reporting-roadmap/</a:t>
            </a:r>
            <a:endParaRPr lang="en-US" dirty="0"/>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11</a:t>
            </a:fld>
            <a:endParaRPr lang="en-US"/>
          </a:p>
        </p:txBody>
      </p:sp>
    </p:spTree>
    <p:extLst>
      <p:ext uri="{BB962C8B-B14F-4D97-AF65-F5344CB8AC3E}">
        <p14:creationId xmlns:p14="http://schemas.microsoft.com/office/powerpoint/2010/main" val="2983625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SSMS</a:t>
            </a:r>
          </a:p>
        </p:txBody>
      </p:sp>
      <p:sp>
        <p:nvSpPr>
          <p:cNvPr id="3" name="Content Placeholder 2"/>
          <p:cNvSpPr>
            <a:spLocks noGrp="1"/>
          </p:cNvSpPr>
          <p:nvPr>
            <p:ph idx="1"/>
          </p:nvPr>
        </p:nvSpPr>
        <p:spPr/>
        <p:txBody>
          <a:bodyPr>
            <a:normAutofit/>
          </a:bodyPr>
          <a:lstStyle/>
          <a:p>
            <a:r>
              <a:rPr lang="en-US" dirty="0"/>
              <a:t>SQL Server Management Studio (SSMS) is an integrated environment to access, configure, manage, administer, and develop components of SQL Server. SSMS lets developers and administrators to use SQL Server.</a:t>
            </a:r>
          </a:p>
          <a:p>
            <a:r>
              <a:rPr lang="en-US" dirty="0"/>
              <a:t>References and tutorials</a:t>
            </a:r>
          </a:p>
          <a:p>
            <a:pPr lvl="1"/>
            <a:r>
              <a:rPr lang="en-US" dirty="0">
                <a:hlinkClick r:id="rId2"/>
              </a:rPr>
              <a:t>https://docs.microsoft.com/en-us/sql/ssms/sql-server-management-studio-ssms?view=sql-server-2017</a:t>
            </a:r>
            <a:r>
              <a:rPr lang="en-US" dirty="0"/>
              <a:t> </a:t>
            </a:r>
          </a:p>
          <a:p>
            <a:r>
              <a:rPr lang="en-US" dirty="0"/>
              <a:t>Class use</a:t>
            </a:r>
          </a:p>
          <a:p>
            <a:pPr lvl="1"/>
            <a:r>
              <a:rPr lang="en-US" dirty="0"/>
              <a:t>IT 4713: In our project, we use SSMS to </a:t>
            </a:r>
          </a:p>
          <a:p>
            <a:pPr lvl="2"/>
            <a:r>
              <a:rPr lang="en-US" dirty="0"/>
              <a:t>view and create database and data warehouses in milestone 1.</a:t>
            </a:r>
          </a:p>
          <a:p>
            <a:pPr lvl="2"/>
            <a:r>
              <a:rPr lang="en-US" dirty="0"/>
              <a:t>view and query SSAS (multidimensional model) cubes</a:t>
            </a:r>
          </a:p>
          <a:p>
            <a:pPr lvl="1"/>
            <a:r>
              <a:rPr lang="en-US" dirty="0"/>
              <a:t>IT 7123: optional use</a:t>
            </a:r>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12</a:t>
            </a:fld>
            <a:endParaRPr lang="en-US"/>
          </a:p>
        </p:txBody>
      </p:sp>
    </p:spTree>
    <p:extLst>
      <p:ext uri="{BB962C8B-B14F-4D97-AF65-F5344CB8AC3E}">
        <p14:creationId xmlns:p14="http://schemas.microsoft.com/office/powerpoint/2010/main" val="2582220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SQL Server Data Tools</a:t>
            </a:r>
          </a:p>
        </p:txBody>
      </p:sp>
      <p:sp>
        <p:nvSpPr>
          <p:cNvPr id="3" name="Content Placeholder 2"/>
          <p:cNvSpPr>
            <a:spLocks noGrp="1"/>
          </p:cNvSpPr>
          <p:nvPr>
            <p:ph idx="1"/>
          </p:nvPr>
        </p:nvSpPr>
        <p:spPr/>
        <p:txBody>
          <a:bodyPr>
            <a:normAutofit fontScale="92500" lnSpcReduction="20000"/>
          </a:bodyPr>
          <a:lstStyle/>
          <a:p>
            <a:r>
              <a:rPr lang="en-US" dirty="0"/>
              <a:t>SQL Server Data Tools (SSDT) provides an IDE for building solutions for the Business Intelligence components: Analysis Services, Reporting Services, and Integration Services.</a:t>
            </a:r>
          </a:p>
          <a:p>
            <a:r>
              <a:rPr lang="en-US" dirty="0"/>
              <a:t>SQL Server Data Tools also includes "Database Projects", which provides an integrated environment for database developers to carry out all their database design work for any SQL Server platform (both on and off premise) within Visual Studio. Database developers can use the enhanced Server Explorer in Visual Studio to easily create or edit database objects and data, or execute queries.</a:t>
            </a:r>
          </a:p>
          <a:p>
            <a:r>
              <a:rPr lang="en-US" dirty="0"/>
              <a:t>Overview and tutorials</a:t>
            </a:r>
          </a:p>
          <a:p>
            <a:pPr lvl="1"/>
            <a:r>
              <a:rPr lang="en-US" dirty="0">
                <a:hlinkClick r:id="rId2"/>
              </a:rPr>
              <a:t>https://docs.microsoft.com/en-us/sql/ssdt/sql-server-data-tools?view=sql-server-2017</a:t>
            </a:r>
            <a:endParaRPr lang="en-US" dirty="0"/>
          </a:p>
          <a:p>
            <a:r>
              <a:rPr lang="en-US" dirty="0"/>
              <a:t>Class use:</a:t>
            </a:r>
          </a:p>
          <a:p>
            <a:pPr lvl="1"/>
            <a:r>
              <a:rPr lang="en-US" dirty="0"/>
              <a:t>IT 4713: In our project, we use SSDT to </a:t>
            </a:r>
          </a:p>
          <a:p>
            <a:pPr lvl="1"/>
            <a:r>
              <a:rPr lang="en-US" dirty="0"/>
              <a:t>Design and execute SSIS data integration flows (milestone 2)</a:t>
            </a:r>
          </a:p>
          <a:p>
            <a:pPr lvl="1"/>
            <a:r>
              <a:rPr lang="en-US" dirty="0"/>
              <a:t>Design and populate SSAS OLAP cubes (milestone 3)</a:t>
            </a:r>
          </a:p>
          <a:p>
            <a:pPr lvl="1"/>
            <a:r>
              <a:rPr lang="en-US" dirty="0"/>
              <a:t>IT 7123: optional use in some labs</a:t>
            </a:r>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13</a:t>
            </a:fld>
            <a:endParaRPr lang="en-US"/>
          </a:p>
        </p:txBody>
      </p:sp>
    </p:spTree>
    <p:extLst>
      <p:ext uri="{BB962C8B-B14F-4D97-AF65-F5344CB8AC3E}">
        <p14:creationId xmlns:p14="http://schemas.microsoft.com/office/powerpoint/2010/main" val="1355546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 Traditional System Architecture based on SQL Server</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14</a:t>
            </a:fld>
            <a:endParaRPr lang="en-US"/>
          </a:p>
        </p:txBody>
      </p:sp>
      <p:pic>
        <p:nvPicPr>
          <p:cNvPr id="2050" name="Picture 2" descr="https://bipointblog.files.wordpress.com/2014/07/microsoft-bi-system-architectu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22" y="1119801"/>
            <a:ext cx="8600678" cy="39093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14400" y="5214979"/>
            <a:ext cx="7086600" cy="523220"/>
          </a:xfrm>
          <a:prstGeom prst="rect">
            <a:avLst/>
          </a:prstGeom>
        </p:spPr>
        <p:txBody>
          <a:bodyPr wrap="square">
            <a:spAutoFit/>
          </a:bodyPr>
          <a:lstStyle/>
          <a:p>
            <a:r>
              <a:rPr lang="en-US" sz="1400" dirty="0"/>
              <a:t>Image from </a:t>
            </a:r>
            <a:r>
              <a:rPr lang="en-US" sz="1400" dirty="0">
                <a:hlinkClick r:id="rId4"/>
              </a:rPr>
              <a:t>https://bipointblog.wordpress.com/2014/05/28/implementation-of-a-bi-system-using-microsoft-bi-stack-introduction/</a:t>
            </a:r>
            <a:r>
              <a:rPr lang="en-US" sz="1400" dirty="0"/>
              <a:t> </a:t>
            </a:r>
          </a:p>
        </p:txBody>
      </p:sp>
    </p:spTree>
    <p:extLst>
      <p:ext uri="{BB962C8B-B14F-4D97-AF65-F5344CB8AC3E}">
        <p14:creationId xmlns:p14="http://schemas.microsoft.com/office/powerpoint/2010/main" val="862355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Self-Service BI</a:t>
            </a:r>
          </a:p>
        </p:txBody>
      </p:sp>
      <p:sp>
        <p:nvSpPr>
          <p:cNvPr id="3" name="Content Placeholder 2"/>
          <p:cNvSpPr>
            <a:spLocks noGrp="1"/>
          </p:cNvSpPr>
          <p:nvPr>
            <p:ph idx="1"/>
          </p:nvPr>
        </p:nvSpPr>
        <p:spPr/>
        <p:txBody>
          <a:bodyPr>
            <a:normAutofit/>
          </a:bodyPr>
          <a:lstStyle/>
          <a:p>
            <a:r>
              <a:rPr lang="en-US" dirty="0"/>
              <a:t>Self-service BI has been growing from pure end user application to a complete solution platform.</a:t>
            </a:r>
          </a:p>
          <a:p>
            <a:r>
              <a:rPr lang="en-US" dirty="0"/>
              <a:t>Microsoft offers two major solutions</a:t>
            </a:r>
          </a:p>
          <a:p>
            <a:pPr marL="514350" indent="-514350">
              <a:buFont typeface="+mj-lt"/>
              <a:buAutoNum type="arabicPeriod"/>
            </a:pPr>
            <a:r>
              <a:rPr lang="en-US" dirty="0"/>
              <a:t>Power BI platform is the Microsoft’s newest solution to self-service BI (</a:t>
            </a:r>
            <a:r>
              <a:rPr lang="en-US" dirty="0">
                <a:hlinkClick r:id="rId2"/>
              </a:rPr>
              <a:t>https://powerbi.microsoft.com</a:t>
            </a:r>
            <a:r>
              <a:rPr lang="en-US" dirty="0"/>
              <a:t>),  including:</a:t>
            </a:r>
          </a:p>
          <a:p>
            <a:pPr lvl="1"/>
            <a:r>
              <a:rPr lang="en-US" dirty="0"/>
              <a:t>Power BI Desktop: a standalone Windows desktop application</a:t>
            </a:r>
          </a:p>
          <a:p>
            <a:pPr lvl="1"/>
            <a:r>
              <a:rPr lang="en-US" dirty="0"/>
              <a:t>Power BI Service: a cloud-based service</a:t>
            </a:r>
          </a:p>
          <a:p>
            <a:pPr lvl="1"/>
            <a:r>
              <a:rPr lang="en-US" dirty="0"/>
              <a:t>Power BI Report Server</a:t>
            </a:r>
          </a:p>
          <a:p>
            <a:pPr lvl="1"/>
            <a:r>
              <a:rPr lang="en-US" dirty="0"/>
              <a:t>Power BI Report Builder</a:t>
            </a:r>
          </a:p>
          <a:p>
            <a:pPr marL="514350" indent="-514350">
              <a:buFont typeface="+mj-lt"/>
              <a:buAutoNum type="arabicPeriod"/>
            </a:pPr>
            <a:r>
              <a:rPr lang="en-US" dirty="0"/>
              <a:t>Excel BI </a:t>
            </a:r>
          </a:p>
          <a:p>
            <a:pPr marL="857250" lvl="1" indent="-457200"/>
            <a:r>
              <a:rPr lang="en-US" dirty="0"/>
              <a:t>Power BI for Excel: add-ons for Excel</a:t>
            </a:r>
          </a:p>
          <a:p>
            <a:pPr marL="857250" lvl="1" indent="-457200"/>
            <a:r>
              <a:rPr lang="en-US" dirty="0"/>
              <a:t>Excel PivotTable and Cube Functions</a:t>
            </a:r>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15</a:t>
            </a:fld>
            <a:endParaRPr lang="en-US"/>
          </a:p>
        </p:txBody>
      </p:sp>
    </p:spTree>
    <p:extLst>
      <p:ext uri="{BB962C8B-B14F-4D97-AF65-F5344CB8AC3E}">
        <p14:creationId xmlns:p14="http://schemas.microsoft.com/office/powerpoint/2010/main" val="28654620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Power BI Desktop</a:t>
            </a:r>
          </a:p>
        </p:txBody>
      </p:sp>
      <p:sp>
        <p:nvSpPr>
          <p:cNvPr id="3" name="Content Placeholder 2"/>
          <p:cNvSpPr>
            <a:spLocks noGrp="1"/>
          </p:cNvSpPr>
          <p:nvPr>
            <p:ph idx="1"/>
          </p:nvPr>
        </p:nvSpPr>
        <p:spPr/>
        <p:txBody>
          <a:bodyPr>
            <a:normAutofit/>
          </a:bodyPr>
          <a:lstStyle/>
          <a:p>
            <a:r>
              <a:rPr lang="en-US" i="1" dirty="0"/>
              <a:t>Power BI Desktop</a:t>
            </a:r>
            <a:r>
              <a:rPr lang="en-US" dirty="0"/>
              <a:t> is a free application you install on your local computer that lets you connect to, transform, and visualize your data.</a:t>
            </a:r>
          </a:p>
          <a:p>
            <a:r>
              <a:rPr lang="en-US" dirty="0"/>
              <a:t>Most users who work on business intelligence projects use Power BI Desktop to create reports, and then use the </a:t>
            </a:r>
            <a:r>
              <a:rPr lang="en-US" i="1" dirty="0"/>
              <a:t>Power BI service</a:t>
            </a:r>
            <a:r>
              <a:rPr lang="en-US" dirty="0"/>
              <a:t> to share their reports with others. </a:t>
            </a:r>
          </a:p>
          <a:p>
            <a:r>
              <a:rPr lang="en-US" dirty="0"/>
              <a:t>Read more here: </a:t>
            </a:r>
            <a:r>
              <a:rPr lang="en-US" dirty="0">
                <a:hlinkClick r:id="rId2"/>
              </a:rPr>
              <a:t>https://docs.microsoft.com/en-us/power-bi/desktop-what-is-desktop</a:t>
            </a:r>
            <a:endParaRPr lang="en-US" dirty="0"/>
          </a:p>
          <a:p>
            <a:r>
              <a:rPr lang="en-US" dirty="0"/>
              <a:t>Class use:</a:t>
            </a:r>
          </a:p>
          <a:p>
            <a:pPr lvl="1"/>
            <a:r>
              <a:rPr lang="en-US" dirty="0"/>
              <a:t>IT 4713: limited experience in the last module</a:t>
            </a:r>
          </a:p>
          <a:p>
            <a:pPr lvl="1"/>
            <a:r>
              <a:rPr lang="en-US" dirty="0"/>
              <a:t>IT 7123: we use Power BI Desktop for all labs and the project.</a:t>
            </a:r>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16</a:t>
            </a:fld>
            <a:endParaRPr lang="en-US"/>
          </a:p>
        </p:txBody>
      </p:sp>
    </p:spTree>
    <p:extLst>
      <p:ext uri="{BB962C8B-B14F-4D97-AF65-F5344CB8AC3E}">
        <p14:creationId xmlns:p14="http://schemas.microsoft.com/office/powerpoint/2010/main" val="1379095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Power BI Service</a:t>
            </a:r>
          </a:p>
        </p:txBody>
      </p:sp>
      <p:sp>
        <p:nvSpPr>
          <p:cNvPr id="3" name="Content Placeholder 2"/>
          <p:cNvSpPr>
            <a:spLocks noGrp="1"/>
          </p:cNvSpPr>
          <p:nvPr>
            <p:ph idx="1"/>
          </p:nvPr>
        </p:nvSpPr>
        <p:spPr/>
        <p:txBody>
          <a:bodyPr>
            <a:normAutofit/>
          </a:bodyPr>
          <a:lstStyle/>
          <a:p>
            <a:r>
              <a:rPr lang="en-US" dirty="0"/>
              <a:t>Power BI </a:t>
            </a:r>
            <a:r>
              <a:rPr lang="en-US" i="1" dirty="0"/>
              <a:t>service</a:t>
            </a:r>
            <a:r>
              <a:rPr lang="en-US" dirty="0"/>
              <a:t> (app.powerbi.com), sometimes referred to as Power BI online, is the SaaS (</a:t>
            </a:r>
            <a:r>
              <a:rPr lang="en-US" i="1" dirty="0"/>
              <a:t>Software as a Service</a:t>
            </a:r>
            <a:r>
              <a:rPr lang="en-US" dirty="0"/>
              <a:t>) part of Power BI. </a:t>
            </a:r>
          </a:p>
          <a:p>
            <a:r>
              <a:rPr lang="en-US" dirty="0"/>
              <a:t>In the Power BI service, </a:t>
            </a:r>
            <a:r>
              <a:rPr lang="en-US" i="1" dirty="0"/>
              <a:t>dashboards</a:t>
            </a:r>
            <a:r>
              <a:rPr lang="en-US" dirty="0"/>
              <a:t> help you keep a finger on the pulse of your business. Dashboards display </a:t>
            </a:r>
            <a:r>
              <a:rPr lang="en-US" i="1" dirty="0"/>
              <a:t>tiles</a:t>
            </a:r>
            <a:r>
              <a:rPr lang="en-US" dirty="0"/>
              <a:t>, which you can select to open </a:t>
            </a:r>
            <a:r>
              <a:rPr lang="en-US" i="1" dirty="0"/>
              <a:t>reports</a:t>
            </a:r>
            <a:r>
              <a:rPr lang="en-US" dirty="0"/>
              <a:t> for exploring further. Dashboards and reports connect to </a:t>
            </a:r>
            <a:r>
              <a:rPr lang="en-US" i="1" dirty="0"/>
              <a:t>datasets</a:t>
            </a:r>
            <a:r>
              <a:rPr lang="en-US" dirty="0"/>
              <a:t> that bring all of the relevant data together in one place.</a:t>
            </a:r>
          </a:p>
          <a:p>
            <a:r>
              <a:rPr lang="en-US" dirty="0">
                <a:hlinkClick r:id="rId2"/>
              </a:rPr>
              <a:t>https://docs.microsoft.com/en-us/power-bi/power-bi-service-overview</a:t>
            </a:r>
            <a:endParaRPr lang="en-US" dirty="0"/>
          </a:p>
          <a:p>
            <a:r>
              <a:rPr lang="en-US" dirty="0"/>
              <a:t>Power BI Service requires an organizational account (KSU accounts are not activated at this time). We are not using this service in IT 4713 or IT 7123.</a:t>
            </a:r>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17</a:t>
            </a:fld>
            <a:endParaRPr lang="en-US"/>
          </a:p>
        </p:txBody>
      </p:sp>
    </p:spTree>
    <p:extLst>
      <p:ext uri="{BB962C8B-B14F-4D97-AF65-F5344CB8AC3E}">
        <p14:creationId xmlns:p14="http://schemas.microsoft.com/office/powerpoint/2010/main" val="2425904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133" y="152401"/>
            <a:ext cx="7476067" cy="685799"/>
          </a:xfrm>
        </p:spPr>
        <p:txBody>
          <a:bodyPr>
            <a:normAutofit fontScale="90000"/>
          </a:bodyPr>
          <a:lstStyle/>
          <a:p>
            <a:r>
              <a:rPr lang="en-US" dirty="0"/>
              <a:t>Power BI Report Server</a:t>
            </a:r>
          </a:p>
        </p:txBody>
      </p:sp>
      <p:sp>
        <p:nvSpPr>
          <p:cNvPr id="3" name="Content Placeholder 2"/>
          <p:cNvSpPr>
            <a:spLocks noGrp="1"/>
          </p:cNvSpPr>
          <p:nvPr>
            <p:ph idx="1"/>
          </p:nvPr>
        </p:nvSpPr>
        <p:spPr>
          <a:xfrm>
            <a:off x="982663" y="990600"/>
            <a:ext cx="7704137" cy="2743200"/>
          </a:xfrm>
        </p:spPr>
        <p:txBody>
          <a:bodyPr>
            <a:normAutofit fontScale="85000" lnSpcReduction="10000"/>
          </a:bodyPr>
          <a:lstStyle/>
          <a:p>
            <a:r>
              <a:rPr lang="en-US" dirty="0"/>
              <a:t>Power BI Report Server is an on-premises report server with a web portal to display and manage reports, including Power BI reports (.PBIX), SSRS paginated reports (.RDL), mobile reports, and KPIs. </a:t>
            </a:r>
          </a:p>
          <a:p>
            <a:r>
              <a:rPr lang="en-US" dirty="0"/>
              <a:t>Power BI Report Server features are a superset of Reporting Services: everything you can do in Reporting Services, you can do with Power BI Report Server, along with support for Power BI reports.</a:t>
            </a:r>
            <a:endParaRPr lang="en-US" dirty="0">
              <a:hlinkClick r:id="rId2"/>
            </a:endParaRPr>
          </a:p>
          <a:p>
            <a:r>
              <a:rPr lang="en-US" dirty="0">
                <a:hlinkClick r:id="rId2"/>
              </a:rPr>
              <a:t>https://docs.microsoft.com/en-us/power-bi/report-server/get-started</a:t>
            </a:r>
            <a:endParaRPr lang="en-US" dirty="0"/>
          </a:p>
        </p:txBody>
      </p:sp>
      <p:sp>
        <p:nvSpPr>
          <p:cNvPr id="4" name="Slide Number Placeholder 3"/>
          <p:cNvSpPr>
            <a:spLocks noGrp="1"/>
          </p:cNvSpPr>
          <p:nvPr>
            <p:ph type="sldNum" sz="quarter" idx="12"/>
          </p:nvPr>
        </p:nvSpPr>
        <p:spPr>
          <a:xfrm>
            <a:off x="0" y="6492875"/>
            <a:ext cx="427833" cy="365125"/>
          </a:xfrm>
        </p:spPr>
        <p:txBody>
          <a:bodyPr/>
          <a:lstStyle/>
          <a:p>
            <a:fld id="{E520E911-CDE2-4652-B02C-E1487DADF24B}" type="slidenum">
              <a:rPr lang="en-US" smtClean="0"/>
              <a:pPr/>
              <a:t>18</a:t>
            </a:fld>
            <a:endParaRPr lang="en-US"/>
          </a:p>
        </p:txBody>
      </p:sp>
      <p:pic>
        <p:nvPicPr>
          <p:cNvPr id="5" name="Picture 4"/>
          <p:cNvPicPr>
            <a:picLocks noChangeAspect="1"/>
          </p:cNvPicPr>
          <p:nvPr/>
        </p:nvPicPr>
        <p:blipFill>
          <a:blip r:embed="rId3"/>
          <a:stretch>
            <a:fillRect/>
          </a:stretch>
        </p:blipFill>
        <p:spPr>
          <a:xfrm>
            <a:off x="1166323" y="3657600"/>
            <a:ext cx="7108215" cy="2334815"/>
          </a:xfrm>
          <a:prstGeom prst="rect">
            <a:avLst/>
          </a:prstGeom>
        </p:spPr>
      </p:pic>
      <p:sp>
        <p:nvSpPr>
          <p:cNvPr id="6" name="Rectangle 5"/>
          <p:cNvSpPr/>
          <p:nvPr/>
        </p:nvSpPr>
        <p:spPr>
          <a:xfrm>
            <a:off x="1066800" y="6096000"/>
            <a:ext cx="7856034" cy="307777"/>
          </a:xfrm>
          <a:prstGeom prst="rect">
            <a:avLst/>
          </a:prstGeom>
        </p:spPr>
        <p:txBody>
          <a:bodyPr wrap="square">
            <a:spAutoFit/>
          </a:bodyPr>
          <a:lstStyle/>
          <a:p>
            <a:r>
              <a:rPr lang="en-US" sz="1400" dirty="0"/>
              <a:t>Figure from: </a:t>
            </a:r>
            <a:r>
              <a:rPr lang="en-US" sz="1400" dirty="0">
                <a:hlinkClick r:id="rId4"/>
              </a:rPr>
              <a:t>https://www.microsoft.com/en-us/businessapplicationssummit/video/BAS2018-2171</a:t>
            </a:r>
            <a:endParaRPr lang="en-US" sz="1400" dirty="0"/>
          </a:p>
        </p:txBody>
      </p:sp>
    </p:spTree>
    <p:extLst>
      <p:ext uri="{BB962C8B-B14F-4D97-AF65-F5344CB8AC3E}">
        <p14:creationId xmlns:p14="http://schemas.microsoft.com/office/powerpoint/2010/main" val="3882483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a:t>Excel</a:t>
            </a:r>
          </a:p>
        </p:txBody>
      </p:sp>
      <p:sp>
        <p:nvSpPr>
          <p:cNvPr id="3" name="Content Placeholder 2"/>
          <p:cNvSpPr>
            <a:spLocks noGrp="1"/>
          </p:cNvSpPr>
          <p:nvPr>
            <p:ph idx="1"/>
          </p:nvPr>
        </p:nvSpPr>
        <p:spPr>
          <a:xfrm>
            <a:off x="982133" y="990600"/>
            <a:ext cx="7704667" cy="5638800"/>
          </a:xfrm>
        </p:spPr>
        <p:txBody>
          <a:bodyPr>
            <a:normAutofit fontScale="85000" lnSpcReduction="20000"/>
          </a:bodyPr>
          <a:lstStyle/>
          <a:p>
            <a:r>
              <a:rPr lang="en-US" dirty="0"/>
              <a:t>Excel PivotTable and Cube Functions are the major multidimensional query and analysis tool that can connect to multiple data sources, including SSDE, SSAS, and Power BI.</a:t>
            </a:r>
          </a:p>
          <a:p>
            <a:pPr lvl="1"/>
            <a:r>
              <a:rPr lang="en-US" dirty="0"/>
              <a:t>Excel Makes a Great BI! </a:t>
            </a:r>
            <a:r>
              <a:rPr lang="en-US">
                <a:hlinkClick r:id="rId2"/>
              </a:rPr>
              <a:t>https://exceluser.com/2660/</a:t>
            </a:r>
            <a:endParaRPr lang="en-US"/>
          </a:p>
          <a:p>
            <a:pPr lvl="1"/>
            <a:r>
              <a:rPr lang="en-US">
                <a:hlinkClick r:id="rId3"/>
              </a:rPr>
              <a:t>https://www.youtube.com/watch?v=1IsQVFskKDs</a:t>
            </a:r>
            <a:r>
              <a:rPr lang="en-US"/>
              <a:t> </a:t>
            </a:r>
          </a:p>
          <a:p>
            <a:r>
              <a:rPr lang="en-US" dirty="0"/>
              <a:t>Power BI in Excel. Power BI was born as add-on components of Excel, including components</a:t>
            </a:r>
          </a:p>
          <a:p>
            <a:pPr lvl="1"/>
            <a:r>
              <a:rPr lang="en-US" dirty="0"/>
              <a:t>Power Query: discover, extract, and transform data from public and corporate data sources</a:t>
            </a:r>
          </a:p>
          <a:p>
            <a:pPr lvl="1"/>
            <a:r>
              <a:rPr lang="en-US" dirty="0"/>
              <a:t>PowerPivot – create a sophisticated Data Model directly in Excel</a:t>
            </a:r>
          </a:p>
          <a:p>
            <a:pPr lvl="1"/>
            <a:r>
              <a:rPr lang="en-US" dirty="0"/>
              <a:t>Power View – create reports and analytical views with interactive data visualizations</a:t>
            </a:r>
          </a:p>
          <a:p>
            <a:r>
              <a:rPr lang="en-US" dirty="0"/>
              <a:t>Class use</a:t>
            </a:r>
          </a:p>
          <a:p>
            <a:pPr lvl="1"/>
            <a:r>
              <a:rPr lang="en-US" dirty="0"/>
              <a:t>IT 4713: in our project, we will use these tools for query and analysis in milestone 4 and 5.</a:t>
            </a:r>
          </a:p>
          <a:p>
            <a:pPr lvl="1"/>
            <a:r>
              <a:rPr lang="en-US" dirty="0"/>
              <a:t>IT 7123: we will use Excel PivotTable and Cube Function in one lab.</a:t>
            </a:r>
          </a:p>
          <a:p>
            <a:r>
              <a:rPr lang="en-US" dirty="0"/>
              <a:t>More info</a:t>
            </a:r>
          </a:p>
          <a:p>
            <a:pPr lvl="1"/>
            <a:r>
              <a:rPr lang="en-US" dirty="0"/>
              <a:t>See a quick demo of Power BI in Excel: </a:t>
            </a:r>
            <a:r>
              <a:rPr lang="en-US" dirty="0">
                <a:hlinkClick r:id="rId4"/>
              </a:rPr>
              <a:t>https://www.youtube.com/watch?v=n4p5xVEqY_g</a:t>
            </a:r>
            <a:endParaRPr lang="en-US" dirty="0"/>
          </a:p>
          <a:p>
            <a:pPr lvl="1"/>
            <a:r>
              <a:rPr lang="en-US" dirty="0"/>
              <a:t>Power BI in Excel vs. Power BI Standalone </a:t>
            </a:r>
            <a:r>
              <a:rPr lang="en-US" dirty="0">
                <a:hlinkClick r:id="rId5"/>
              </a:rPr>
              <a:t>https://powerpivotpro.com/what-is-power-bi/</a:t>
            </a:r>
            <a:endParaRPr lang="en-US" dirty="0"/>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19</a:t>
            </a:fld>
            <a:endParaRPr lang="en-US"/>
          </a:p>
        </p:txBody>
      </p:sp>
      <p:sp>
        <p:nvSpPr>
          <p:cNvPr id="5" name="Rectangle 4"/>
          <p:cNvSpPr/>
          <p:nvPr/>
        </p:nvSpPr>
        <p:spPr>
          <a:xfrm>
            <a:off x="3733800" y="35928"/>
            <a:ext cx="4572000" cy="830997"/>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r>
              <a:rPr lang="en-US" sz="1600" dirty="0"/>
              <a:t>“I started a Microsoft data science program … it is really good. I didn't know excel was that powerful.” – from a former student.</a:t>
            </a:r>
          </a:p>
        </p:txBody>
      </p:sp>
    </p:spTree>
    <p:extLst>
      <p:ext uri="{BB962C8B-B14F-4D97-AF65-F5344CB8AC3E}">
        <p14:creationId xmlns:p14="http://schemas.microsoft.com/office/powerpoint/2010/main" val="3626456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normAutofit/>
          </a:bodyPr>
          <a:lstStyle/>
          <a:p>
            <a:r>
              <a:rPr lang="en-US" dirty="0"/>
              <a:t>Topics</a:t>
            </a:r>
          </a:p>
        </p:txBody>
      </p:sp>
      <p:sp>
        <p:nvSpPr>
          <p:cNvPr id="3" name="Content Placeholder 2"/>
          <p:cNvSpPr>
            <a:spLocks noGrp="1"/>
          </p:cNvSpPr>
          <p:nvPr>
            <p:ph idx="1"/>
          </p:nvPr>
        </p:nvSpPr>
        <p:spPr>
          <a:xfrm>
            <a:off x="982663" y="2971800"/>
            <a:ext cx="7704137" cy="3027363"/>
          </a:xfrm>
        </p:spPr>
        <p:txBody>
          <a:bodyPr>
            <a:normAutofit/>
          </a:bodyPr>
          <a:lstStyle/>
          <a:p>
            <a:r>
              <a:rPr lang="en-US" dirty="0"/>
              <a:t>MSBI market positions</a:t>
            </a:r>
          </a:p>
          <a:p>
            <a:r>
              <a:rPr lang="en-US" dirty="0"/>
              <a:t>BI solutions in the following main groups</a:t>
            </a:r>
          </a:p>
          <a:p>
            <a:pPr lvl="1"/>
            <a:r>
              <a:rPr lang="en-US" dirty="0"/>
              <a:t>SQL Server platform</a:t>
            </a:r>
          </a:p>
          <a:p>
            <a:pPr lvl="1"/>
            <a:r>
              <a:rPr lang="en-US" dirty="0"/>
              <a:t>Power BI platform</a:t>
            </a:r>
          </a:p>
          <a:p>
            <a:pPr lvl="1"/>
            <a:r>
              <a:rPr lang="en-US" dirty="0"/>
              <a:t>End user applications</a:t>
            </a:r>
          </a:p>
          <a:p>
            <a:pPr lvl="1"/>
            <a:r>
              <a:rPr lang="en-US" dirty="0"/>
              <a:t>Cloud (Azure) services</a:t>
            </a:r>
          </a:p>
        </p:txBody>
      </p:sp>
      <p:sp>
        <p:nvSpPr>
          <p:cNvPr id="4" name="Slide Number Placeholder 3"/>
          <p:cNvSpPr>
            <a:spLocks noGrp="1"/>
          </p:cNvSpPr>
          <p:nvPr>
            <p:ph type="sldNum" sz="quarter" idx="12"/>
          </p:nvPr>
        </p:nvSpPr>
        <p:spPr>
          <a:xfrm>
            <a:off x="8258967" y="6108173"/>
            <a:ext cx="427833" cy="365125"/>
          </a:xfrm>
        </p:spPr>
        <p:txBody>
          <a:bodyPr/>
          <a:lstStyle/>
          <a:p>
            <a:fld id="{E520E911-CDE2-4652-B02C-E1487DADF24B}" type="slidenum">
              <a:rPr lang="en-US" smtClean="0"/>
              <a:pPr/>
              <a:t>2</a:t>
            </a:fld>
            <a:endParaRPr lang="en-US"/>
          </a:p>
        </p:txBody>
      </p:sp>
      <p:sp>
        <p:nvSpPr>
          <p:cNvPr id="5" name="Rectangle 4"/>
          <p:cNvSpPr/>
          <p:nvPr/>
        </p:nvSpPr>
        <p:spPr>
          <a:xfrm>
            <a:off x="685800" y="914400"/>
            <a:ext cx="7924800" cy="163121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None/>
            </a:pPr>
            <a:r>
              <a:rPr lang="en-US" sz="2000" dirty="0"/>
              <a:t>This lecture notes provides an overview of Microsoft Business Intelligence and Analytics solutions. Microsoft is a mega vendor of data and analytics solution developer and provider. It has a full set of products that compete in many major market and business sector. The study of its strategy and solution is a great way of understanding the industry and the market.</a:t>
            </a:r>
          </a:p>
        </p:txBody>
      </p:sp>
    </p:spTree>
    <p:extLst>
      <p:ext uri="{BB962C8B-B14F-4D97-AF65-F5344CB8AC3E}">
        <p14:creationId xmlns:p14="http://schemas.microsoft.com/office/powerpoint/2010/main" val="3164131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Power BI Architecture</a:t>
            </a:r>
          </a:p>
        </p:txBody>
      </p:sp>
      <p:sp>
        <p:nvSpPr>
          <p:cNvPr id="4" name="Slide Number Placeholder 3"/>
          <p:cNvSpPr>
            <a:spLocks noGrp="1"/>
          </p:cNvSpPr>
          <p:nvPr>
            <p:ph type="sldNum" sz="quarter" idx="12"/>
          </p:nvPr>
        </p:nvSpPr>
        <p:spPr/>
        <p:txBody>
          <a:bodyPr/>
          <a:lstStyle/>
          <a:p>
            <a:pPr>
              <a:defRPr/>
            </a:pPr>
            <a:fld id="{EE372EA2-9A33-444C-BB27-43E9FD2345A0}" type="slidenum">
              <a:rPr lang="en-US" smtClean="0"/>
              <a:pPr>
                <a:defRPr/>
              </a:pPr>
              <a:t>20</a:t>
            </a:fld>
            <a:endParaRPr lang="en-US"/>
          </a:p>
        </p:txBody>
      </p:sp>
      <p:sp>
        <p:nvSpPr>
          <p:cNvPr id="5" name="Rectangle 4"/>
          <p:cNvSpPr/>
          <p:nvPr/>
        </p:nvSpPr>
        <p:spPr>
          <a:xfrm>
            <a:off x="1371600" y="5595138"/>
            <a:ext cx="6324600" cy="307777"/>
          </a:xfrm>
          <a:prstGeom prst="rect">
            <a:avLst/>
          </a:prstGeom>
        </p:spPr>
        <p:txBody>
          <a:bodyPr wrap="square">
            <a:spAutoFit/>
          </a:bodyPr>
          <a:lstStyle/>
          <a:p>
            <a:r>
              <a:rPr lang="en-US" sz="1400" dirty="0">
                <a:solidFill>
                  <a:srgbClr val="3A3A3A"/>
                </a:solidFill>
                <a:latin typeface="roboto condensed"/>
              </a:rPr>
              <a:t>Image from </a:t>
            </a:r>
            <a:r>
              <a:rPr lang="en-US" sz="1400" dirty="0">
                <a:solidFill>
                  <a:srgbClr val="3A3A3A"/>
                </a:solidFill>
                <a:latin typeface="roboto condensed"/>
                <a:hlinkClick r:id="rId2"/>
              </a:rPr>
              <a:t>https://data-flair.training/blogs/power-bi-architecture/</a:t>
            </a:r>
            <a:r>
              <a:rPr lang="en-US" sz="1400" dirty="0">
                <a:solidFill>
                  <a:srgbClr val="3A3A3A"/>
                </a:solidFill>
                <a:latin typeface="roboto condensed"/>
              </a:rPr>
              <a:t> </a:t>
            </a:r>
            <a:endParaRPr lang="en-US" sz="1400" b="0" i="0" dirty="0">
              <a:solidFill>
                <a:srgbClr val="8298A1"/>
              </a:solidFill>
              <a:effectLst/>
              <a:latin typeface="roboto"/>
            </a:endParaRPr>
          </a:p>
        </p:txBody>
      </p:sp>
      <p:pic>
        <p:nvPicPr>
          <p:cNvPr id="7170" name="Picture 2" descr="Power BI architecture overview">
            <a:extLst>
              <a:ext uri="{FF2B5EF4-FFF2-40B4-BE49-F238E27FC236}">
                <a16:creationId xmlns:a16="http://schemas.microsoft.com/office/drawing/2014/main" id="{E0B194DE-F393-4781-A3A5-BEA090D95F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95400"/>
            <a:ext cx="7086600" cy="4090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653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Tools and Capability Mapping</a:t>
            </a:r>
            <a:endParaRPr lang="en-US"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785496783"/>
              </p:ext>
            </p:extLst>
          </p:nvPr>
        </p:nvGraphicFramePr>
        <p:xfrm>
          <a:off x="533400" y="1353051"/>
          <a:ext cx="8153401" cy="3970165"/>
        </p:xfrm>
        <a:graphic>
          <a:graphicData uri="http://schemas.openxmlformats.org/drawingml/2006/table">
            <a:tbl>
              <a:tblPr firstRow="1" firstCol="1" bandRow="1">
                <a:tableStyleId>{21E4AEA4-8DFA-4A89-87EB-49C32662AFE0}</a:tableStyleId>
              </a:tblPr>
              <a:tblGrid>
                <a:gridCol w="1292465">
                  <a:extLst>
                    <a:ext uri="{9D8B030D-6E8A-4147-A177-3AD203B41FA5}">
                      <a16:colId xmlns:a16="http://schemas.microsoft.com/office/drawing/2014/main" val="1909289563"/>
                    </a:ext>
                  </a:extLst>
                </a:gridCol>
                <a:gridCol w="1485731">
                  <a:extLst>
                    <a:ext uri="{9D8B030D-6E8A-4147-A177-3AD203B41FA5}">
                      <a16:colId xmlns:a16="http://schemas.microsoft.com/office/drawing/2014/main" val="2130453987"/>
                    </a:ext>
                  </a:extLst>
                </a:gridCol>
                <a:gridCol w="1993053">
                  <a:extLst>
                    <a:ext uri="{9D8B030D-6E8A-4147-A177-3AD203B41FA5}">
                      <a16:colId xmlns:a16="http://schemas.microsoft.com/office/drawing/2014/main" val="3191186224"/>
                    </a:ext>
                  </a:extLst>
                </a:gridCol>
                <a:gridCol w="1691076">
                  <a:extLst>
                    <a:ext uri="{9D8B030D-6E8A-4147-A177-3AD203B41FA5}">
                      <a16:colId xmlns:a16="http://schemas.microsoft.com/office/drawing/2014/main" val="386162845"/>
                    </a:ext>
                  </a:extLst>
                </a:gridCol>
                <a:gridCol w="1691076">
                  <a:extLst>
                    <a:ext uri="{9D8B030D-6E8A-4147-A177-3AD203B41FA5}">
                      <a16:colId xmlns:a16="http://schemas.microsoft.com/office/drawing/2014/main" val="2495199994"/>
                    </a:ext>
                  </a:extLst>
                </a:gridCol>
              </a:tblGrid>
              <a:tr h="304800">
                <a:tc>
                  <a:txBody>
                    <a:bodyPr/>
                    <a:lstStyle/>
                    <a:p>
                      <a:pPr algn="l" rtl="0" fontAlgn="ctr"/>
                      <a:r>
                        <a:rPr lang="en-US" sz="1400" u="none" strike="noStrike" dirty="0">
                          <a:effectLst/>
                        </a:rPr>
                        <a:t>BI Capabilities</a:t>
                      </a:r>
                      <a:endParaRPr lang="en-US" sz="1400" b="1" i="0" u="none" strike="noStrike" dirty="0">
                        <a:solidFill>
                          <a:srgbClr val="FFFFFF"/>
                        </a:solidFill>
                        <a:effectLst/>
                        <a:latin typeface="Arial" panose="020B0604020202020204" pitchFamily="34" charset="0"/>
                      </a:endParaRPr>
                    </a:p>
                  </a:txBody>
                  <a:tcPr marL="45720" marR="45720" anchor="ctr"/>
                </a:tc>
                <a:tc>
                  <a:txBody>
                    <a:bodyPr/>
                    <a:lstStyle/>
                    <a:p>
                      <a:pPr algn="ctr" rtl="0" fontAlgn="ctr"/>
                      <a:r>
                        <a:rPr lang="en-US" sz="1400" u="none" strike="noStrike" dirty="0">
                          <a:effectLst/>
                        </a:rPr>
                        <a:t>SQL Server</a:t>
                      </a:r>
                      <a:endParaRPr lang="en-US" sz="14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400" u="none" strike="noStrike" dirty="0">
                          <a:effectLst/>
                        </a:rPr>
                        <a:t>Power BI</a:t>
                      </a:r>
                      <a:endParaRPr lang="en-US" sz="14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400" u="none" strike="noStrike" dirty="0">
                          <a:effectLst/>
                        </a:rPr>
                        <a:t>Business App</a:t>
                      </a:r>
                      <a:endParaRPr lang="en-US" sz="14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400" b="1" u="none" strike="noStrike" kern="1200" dirty="0">
                          <a:solidFill>
                            <a:schemeClr val="lt1"/>
                          </a:solidFill>
                          <a:effectLst/>
                          <a:latin typeface="+mn-lt"/>
                          <a:ea typeface="+mn-ea"/>
                          <a:cs typeface="+mn-cs"/>
                        </a:rPr>
                        <a:t>Azure</a:t>
                      </a:r>
                    </a:p>
                  </a:txBody>
                  <a:tcPr marL="45720" marR="45720" anchor="ctr"/>
                </a:tc>
                <a:extLst>
                  <a:ext uri="{0D108BD9-81ED-4DB2-BD59-A6C34878D82A}">
                    <a16:rowId xmlns:a16="http://schemas.microsoft.com/office/drawing/2014/main" val="607838627"/>
                  </a:ext>
                </a:extLst>
              </a:tr>
              <a:tr h="540486">
                <a:tc>
                  <a:txBody>
                    <a:bodyPr/>
                    <a:lstStyle/>
                    <a:p>
                      <a:pPr algn="l" rtl="0" fontAlgn="ctr"/>
                      <a:r>
                        <a:rPr lang="en-US" sz="1400" u="none" strike="noStrike">
                          <a:effectLst/>
                        </a:rPr>
                        <a:t>Data Management</a:t>
                      </a:r>
                      <a:endParaRPr lang="en-US" sz="1400" b="1" i="0" u="none" strike="noStrike">
                        <a:solidFill>
                          <a:srgbClr val="FFFFFF"/>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Database Engine</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BI Desktop</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fontAlgn="t"/>
                      <a:r>
                        <a:rPr lang="en-US" sz="1600" u="none" strike="noStrike">
                          <a:effectLst/>
                        </a:rPr>
                        <a:t> </a:t>
                      </a:r>
                      <a:endParaRPr lang="en-US" sz="1600" b="0" i="0" u="none" strike="noStrike">
                        <a:effectLst/>
                        <a:latin typeface="Arial" panose="020B0604020202020204" pitchFamily="34" charset="0"/>
                      </a:endParaRPr>
                    </a:p>
                  </a:txBody>
                  <a:tcPr marL="45720" marR="45720"/>
                </a:tc>
                <a:tc>
                  <a:txBody>
                    <a:bodyPr/>
                    <a:lstStyle/>
                    <a:p>
                      <a:pPr algn="ctr" fontAlgn="t"/>
                      <a:r>
                        <a:rPr lang="en-US" sz="1600" b="0" i="0" u="none" strike="noStrike" dirty="0">
                          <a:effectLst/>
                          <a:latin typeface="Arial" panose="020B0604020202020204" pitchFamily="34" charset="0"/>
                        </a:rPr>
                        <a:t>Azure SQL Database</a:t>
                      </a:r>
                    </a:p>
                  </a:txBody>
                  <a:tcPr marL="45720" marR="45720"/>
                </a:tc>
                <a:extLst>
                  <a:ext uri="{0D108BD9-81ED-4DB2-BD59-A6C34878D82A}">
                    <a16:rowId xmlns:a16="http://schemas.microsoft.com/office/drawing/2014/main" val="980753609"/>
                  </a:ext>
                </a:extLst>
              </a:tr>
              <a:tr h="647457">
                <a:tc>
                  <a:txBody>
                    <a:bodyPr/>
                    <a:lstStyle/>
                    <a:p>
                      <a:pPr algn="l" rtl="0" fontAlgn="ctr"/>
                      <a:r>
                        <a:rPr lang="en-US" sz="1400" u="none" strike="noStrike">
                          <a:effectLst/>
                        </a:rPr>
                        <a:t>Data Integration</a:t>
                      </a:r>
                      <a:endParaRPr lang="en-US" sz="1400" b="1" i="0" u="none" strike="noStrike">
                        <a:solidFill>
                          <a:srgbClr val="FFFFFF"/>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SSIS</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BI Desktop</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Query in Excel</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b="0" i="0" u="none" strike="noStrike" dirty="0">
                          <a:solidFill>
                            <a:srgbClr val="000000"/>
                          </a:solidFill>
                          <a:effectLst/>
                          <a:latin typeface="Arial" panose="020B0604020202020204" pitchFamily="34" charset="0"/>
                        </a:rPr>
                        <a:t>Data Factory</a:t>
                      </a:r>
                    </a:p>
                  </a:txBody>
                  <a:tcPr marL="45720" marR="45720" anchor="ctr"/>
                </a:tc>
                <a:extLst>
                  <a:ext uri="{0D108BD9-81ED-4DB2-BD59-A6C34878D82A}">
                    <a16:rowId xmlns:a16="http://schemas.microsoft.com/office/drawing/2014/main" val="2884774563"/>
                  </a:ext>
                </a:extLst>
              </a:tr>
              <a:tr h="647457">
                <a:tc>
                  <a:txBody>
                    <a:bodyPr/>
                    <a:lstStyle/>
                    <a:p>
                      <a:pPr algn="l" rtl="0" fontAlgn="ctr"/>
                      <a:r>
                        <a:rPr lang="en-US" sz="1400" u="none" strike="noStrike">
                          <a:effectLst/>
                        </a:rPr>
                        <a:t>Analytical capability</a:t>
                      </a:r>
                      <a:endParaRPr lang="en-US" sz="1400" b="1" i="0" u="none" strike="noStrike">
                        <a:solidFill>
                          <a:srgbClr val="FFFFFF"/>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SSAS</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BI Desktop</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a:effectLst/>
                        </a:rPr>
                        <a:t>Excel</a:t>
                      </a:r>
                      <a:endParaRPr lang="en-US" sz="1600" b="0" i="0" u="none" strike="noStrike">
                        <a:solidFill>
                          <a:srgbClr val="000000"/>
                        </a:solidFill>
                        <a:effectLst/>
                        <a:latin typeface="Arial" panose="020B0604020202020204" pitchFamily="34" charset="0"/>
                      </a:endParaRPr>
                    </a:p>
                  </a:txBody>
                  <a:tcPr marL="45720" marR="45720" anchor="ctr"/>
                </a:tc>
                <a:tc>
                  <a:txBody>
                    <a:bodyPr/>
                    <a:lstStyle/>
                    <a:p>
                      <a:pPr algn="ctr" rtl="0" fontAlgn="ctr"/>
                      <a:r>
                        <a:rPr lang="en-US" sz="1600" b="0" i="0" u="none" strike="noStrike" dirty="0">
                          <a:solidFill>
                            <a:srgbClr val="000000"/>
                          </a:solidFill>
                          <a:effectLst/>
                          <a:latin typeface="Arial" panose="020B0604020202020204" pitchFamily="34" charset="0"/>
                        </a:rPr>
                        <a:t>Analysis Services</a:t>
                      </a:r>
                    </a:p>
                  </a:txBody>
                  <a:tcPr marL="45720" marR="45720" anchor="ctr"/>
                </a:tc>
                <a:extLst>
                  <a:ext uri="{0D108BD9-81ED-4DB2-BD59-A6C34878D82A}">
                    <a16:rowId xmlns:a16="http://schemas.microsoft.com/office/drawing/2014/main" val="3406880861"/>
                  </a:ext>
                </a:extLst>
              </a:tr>
              <a:tr h="968371">
                <a:tc>
                  <a:txBody>
                    <a:bodyPr/>
                    <a:lstStyle/>
                    <a:p>
                      <a:pPr algn="l" rtl="0" fontAlgn="ctr"/>
                      <a:r>
                        <a:rPr lang="en-US" sz="1400" u="none" strike="noStrike">
                          <a:effectLst/>
                        </a:rPr>
                        <a:t>Reporting (query and dashboard)</a:t>
                      </a:r>
                      <a:endParaRPr lang="en-US" sz="1400" b="1" i="0" u="none" strike="noStrike">
                        <a:solidFill>
                          <a:srgbClr val="FFFFFF"/>
                        </a:solidFill>
                        <a:effectLst/>
                        <a:latin typeface="Arial" panose="020B0604020202020204" pitchFamily="34" charset="0"/>
                      </a:endParaRPr>
                    </a:p>
                  </a:txBody>
                  <a:tcPr marL="45720" marR="45720" anchor="ctr"/>
                </a:tc>
                <a:tc>
                  <a:txBody>
                    <a:bodyPr/>
                    <a:lstStyle/>
                    <a:p>
                      <a:pPr algn="ctr" rtl="0" fontAlgn="ctr"/>
                      <a:r>
                        <a:rPr lang="en-US" sz="1600" u="none" strike="noStrike">
                          <a:effectLst/>
                        </a:rPr>
                        <a:t>SSRS</a:t>
                      </a:r>
                      <a:endParaRPr lang="en-US" sz="1600" b="0" i="0" u="none" strike="noStrike">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BI Desktop</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View in Excel</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rtl="0" fontAlgn="ctr"/>
                      <a:endParaRPr lang="en-US" sz="1600" b="0" i="0" u="none" strike="noStrike" dirty="0">
                        <a:solidFill>
                          <a:srgbClr val="000000"/>
                        </a:solidFill>
                        <a:effectLst/>
                        <a:latin typeface="Arial" panose="020B0604020202020204" pitchFamily="34" charset="0"/>
                      </a:endParaRPr>
                    </a:p>
                  </a:txBody>
                  <a:tcPr marL="45720" marR="45720" anchor="ctr"/>
                </a:tc>
                <a:extLst>
                  <a:ext uri="{0D108BD9-81ED-4DB2-BD59-A6C34878D82A}">
                    <a16:rowId xmlns:a16="http://schemas.microsoft.com/office/drawing/2014/main" val="944864247"/>
                  </a:ext>
                </a:extLst>
              </a:tr>
              <a:tr h="647457">
                <a:tc>
                  <a:txBody>
                    <a:bodyPr/>
                    <a:lstStyle/>
                    <a:p>
                      <a:pPr algn="l" rtl="0" fontAlgn="ctr"/>
                      <a:r>
                        <a:rPr lang="en-US" sz="1400" u="none" strike="noStrike">
                          <a:effectLst/>
                        </a:rPr>
                        <a:t>Delivery</a:t>
                      </a:r>
                      <a:endParaRPr lang="en-US" sz="1400" b="1" i="0" u="none" strike="noStrike">
                        <a:solidFill>
                          <a:srgbClr val="FFFFFF"/>
                        </a:solidFill>
                        <a:effectLst/>
                        <a:latin typeface="Arial" panose="020B0604020202020204" pitchFamily="34" charset="0"/>
                      </a:endParaRPr>
                    </a:p>
                  </a:txBody>
                  <a:tcPr marL="45720" marR="45720" anchor="ctr"/>
                </a:tc>
                <a:tc>
                  <a:txBody>
                    <a:bodyPr/>
                    <a:lstStyle/>
                    <a:p>
                      <a:pPr algn="ctr" rtl="0" fontAlgn="ctr"/>
                      <a:r>
                        <a:rPr lang="en-US" sz="1600" u="none" strike="noStrike">
                          <a:effectLst/>
                        </a:rPr>
                        <a:t>SSRS</a:t>
                      </a:r>
                      <a:endParaRPr lang="en-US" sz="1600" b="0" i="0" u="none" strike="noStrike">
                        <a:solidFill>
                          <a:srgbClr val="000000"/>
                        </a:solidFill>
                        <a:effectLst/>
                        <a:latin typeface="Arial" panose="020B0604020202020204" pitchFamily="34" charset="0"/>
                      </a:endParaRPr>
                    </a:p>
                  </a:txBody>
                  <a:tcPr marL="45720" marR="45720" anchor="ctr"/>
                </a:tc>
                <a:tc>
                  <a:txBody>
                    <a:bodyPr/>
                    <a:lstStyle/>
                    <a:p>
                      <a:pPr algn="ctr" rtl="0" fontAlgn="ctr"/>
                      <a:r>
                        <a:rPr lang="en-US" sz="1600" u="none" strike="noStrike" dirty="0">
                          <a:effectLst/>
                        </a:rPr>
                        <a:t>Power BI Report Server,</a:t>
                      </a:r>
                      <a:endParaRPr lang="en-US" sz="1600" b="0" i="0" u="none" strike="noStrike" dirty="0">
                        <a:solidFill>
                          <a:srgbClr val="000000"/>
                        </a:solidFill>
                        <a:effectLst/>
                        <a:latin typeface="Arial" panose="020B0604020202020204" pitchFamily="34" charset="0"/>
                      </a:endParaRPr>
                    </a:p>
                    <a:p>
                      <a:pPr algn="ctr" rtl="0" fontAlgn="ctr"/>
                      <a:r>
                        <a:rPr lang="en-US" sz="1600" u="none" strike="noStrike" dirty="0">
                          <a:effectLst/>
                        </a:rPr>
                        <a:t>Power BI Services</a:t>
                      </a:r>
                      <a:endParaRPr lang="en-US" sz="1600" b="0" i="0" u="none" strike="noStrike" dirty="0">
                        <a:solidFill>
                          <a:srgbClr val="000000"/>
                        </a:solidFill>
                        <a:effectLst/>
                        <a:latin typeface="Arial" panose="020B0604020202020204" pitchFamily="34" charset="0"/>
                      </a:endParaRPr>
                    </a:p>
                  </a:txBody>
                  <a:tcPr marL="45720" marR="45720" anchor="ctr"/>
                </a:tc>
                <a:tc>
                  <a:txBody>
                    <a:bodyPr/>
                    <a:lstStyle/>
                    <a:p>
                      <a:pPr algn="ctr" fontAlgn="t"/>
                      <a:r>
                        <a:rPr lang="en-US" sz="1600" u="none" strike="noStrike" dirty="0">
                          <a:effectLst/>
                        </a:rPr>
                        <a:t> </a:t>
                      </a:r>
                      <a:endParaRPr lang="en-US" sz="1600" b="0" i="0" u="none" strike="noStrike" dirty="0">
                        <a:effectLst/>
                        <a:latin typeface="Arial" panose="020B0604020202020204" pitchFamily="34" charset="0"/>
                      </a:endParaRPr>
                    </a:p>
                  </a:txBody>
                  <a:tcPr marL="45720" marR="45720"/>
                </a:tc>
                <a:tc>
                  <a:txBody>
                    <a:bodyPr/>
                    <a:lstStyle/>
                    <a:p>
                      <a:pPr algn="ctr" fontAlgn="t"/>
                      <a:endParaRPr lang="en-US" sz="1600" b="0" i="0" u="none" strike="noStrike" dirty="0">
                        <a:effectLst/>
                        <a:latin typeface="Arial" panose="020B0604020202020204" pitchFamily="34" charset="0"/>
                      </a:endParaRPr>
                    </a:p>
                  </a:txBody>
                  <a:tcPr marL="45720" marR="45720"/>
                </a:tc>
                <a:extLst>
                  <a:ext uri="{0D108BD9-81ED-4DB2-BD59-A6C34878D82A}">
                    <a16:rowId xmlns:a16="http://schemas.microsoft.com/office/drawing/2014/main" val="1848515070"/>
                  </a:ext>
                </a:extLst>
              </a:tr>
            </a:tbl>
          </a:graphicData>
        </a:graphic>
      </p:graphicFrame>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21</a:t>
            </a:fld>
            <a:endParaRPr lang="en-US"/>
          </a:p>
        </p:txBody>
      </p:sp>
      <p:sp>
        <p:nvSpPr>
          <p:cNvPr id="14" name="Rectangle 13"/>
          <p:cNvSpPr/>
          <p:nvPr/>
        </p:nvSpPr>
        <p:spPr>
          <a:xfrm>
            <a:off x="762000" y="5576457"/>
            <a:ext cx="8153400" cy="523220"/>
          </a:xfrm>
          <a:prstGeom prst="rect">
            <a:avLst/>
          </a:prstGeom>
        </p:spPr>
        <p:txBody>
          <a:bodyPr wrap="square">
            <a:spAutoFit/>
          </a:bodyPr>
          <a:lstStyle/>
          <a:p>
            <a:r>
              <a:rPr lang="en-US" sz="1400" dirty="0"/>
              <a:t>For a more complete matrix, see </a:t>
            </a:r>
            <a:r>
              <a:rPr lang="en-US" sz="1400" dirty="0">
                <a:hlinkClick r:id="rId2"/>
              </a:rPr>
              <a:t>https://docs.microsoft.com/en-us/sql/reporting-services/choosing-microsoft-business-intelligence-bi-tools-for-analysis-and-reporting?view=sql-server-ver15</a:t>
            </a:r>
            <a:endParaRPr lang="en-US" sz="1400" dirty="0"/>
          </a:p>
        </p:txBody>
      </p:sp>
    </p:spTree>
    <p:extLst>
      <p:ext uri="{BB962C8B-B14F-4D97-AF65-F5344CB8AC3E}">
        <p14:creationId xmlns:p14="http://schemas.microsoft.com/office/powerpoint/2010/main" val="1048039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 Use Summary</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704461112"/>
              </p:ext>
            </p:extLst>
          </p:nvPr>
        </p:nvGraphicFramePr>
        <p:xfrm>
          <a:off x="1219200" y="1143000"/>
          <a:ext cx="7315200" cy="4471399"/>
        </p:xfrm>
        <a:graphic>
          <a:graphicData uri="http://schemas.openxmlformats.org/drawingml/2006/table">
            <a:tbl>
              <a:tblPr firstRow="1" bandRow="1">
                <a:tableStyleId>{21E4AEA4-8DFA-4A89-87EB-49C32662AFE0}</a:tableStyleId>
              </a:tblPr>
              <a:tblGrid>
                <a:gridCol w="1981200">
                  <a:extLst>
                    <a:ext uri="{9D8B030D-6E8A-4147-A177-3AD203B41FA5}">
                      <a16:colId xmlns:a16="http://schemas.microsoft.com/office/drawing/2014/main" val="2130453987"/>
                    </a:ext>
                  </a:extLst>
                </a:gridCol>
                <a:gridCol w="2590800">
                  <a:extLst>
                    <a:ext uri="{9D8B030D-6E8A-4147-A177-3AD203B41FA5}">
                      <a16:colId xmlns:a16="http://schemas.microsoft.com/office/drawing/2014/main" val="3191186224"/>
                    </a:ext>
                  </a:extLst>
                </a:gridCol>
                <a:gridCol w="2743200">
                  <a:extLst>
                    <a:ext uri="{9D8B030D-6E8A-4147-A177-3AD203B41FA5}">
                      <a16:colId xmlns:a16="http://schemas.microsoft.com/office/drawing/2014/main" val="386162845"/>
                    </a:ext>
                  </a:extLst>
                </a:gridCol>
              </a:tblGrid>
              <a:tr h="220750">
                <a:tc>
                  <a:txBody>
                    <a:bodyPr/>
                    <a:lstStyle/>
                    <a:p>
                      <a:pPr algn="l" rtl="0" fontAlgn="ctr"/>
                      <a:r>
                        <a:rPr lang="en-US" sz="1400" b="1" i="0" u="none" strike="noStrike" dirty="0">
                          <a:solidFill>
                            <a:srgbClr val="000000"/>
                          </a:solidFill>
                          <a:effectLst/>
                          <a:latin typeface="Arial" panose="020B0604020202020204" pitchFamily="34" charset="0"/>
                        </a:rPr>
                        <a:t>Tools</a:t>
                      </a:r>
                    </a:p>
                  </a:txBody>
                  <a:tcPr marL="45720" marR="45720" anchor="ctr"/>
                </a:tc>
                <a:tc>
                  <a:txBody>
                    <a:bodyPr/>
                    <a:lstStyle/>
                    <a:p>
                      <a:pPr algn="ctr" rtl="0" fontAlgn="ctr"/>
                      <a:r>
                        <a:rPr lang="en-US" sz="1800" b="1" kern="1200" dirty="0">
                          <a:solidFill>
                            <a:schemeClr val="lt1"/>
                          </a:solidFill>
                          <a:latin typeface="+mn-lt"/>
                          <a:ea typeface="+mn-ea"/>
                          <a:cs typeface="+mn-cs"/>
                        </a:rPr>
                        <a:t>IT 4713</a:t>
                      </a:r>
                    </a:p>
                  </a:txBody>
                  <a:tcPr marL="45720" marR="45720" anchor="ctr"/>
                </a:tc>
                <a:tc>
                  <a:txBody>
                    <a:bodyPr/>
                    <a:lstStyle/>
                    <a:p>
                      <a:pPr algn="ctr"/>
                      <a:r>
                        <a:rPr lang="en-US" dirty="0"/>
                        <a:t>IT 7123</a:t>
                      </a:r>
                    </a:p>
                  </a:txBody>
                  <a:tcPr marL="45720" marR="45720" anchor="ctr"/>
                </a:tc>
                <a:extLst>
                  <a:ext uri="{0D108BD9-81ED-4DB2-BD59-A6C34878D82A}">
                    <a16:rowId xmlns:a16="http://schemas.microsoft.com/office/drawing/2014/main" val="607838627"/>
                  </a:ext>
                </a:extLst>
              </a:tr>
              <a:tr h="314671">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en-US" sz="1400" b="1" u="none" strike="noStrike" dirty="0">
                          <a:effectLst/>
                        </a:rPr>
                        <a:t>SQL Server</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endParaRPr lang="en-US" sz="1400" b="0" i="0" u="none" strike="noStrike" dirty="0">
                        <a:solidFill>
                          <a:srgbClr val="000000"/>
                        </a:solidFill>
                        <a:effectLst/>
                        <a:latin typeface="Arial" panose="020B0604020202020204" pitchFamily="34" charset="0"/>
                      </a:endParaRPr>
                    </a:p>
                  </a:txBody>
                  <a:tcPr marL="45720" marR="45720" anchor="ctr"/>
                </a:tc>
                <a:tc>
                  <a:txBody>
                    <a:bodyPr/>
                    <a:lstStyle/>
                    <a:p>
                      <a:endParaRPr lang="en-US" dirty="0"/>
                    </a:p>
                  </a:txBody>
                  <a:tcPr marL="45720" marR="45720"/>
                </a:tc>
                <a:extLst>
                  <a:ext uri="{0D108BD9-81ED-4DB2-BD59-A6C34878D82A}">
                    <a16:rowId xmlns:a16="http://schemas.microsoft.com/office/drawing/2014/main" val="3648960760"/>
                  </a:ext>
                </a:extLst>
              </a:tr>
              <a:tr h="314671">
                <a:tc>
                  <a:txBody>
                    <a:bodyPr/>
                    <a:lstStyle/>
                    <a:p>
                      <a:pPr algn="r" rtl="0" fontAlgn="ctr"/>
                      <a:r>
                        <a:rPr lang="en-US" sz="1400" b="1" u="none" strike="noStrike" dirty="0">
                          <a:effectLst/>
                        </a:rPr>
                        <a:t>Database Engine</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Used for data warehouse/mart creation</a:t>
                      </a:r>
                    </a:p>
                  </a:txBody>
                  <a:tcPr marL="45720" marR="45720" anchor="ctr"/>
                </a:tc>
                <a:tc>
                  <a:txBody>
                    <a:bodyPr/>
                    <a:lstStyle/>
                    <a:p>
                      <a:r>
                        <a:rPr lang="en-US" sz="1200" b="0" i="0" u="none" strike="noStrike" kern="1200" dirty="0">
                          <a:solidFill>
                            <a:srgbClr val="000000"/>
                          </a:solidFill>
                          <a:effectLst/>
                          <a:latin typeface="Arial" panose="020B0604020202020204" pitchFamily="34" charset="0"/>
                          <a:ea typeface="+mn-ea"/>
                          <a:cs typeface="+mn-cs"/>
                        </a:rPr>
                        <a:t>Optional use in one lab and project</a:t>
                      </a:r>
                    </a:p>
                  </a:txBody>
                  <a:tcPr marL="45720" marR="45720"/>
                </a:tc>
                <a:extLst>
                  <a:ext uri="{0D108BD9-81ED-4DB2-BD59-A6C34878D82A}">
                    <a16:rowId xmlns:a16="http://schemas.microsoft.com/office/drawing/2014/main" val="980753609"/>
                  </a:ext>
                </a:extLst>
              </a:tr>
              <a:tr h="376949">
                <a:tc>
                  <a:txBody>
                    <a:bodyPr/>
                    <a:lstStyle/>
                    <a:p>
                      <a:pPr algn="r" rtl="0" fontAlgn="ctr"/>
                      <a:r>
                        <a:rPr lang="en-US" sz="1400" b="1" u="none" strike="noStrike" dirty="0">
                          <a:effectLst/>
                        </a:rPr>
                        <a:t>SSIS</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Used for import data to data mart</a:t>
                      </a:r>
                    </a:p>
                  </a:txBody>
                  <a:tcPr marL="45720" marR="45720" anchor="ctr"/>
                </a:tc>
                <a:tc>
                  <a:txBody>
                    <a:bodyPr/>
                    <a:lstStyle/>
                    <a:p>
                      <a:endParaRPr lang="en-US" sz="1200" b="0" i="0" u="none" strike="noStrike" kern="1200">
                        <a:solidFill>
                          <a:srgbClr val="00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2884774563"/>
                  </a:ext>
                </a:extLst>
              </a:tr>
              <a:tr h="376949">
                <a:tc>
                  <a:txBody>
                    <a:bodyPr/>
                    <a:lstStyle/>
                    <a:p>
                      <a:pPr algn="r" rtl="0" fontAlgn="ctr"/>
                      <a:r>
                        <a:rPr lang="en-US" sz="1400" b="1" u="none" strike="noStrike" dirty="0">
                          <a:effectLst/>
                        </a:rPr>
                        <a:t>SSAS</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Used for building OLAP server</a:t>
                      </a:r>
                    </a:p>
                  </a:txBody>
                  <a:tcPr marL="45720" marR="45720" anchor="ctr"/>
                </a:tc>
                <a:tc>
                  <a:txBody>
                    <a:bodyPr/>
                    <a:lstStyle/>
                    <a:p>
                      <a:endParaRPr lang="en-US" sz="1200" b="0" i="0" u="none" strike="noStrike" kern="1200" dirty="0">
                        <a:solidFill>
                          <a:srgbClr val="00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3406880861"/>
                  </a:ext>
                </a:extLst>
              </a:tr>
              <a:tr h="563785">
                <a:tc>
                  <a:txBody>
                    <a:bodyPr/>
                    <a:lstStyle/>
                    <a:p>
                      <a:pPr algn="r" rtl="0" fontAlgn="ctr"/>
                      <a:r>
                        <a:rPr lang="en-US" sz="1400" b="1" u="none" strike="noStrike" dirty="0">
                          <a:effectLst/>
                        </a:rPr>
                        <a:t>SSRS</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Not used</a:t>
                      </a:r>
                    </a:p>
                  </a:txBody>
                  <a:tcPr marL="45720" marR="45720" anchor="ctr"/>
                </a:tc>
                <a:tc>
                  <a:txBody>
                    <a:bodyPr/>
                    <a:lstStyle/>
                    <a:p>
                      <a:endParaRPr lang="en-US" sz="1200" b="0" i="0" u="none" strike="noStrike" kern="1200" dirty="0">
                        <a:solidFill>
                          <a:srgbClr val="00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944864247"/>
                  </a:ext>
                </a:extLst>
              </a:tr>
              <a:tr h="376949">
                <a:tc>
                  <a:txBody>
                    <a:bodyPr/>
                    <a:lstStyle/>
                    <a:p>
                      <a:pPr algn="l" rtl="0" fontAlgn="ctr"/>
                      <a:r>
                        <a:rPr lang="en-US" sz="1400" b="1" u="none" strike="noStrike" dirty="0">
                          <a:effectLst/>
                        </a:rPr>
                        <a:t>Power BI</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endParaRPr lang="en-US" sz="1200" b="0" i="0" u="none" strike="noStrike" kern="1200" dirty="0">
                        <a:solidFill>
                          <a:srgbClr val="000000"/>
                        </a:solidFill>
                        <a:effectLst/>
                        <a:latin typeface="Arial" panose="020B0604020202020204" pitchFamily="34" charset="0"/>
                        <a:ea typeface="+mn-ea"/>
                        <a:cs typeface="+mn-cs"/>
                      </a:endParaRPr>
                    </a:p>
                  </a:txBody>
                  <a:tcPr marL="45720" marR="45720" anchor="ct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 </a:t>
                      </a:r>
                    </a:p>
                  </a:txBody>
                  <a:tcPr marL="45720" marR="45720"/>
                </a:tc>
                <a:extLst>
                  <a:ext uri="{0D108BD9-81ED-4DB2-BD59-A6C34878D82A}">
                    <a16:rowId xmlns:a16="http://schemas.microsoft.com/office/drawing/2014/main" val="1848515070"/>
                  </a:ext>
                </a:extLst>
              </a:tr>
              <a:tr h="376949">
                <a:tc>
                  <a:txBody>
                    <a:bodyPr/>
                    <a:lstStyle/>
                    <a:p>
                      <a:pPr algn="r" rtl="0" fontAlgn="ctr"/>
                      <a:r>
                        <a:rPr lang="en-US" sz="1400" b="1" u="none" strike="noStrike" dirty="0">
                          <a:effectLst/>
                        </a:rPr>
                        <a:t>Power BI Desktop</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Limited experience in one module</a:t>
                      </a:r>
                    </a:p>
                  </a:txBody>
                  <a:tcPr marL="45720" marR="45720" anchor="ct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Major tool used for all labs and tasks</a:t>
                      </a:r>
                    </a:p>
                  </a:txBody>
                  <a:tcPr marL="45720" marR="45720"/>
                </a:tc>
                <a:extLst>
                  <a:ext uri="{0D108BD9-81ED-4DB2-BD59-A6C34878D82A}">
                    <a16:rowId xmlns:a16="http://schemas.microsoft.com/office/drawing/2014/main" val="154326075"/>
                  </a:ext>
                </a:extLst>
              </a:tr>
              <a:tr h="376949">
                <a:tc>
                  <a:txBody>
                    <a:bodyPr/>
                    <a:lstStyle/>
                    <a:p>
                      <a:pPr algn="r" rtl="0" fontAlgn="ctr"/>
                      <a:r>
                        <a:rPr lang="en-US" sz="1400" b="1" u="none" strike="noStrike" dirty="0">
                          <a:effectLst/>
                        </a:rPr>
                        <a:t>Power BI Services</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Not supported at this time</a:t>
                      </a:r>
                    </a:p>
                  </a:txBody>
                  <a:tcPr marL="45720" marR="45720" anchor="ct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Not supported at this time</a:t>
                      </a:r>
                    </a:p>
                  </a:txBody>
                  <a:tcPr marL="45720" marR="45720"/>
                </a:tc>
                <a:extLst>
                  <a:ext uri="{0D108BD9-81ED-4DB2-BD59-A6C34878D82A}">
                    <a16:rowId xmlns:a16="http://schemas.microsoft.com/office/drawing/2014/main" val="1783150520"/>
                  </a:ext>
                </a:extLst>
              </a:tr>
              <a:tr h="376949">
                <a:tc>
                  <a:txBody>
                    <a:bodyPr/>
                    <a:lstStyle/>
                    <a:p>
                      <a:pPr algn="l" rtl="0" fontAlgn="ctr"/>
                      <a:r>
                        <a:rPr lang="en-US" sz="1400" b="1" u="none" strike="noStrike" dirty="0">
                          <a:effectLst/>
                        </a:rPr>
                        <a:t>Business App</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endParaRPr lang="en-US" sz="1200" b="0" i="0" u="none" strike="noStrike" kern="1200" dirty="0">
                        <a:solidFill>
                          <a:srgbClr val="000000"/>
                        </a:solidFill>
                        <a:effectLst/>
                        <a:latin typeface="Arial" panose="020B0604020202020204" pitchFamily="34" charset="0"/>
                        <a:ea typeface="+mn-ea"/>
                        <a:cs typeface="+mn-cs"/>
                      </a:endParaRPr>
                    </a:p>
                  </a:txBody>
                  <a:tcPr marL="45720" marR="45720" anchor="ctr"/>
                </a:tc>
                <a:tc>
                  <a:txBody>
                    <a:bodyPr/>
                    <a:lstStyle/>
                    <a:p>
                      <a:pPr algn="l" fontAlgn="t"/>
                      <a:endParaRPr lang="en-US" sz="1200" b="0" i="0" u="none" strike="noStrike" kern="1200" dirty="0">
                        <a:solidFill>
                          <a:srgbClr val="000000"/>
                        </a:solidFill>
                        <a:effectLst/>
                        <a:latin typeface="Arial" panose="020B0604020202020204" pitchFamily="34" charset="0"/>
                        <a:ea typeface="+mn-ea"/>
                        <a:cs typeface="+mn-cs"/>
                      </a:endParaRPr>
                    </a:p>
                  </a:txBody>
                  <a:tcPr marL="45720" marR="45720"/>
                </a:tc>
                <a:extLst>
                  <a:ext uri="{0D108BD9-81ED-4DB2-BD59-A6C34878D82A}">
                    <a16:rowId xmlns:a16="http://schemas.microsoft.com/office/drawing/2014/main" val="897530766"/>
                  </a:ext>
                </a:extLst>
              </a:tr>
              <a:tr h="376949">
                <a:tc>
                  <a:txBody>
                    <a:bodyPr/>
                    <a:lstStyle/>
                    <a:p>
                      <a:pPr algn="r" rtl="0" fontAlgn="ctr"/>
                      <a:r>
                        <a:rPr lang="en-US" sz="1400" b="1" u="none" strike="noStrike" dirty="0">
                          <a:effectLst/>
                        </a:rPr>
                        <a:t>Excel</a:t>
                      </a:r>
                      <a:endParaRPr lang="en-US" sz="1400" b="1" i="0" u="none" strike="noStrike" dirty="0">
                        <a:solidFill>
                          <a:srgbClr val="000000"/>
                        </a:solidFill>
                        <a:effectLst/>
                        <a:latin typeface="Arial" panose="020B0604020202020204" pitchFamily="34" charset="0"/>
                      </a:endParaRPr>
                    </a:p>
                  </a:txBody>
                  <a:tcPr marL="45720" marR="45720" anchor="ctr"/>
                </a:tc>
                <a:tc>
                  <a:txBody>
                    <a:bodyPr/>
                    <a:lstStyle/>
                    <a:p>
                      <a:pPr algn="l" rtl="0" fontAlgn="ctr"/>
                      <a:r>
                        <a:rPr lang="en-US" sz="1200" b="0" i="0" u="none" strike="noStrike" kern="1200" dirty="0">
                          <a:solidFill>
                            <a:srgbClr val="000000"/>
                          </a:solidFill>
                          <a:effectLst/>
                          <a:latin typeface="Arial" panose="020B0604020202020204" pitchFamily="34" charset="0"/>
                          <a:ea typeface="+mn-ea"/>
                          <a:cs typeface="+mn-cs"/>
                        </a:rPr>
                        <a:t>Used for building PivotTable queries from SSAS</a:t>
                      </a:r>
                    </a:p>
                  </a:txBody>
                  <a:tcPr marL="45720" marR="45720" anchor="ctr"/>
                </a:tc>
                <a:tc>
                  <a:txBody>
                    <a:bodyPr/>
                    <a:lstStyle/>
                    <a:p>
                      <a:pPr marL="0" marR="0" lvl="0" indent="0" algn="l" defTabSz="457200" rtl="0" eaLnBrk="1" fontAlgn="t"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Used for building PivotTable queries from Power BI</a:t>
                      </a:r>
                    </a:p>
                  </a:txBody>
                  <a:tcPr marL="45720" marR="45720"/>
                </a:tc>
                <a:extLst>
                  <a:ext uri="{0D108BD9-81ED-4DB2-BD59-A6C34878D82A}">
                    <a16:rowId xmlns:a16="http://schemas.microsoft.com/office/drawing/2014/main" val="2536370632"/>
                  </a:ext>
                </a:extLst>
              </a:tr>
            </a:tbl>
          </a:graphicData>
        </a:graphic>
      </p:graphicFrame>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22</a:t>
            </a:fld>
            <a:endParaRPr lang="en-US"/>
          </a:p>
        </p:txBody>
      </p:sp>
    </p:spTree>
    <p:extLst>
      <p:ext uri="{BB962C8B-B14F-4D97-AF65-F5344CB8AC3E}">
        <p14:creationId xmlns:p14="http://schemas.microsoft.com/office/powerpoint/2010/main" val="777631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242090F-05AD-41FF-9A4E-D2068B921E96}"/>
              </a:ext>
            </a:extLst>
          </p:cNvPr>
          <p:cNvSpPr>
            <a:spLocks noGrp="1"/>
          </p:cNvSpPr>
          <p:nvPr>
            <p:ph type="title"/>
          </p:nvPr>
        </p:nvSpPr>
        <p:spPr>
          <a:xfrm>
            <a:off x="982133" y="152401"/>
            <a:ext cx="7476067" cy="685799"/>
          </a:xfrm>
        </p:spPr>
        <p:txBody>
          <a:bodyPr>
            <a:normAutofit fontScale="90000"/>
          </a:bodyPr>
          <a:lstStyle/>
          <a:p>
            <a:r>
              <a:rPr lang="en-US" dirty="0"/>
              <a:t>Azure Key Services for Data Analytics</a:t>
            </a:r>
          </a:p>
        </p:txBody>
      </p:sp>
      <p:sp>
        <p:nvSpPr>
          <p:cNvPr id="3" name="Content Placeholder 2">
            <a:extLst>
              <a:ext uri="{FF2B5EF4-FFF2-40B4-BE49-F238E27FC236}">
                <a16:creationId xmlns:a16="http://schemas.microsoft.com/office/drawing/2014/main" id="{F41B2D70-1ACF-4584-AB2C-076E1367B118}"/>
              </a:ext>
            </a:extLst>
          </p:cNvPr>
          <p:cNvSpPr>
            <a:spLocks noGrp="1"/>
          </p:cNvSpPr>
          <p:nvPr>
            <p:ph idx="1"/>
          </p:nvPr>
        </p:nvSpPr>
        <p:spPr>
          <a:xfrm>
            <a:off x="982133" y="990600"/>
            <a:ext cx="7704667" cy="5638800"/>
          </a:xfrm>
        </p:spPr>
        <p:txBody>
          <a:bodyPr>
            <a:normAutofit fontScale="70000" lnSpcReduction="20000"/>
          </a:bodyPr>
          <a:lstStyle/>
          <a:p>
            <a:r>
              <a:rPr lang="en-US" dirty="0"/>
              <a:t>Azure is Microsoft’s cloud-based computing and application services.</a:t>
            </a:r>
          </a:p>
          <a:p>
            <a:r>
              <a:rPr lang="en-US" dirty="0"/>
              <a:t>Azure SQL Database</a:t>
            </a:r>
          </a:p>
          <a:p>
            <a:pPr lvl="1"/>
            <a:r>
              <a:rPr lang="en-US" dirty="0"/>
              <a:t>Cloud version of the SQL Server Database</a:t>
            </a:r>
          </a:p>
          <a:p>
            <a:pPr lvl="1"/>
            <a:r>
              <a:rPr lang="en-US" dirty="0">
                <a:hlinkClick r:id="rId2"/>
              </a:rPr>
              <a:t>https://azure.microsoft.com/en-us/products/azure-sql/database/</a:t>
            </a:r>
            <a:r>
              <a:rPr lang="en-US" dirty="0"/>
              <a:t> </a:t>
            </a:r>
          </a:p>
          <a:p>
            <a:pPr lvl="1"/>
            <a:r>
              <a:rPr lang="en-US" dirty="0">
                <a:hlinkClick r:id="rId3"/>
              </a:rPr>
              <a:t>https://docs.microsoft.com/en-us/azure/azure-sql/database/sql-database-paas-overview</a:t>
            </a:r>
            <a:r>
              <a:rPr lang="en-US" dirty="0"/>
              <a:t> </a:t>
            </a:r>
          </a:p>
          <a:p>
            <a:pPr lvl="1"/>
            <a:r>
              <a:rPr lang="en-US" dirty="0">
                <a:hlinkClick r:id="rId4"/>
              </a:rPr>
              <a:t>https://docs.microsoft.com/en-us/learn/modules/azure-database-fundamentals/</a:t>
            </a:r>
            <a:endParaRPr lang="en-US" dirty="0"/>
          </a:p>
          <a:p>
            <a:r>
              <a:rPr lang="en-US" dirty="0"/>
              <a:t>Azure Analysis Services</a:t>
            </a:r>
          </a:p>
          <a:p>
            <a:pPr lvl="1"/>
            <a:r>
              <a:rPr lang="en-US" dirty="0"/>
              <a:t>Cloud version of the SQL Server Analysis Services (SSAS)</a:t>
            </a:r>
          </a:p>
          <a:p>
            <a:pPr lvl="1"/>
            <a:r>
              <a:rPr lang="en-US" dirty="0">
                <a:hlinkClick r:id="rId5"/>
              </a:rPr>
              <a:t>https://azure.microsoft.com/en-us/services/analysis-services/</a:t>
            </a:r>
            <a:r>
              <a:rPr lang="en-US" dirty="0"/>
              <a:t> </a:t>
            </a:r>
          </a:p>
          <a:p>
            <a:r>
              <a:rPr lang="en-US" dirty="0"/>
              <a:t>Azure Data Factory</a:t>
            </a:r>
          </a:p>
          <a:p>
            <a:pPr lvl="1"/>
            <a:r>
              <a:rPr lang="en-US" dirty="0"/>
              <a:t>Cloud data integration service (extends SSIS)</a:t>
            </a:r>
          </a:p>
          <a:p>
            <a:pPr lvl="1"/>
            <a:r>
              <a:rPr lang="en-US" dirty="0">
                <a:hlinkClick r:id="rId6"/>
              </a:rPr>
              <a:t>https://azure.microsoft.com/en-us/services/data-factory/</a:t>
            </a:r>
            <a:r>
              <a:rPr lang="en-US" dirty="0"/>
              <a:t> </a:t>
            </a:r>
          </a:p>
          <a:p>
            <a:r>
              <a:rPr lang="en-US" dirty="0"/>
              <a:t>Azure Synapse Analytics</a:t>
            </a:r>
          </a:p>
          <a:p>
            <a:pPr lvl="1"/>
            <a:r>
              <a:rPr lang="en-US" dirty="0"/>
              <a:t>Cloud-based integrated one-place analytics solution that covers the full BI spectrum</a:t>
            </a:r>
          </a:p>
          <a:p>
            <a:pPr lvl="1"/>
            <a:r>
              <a:rPr lang="en-US" dirty="0"/>
              <a:t>Azure Synapse Analytics is an evolution of Azure SQL Data Warehouse</a:t>
            </a:r>
          </a:p>
          <a:p>
            <a:pPr lvl="1"/>
            <a:r>
              <a:rPr lang="en-US" dirty="0">
                <a:hlinkClick r:id="rId7"/>
              </a:rPr>
              <a:t>https://docs.microsoft.com/en-us/azure/synapse-analytics/overview-what-is</a:t>
            </a:r>
            <a:r>
              <a:rPr lang="en-US" dirty="0"/>
              <a:t> </a:t>
            </a:r>
          </a:p>
          <a:p>
            <a:pPr lvl="1"/>
            <a:r>
              <a:rPr lang="en-US" dirty="0">
                <a:hlinkClick r:id="rId8"/>
              </a:rPr>
              <a:t>https://azure.microsoft.com/en-us/services/synapse-analytics/</a:t>
            </a:r>
            <a:r>
              <a:rPr lang="en-US" dirty="0"/>
              <a:t> </a:t>
            </a:r>
          </a:p>
          <a:p>
            <a:r>
              <a:rPr lang="en-US" dirty="0"/>
              <a:t>More Azure Analytics services </a:t>
            </a:r>
          </a:p>
          <a:p>
            <a:pPr lvl="1"/>
            <a:r>
              <a:rPr lang="en-US" dirty="0">
                <a:hlinkClick r:id="rId9"/>
              </a:rPr>
              <a:t>https://azure.microsoft.com/en-us/product-categories/analytics/</a:t>
            </a:r>
            <a:r>
              <a:rPr lang="en-US" dirty="0"/>
              <a:t> </a:t>
            </a:r>
          </a:p>
          <a:p>
            <a:r>
              <a:rPr lang="en-US" dirty="0"/>
              <a:t>More about analytical data stores</a:t>
            </a:r>
          </a:p>
          <a:p>
            <a:pPr lvl="1"/>
            <a:r>
              <a:rPr lang="en-US" dirty="0">
                <a:hlinkClick r:id="rId10"/>
              </a:rPr>
              <a:t>https://azure.microsoft.com/en-us/products/azure-sql/</a:t>
            </a:r>
            <a:r>
              <a:rPr lang="en-US" dirty="0"/>
              <a:t> </a:t>
            </a:r>
          </a:p>
          <a:p>
            <a:pPr lvl="1"/>
            <a:r>
              <a:rPr lang="en-US" dirty="0">
                <a:hlinkClick r:id="rId11"/>
              </a:rPr>
              <a:t>https://docs.microsoft.com/en-us/azure/architecture/data-guide/technology-choices/analytical-data-stores</a:t>
            </a:r>
            <a:r>
              <a:rPr lang="en-US" dirty="0"/>
              <a:t> </a:t>
            </a:r>
          </a:p>
        </p:txBody>
      </p:sp>
      <p:sp>
        <p:nvSpPr>
          <p:cNvPr id="4" name="Slide Number Placeholder 3">
            <a:extLst>
              <a:ext uri="{FF2B5EF4-FFF2-40B4-BE49-F238E27FC236}">
                <a16:creationId xmlns:a16="http://schemas.microsoft.com/office/drawing/2014/main" id="{D91DEE12-4FF2-401D-A5CD-D0E20598979A}"/>
              </a:ext>
            </a:extLst>
          </p:cNvPr>
          <p:cNvSpPr>
            <a:spLocks noGrp="1"/>
          </p:cNvSpPr>
          <p:nvPr>
            <p:ph type="sldNum" sz="quarter" idx="12"/>
          </p:nvPr>
        </p:nvSpPr>
        <p:spPr>
          <a:xfrm>
            <a:off x="0" y="6492875"/>
            <a:ext cx="427833" cy="365125"/>
          </a:xfrm>
        </p:spPr>
        <p:txBody>
          <a:bodyPr/>
          <a:lstStyle/>
          <a:p>
            <a:fld id="{E520E911-CDE2-4652-B02C-E1487DADF24B}" type="slidenum">
              <a:rPr lang="en-US" smtClean="0"/>
              <a:pPr/>
              <a:t>23</a:t>
            </a:fld>
            <a:endParaRPr lang="en-US"/>
          </a:p>
        </p:txBody>
      </p:sp>
    </p:spTree>
    <p:extLst>
      <p:ext uri="{BB962C8B-B14F-4D97-AF65-F5344CB8AC3E}">
        <p14:creationId xmlns:p14="http://schemas.microsoft.com/office/powerpoint/2010/main" val="1317177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75C15-1471-46E7-9566-DDA61F8FDC44}"/>
              </a:ext>
            </a:extLst>
          </p:cNvPr>
          <p:cNvSpPr>
            <a:spLocks noGrp="1"/>
          </p:cNvSpPr>
          <p:nvPr>
            <p:ph type="title"/>
          </p:nvPr>
        </p:nvSpPr>
        <p:spPr/>
        <p:txBody>
          <a:bodyPr>
            <a:noAutofit/>
          </a:bodyPr>
          <a:lstStyle/>
          <a:p>
            <a:r>
              <a:rPr lang="en-US" sz="3200" dirty="0"/>
              <a:t>Example Data Architecture based on Azure</a:t>
            </a:r>
          </a:p>
        </p:txBody>
      </p:sp>
      <p:sp>
        <p:nvSpPr>
          <p:cNvPr id="4" name="Slide Number Placeholder 3">
            <a:extLst>
              <a:ext uri="{FF2B5EF4-FFF2-40B4-BE49-F238E27FC236}">
                <a16:creationId xmlns:a16="http://schemas.microsoft.com/office/drawing/2014/main" id="{2ADF5056-61A7-4838-8F57-3383FBB7BBC5}"/>
              </a:ext>
            </a:extLst>
          </p:cNvPr>
          <p:cNvSpPr>
            <a:spLocks noGrp="1"/>
          </p:cNvSpPr>
          <p:nvPr>
            <p:ph type="sldNum" sz="quarter" idx="12"/>
          </p:nvPr>
        </p:nvSpPr>
        <p:spPr/>
        <p:txBody>
          <a:bodyPr/>
          <a:lstStyle/>
          <a:p>
            <a:pPr>
              <a:defRPr/>
            </a:pPr>
            <a:fld id="{E520E911-CDE2-4652-B02C-E1487DADF24B}" type="slidenum">
              <a:rPr lang="en-US" smtClean="0"/>
              <a:pPr>
                <a:defRPr/>
              </a:pPr>
              <a:t>24</a:t>
            </a:fld>
            <a:endParaRPr lang="en-US"/>
          </a:p>
        </p:txBody>
      </p:sp>
      <p:pic>
        <p:nvPicPr>
          <p:cNvPr id="6" name="Picture 5">
            <a:extLst>
              <a:ext uri="{FF2B5EF4-FFF2-40B4-BE49-F238E27FC236}">
                <a16:creationId xmlns:a16="http://schemas.microsoft.com/office/drawing/2014/main" id="{BC11BBED-754B-471B-B268-3E719095EEAA}"/>
              </a:ext>
            </a:extLst>
          </p:cNvPr>
          <p:cNvPicPr>
            <a:picLocks noChangeAspect="1"/>
          </p:cNvPicPr>
          <p:nvPr/>
        </p:nvPicPr>
        <p:blipFill>
          <a:blip r:embed="rId2"/>
          <a:stretch>
            <a:fillRect/>
          </a:stretch>
        </p:blipFill>
        <p:spPr>
          <a:xfrm>
            <a:off x="457200" y="1219200"/>
            <a:ext cx="8541706" cy="4551297"/>
          </a:xfrm>
          <a:prstGeom prst="rect">
            <a:avLst/>
          </a:prstGeom>
        </p:spPr>
      </p:pic>
      <p:sp>
        <p:nvSpPr>
          <p:cNvPr id="7" name="TextBox 6">
            <a:extLst>
              <a:ext uri="{FF2B5EF4-FFF2-40B4-BE49-F238E27FC236}">
                <a16:creationId xmlns:a16="http://schemas.microsoft.com/office/drawing/2014/main" id="{1BBFB3B3-994F-40CC-88BB-97AA1DB4974C}"/>
              </a:ext>
            </a:extLst>
          </p:cNvPr>
          <p:cNvSpPr txBox="1"/>
          <p:nvPr/>
        </p:nvSpPr>
        <p:spPr>
          <a:xfrm>
            <a:off x="2548466" y="5973029"/>
            <a:ext cx="4572000" cy="307777"/>
          </a:xfrm>
          <a:prstGeom prst="rect">
            <a:avLst/>
          </a:prstGeom>
          <a:noFill/>
        </p:spPr>
        <p:txBody>
          <a:bodyPr wrap="square">
            <a:spAutoFit/>
          </a:bodyPr>
          <a:lstStyle/>
          <a:p>
            <a:r>
              <a:rPr lang="en-US" sz="1400" dirty="0">
                <a:hlinkClick r:id="rId3"/>
              </a:rPr>
              <a:t>https://www.youtube.com/watch?v=FkpiIF2PQPc</a:t>
            </a:r>
            <a:r>
              <a:rPr lang="en-US" sz="1400" dirty="0"/>
              <a:t> </a:t>
            </a:r>
          </a:p>
        </p:txBody>
      </p:sp>
    </p:spTree>
    <p:extLst>
      <p:ext uri="{BB962C8B-B14F-4D97-AF65-F5344CB8AC3E}">
        <p14:creationId xmlns:p14="http://schemas.microsoft.com/office/powerpoint/2010/main" val="709155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75C15-1471-46E7-9566-DDA61F8FDC44}"/>
              </a:ext>
            </a:extLst>
          </p:cNvPr>
          <p:cNvSpPr>
            <a:spLocks noGrp="1"/>
          </p:cNvSpPr>
          <p:nvPr>
            <p:ph type="title"/>
          </p:nvPr>
        </p:nvSpPr>
        <p:spPr>
          <a:xfrm>
            <a:off x="982133" y="152401"/>
            <a:ext cx="7476067" cy="685799"/>
          </a:xfrm>
        </p:spPr>
        <p:txBody>
          <a:bodyPr>
            <a:normAutofit fontScale="90000"/>
          </a:bodyPr>
          <a:lstStyle/>
          <a:p>
            <a:r>
              <a:rPr lang="en-US" dirty="0"/>
              <a:t>Microsoft Azure</a:t>
            </a:r>
          </a:p>
        </p:txBody>
      </p:sp>
      <p:sp>
        <p:nvSpPr>
          <p:cNvPr id="10" name="Content Placeholder 9">
            <a:extLst>
              <a:ext uri="{FF2B5EF4-FFF2-40B4-BE49-F238E27FC236}">
                <a16:creationId xmlns:a16="http://schemas.microsoft.com/office/drawing/2014/main" id="{D1DEC61D-969D-4E25-A9A4-DD8894D5D21D}"/>
              </a:ext>
            </a:extLst>
          </p:cNvPr>
          <p:cNvSpPr>
            <a:spLocks noGrp="1"/>
          </p:cNvSpPr>
          <p:nvPr>
            <p:ph idx="1"/>
          </p:nvPr>
        </p:nvSpPr>
        <p:spPr/>
        <p:txBody>
          <a:bodyPr/>
          <a:lstStyle/>
          <a:p>
            <a:r>
              <a:rPr lang="en-US" dirty="0"/>
              <a:t>Azure with Power BI</a:t>
            </a:r>
          </a:p>
        </p:txBody>
      </p:sp>
      <p:sp>
        <p:nvSpPr>
          <p:cNvPr id="4" name="Slide Number Placeholder 3">
            <a:extLst>
              <a:ext uri="{FF2B5EF4-FFF2-40B4-BE49-F238E27FC236}">
                <a16:creationId xmlns:a16="http://schemas.microsoft.com/office/drawing/2014/main" id="{2ADF5056-61A7-4838-8F57-3383FBB7BBC5}"/>
              </a:ext>
            </a:extLst>
          </p:cNvPr>
          <p:cNvSpPr>
            <a:spLocks noGrp="1"/>
          </p:cNvSpPr>
          <p:nvPr>
            <p:ph type="sldNum" sz="quarter" idx="12"/>
          </p:nvPr>
        </p:nvSpPr>
        <p:spPr>
          <a:xfrm>
            <a:off x="0" y="6492875"/>
            <a:ext cx="427833" cy="365125"/>
          </a:xfrm>
        </p:spPr>
        <p:txBody>
          <a:bodyPr/>
          <a:lstStyle/>
          <a:p>
            <a:fld id="{E520E911-CDE2-4652-B02C-E1487DADF24B}" type="slidenum">
              <a:rPr lang="en-US" smtClean="0"/>
              <a:pPr/>
              <a:t>25</a:t>
            </a:fld>
            <a:endParaRPr lang="en-US"/>
          </a:p>
        </p:txBody>
      </p:sp>
      <p:pic>
        <p:nvPicPr>
          <p:cNvPr id="4098" name="Picture 2" descr="An image shows consumption of Azure Synapse Analytics with Power BI, Excel, and Azure Machine Learning.">
            <a:extLst>
              <a:ext uri="{FF2B5EF4-FFF2-40B4-BE49-F238E27FC236}">
                <a16:creationId xmlns:a16="http://schemas.microsoft.com/office/drawing/2014/main" id="{521B3F33-439E-4648-A73D-29BC408D59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3975" y="2362200"/>
            <a:ext cx="6496050" cy="21336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F8A3D3D-3566-4B27-9192-32042B70CD06}"/>
              </a:ext>
            </a:extLst>
          </p:cNvPr>
          <p:cNvSpPr txBox="1"/>
          <p:nvPr/>
        </p:nvSpPr>
        <p:spPr>
          <a:xfrm>
            <a:off x="1828800" y="4648200"/>
            <a:ext cx="5562600" cy="523220"/>
          </a:xfrm>
          <a:prstGeom prst="rect">
            <a:avLst/>
          </a:prstGeom>
          <a:noFill/>
        </p:spPr>
        <p:txBody>
          <a:bodyPr wrap="square">
            <a:spAutoFit/>
          </a:bodyPr>
          <a:lstStyle/>
          <a:p>
            <a:r>
              <a:rPr lang="en-US" sz="1400" dirty="0"/>
              <a:t>Image from </a:t>
            </a:r>
            <a:r>
              <a:rPr lang="en-US" sz="1400" dirty="0">
                <a:hlinkClick r:id="rId3"/>
              </a:rPr>
              <a:t>https://docs.microsoft.com/en-us/power-bi/guidance/center-of-excellence-business-intelligence-solution-architecture</a:t>
            </a:r>
            <a:r>
              <a:rPr lang="en-US" sz="1400" dirty="0"/>
              <a:t> </a:t>
            </a:r>
          </a:p>
        </p:txBody>
      </p:sp>
    </p:spTree>
    <p:extLst>
      <p:ext uri="{BB962C8B-B14F-4D97-AF65-F5344CB8AC3E}">
        <p14:creationId xmlns:p14="http://schemas.microsoft.com/office/powerpoint/2010/main" val="227494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More MSBI Resources</a:t>
            </a:r>
          </a:p>
        </p:txBody>
      </p:sp>
      <p:sp>
        <p:nvSpPr>
          <p:cNvPr id="3" name="Content Placeholder 2"/>
          <p:cNvSpPr>
            <a:spLocks noGrp="1"/>
          </p:cNvSpPr>
          <p:nvPr>
            <p:ph idx="1"/>
          </p:nvPr>
        </p:nvSpPr>
        <p:spPr/>
        <p:txBody>
          <a:bodyPr>
            <a:normAutofit/>
          </a:bodyPr>
          <a:lstStyle/>
          <a:p>
            <a:r>
              <a:rPr lang="en-US" dirty="0"/>
              <a:t>General</a:t>
            </a:r>
          </a:p>
          <a:p>
            <a:pPr lvl="1"/>
            <a:r>
              <a:rPr lang="en-US" dirty="0"/>
              <a:t>SQL Server Business Intelligence Tips and Tricks </a:t>
            </a:r>
            <a:r>
              <a:rPr lang="en-US" dirty="0">
                <a:hlinkClick r:id="rId2"/>
              </a:rPr>
              <a:t>https://www.mssqltips.com/sql-server-business-intelligence-resources/</a:t>
            </a:r>
            <a:endParaRPr lang="en-US" dirty="0"/>
          </a:p>
          <a:p>
            <a:r>
              <a:rPr lang="en-US" dirty="0"/>
              <a:t>Talks</a:t>
            </a:r>
          </a:p>
          <a:p>
            <a:pPr lvl="1"/>
            <a:r>
              <a:rPr lang="en-US" dirty="0"/>
              <a:t>Webinar and resource from </a:t>
            </a:r>
            <a:r>
              <a:rPr lang="en-US" dirty="0" err="1"/>
              <a:t>Senturus</a:t>
            </a:r>
            <a:r>
              <a:rPr lang="en-US" dirty="0"/>
              <a:t>: </a:t>
            </a:r>
            <a:r>
              <a:rPr lang="en-US" dirty="0">
                <a:hlinkClick r:id="rId3"/>
              </a:rPr>
              <a:t>https://senturus.com/resources/microsoft-for-bi-and-dw/</a:t>
            </a:r>
            <a:endParaRPr lang="en-US" dirty="0"/>
          </a:p>
          <a:p>
            <a:pPr lvl="1"/>
            <a:r>
              <a:rPr lang="en-US" dirty="0">
                <a:hlinkClick r:id="rId4"/>
              </a:rPr>
              <a:t>https://www.slideshare.net/MSDEVMTL/microsoft-modern-analytics</a:t>
            </a:r>
            <a:endParaRPr lang="en-US" dirty="0"/>
          </a:p>
          <a:p>
            <a:r>
              <a:rPr lang="en-US" dirty="0"/>
              <a:t>Blogs</a:t>
            </a:r>
          </a:p>
          <a:p>
            <a:pPr lvl="1"/>
            <a:r>
              <a:rPr lang="en-US" dirty="0">
                <a:hlinkClick r:id="rId5"/>
              </a:rPr>
              <a:t>https://www.sqlbi.com/</a:t>
            </a:r>
            <a:endParaRPr lang="en-US" dirty="0"/>
          </a:p>
          <a:p>
            <a:pPr lvl="1"/>
            <a:r>
              <a:rPr lang="en-US" dirty="0">
                <a:hlinkClick r:id="rId6"/>
              </a:rPr>
              <a:t>https://sqlserverbi.blog</a:t>
            </a:r>
            <a:endParaRPr lang="en-US" dirty="0"/>
          </a:p>
          <a:p>
            <a:pPr lvl="1"/>
            <a:r>
              <a:rPr lang="en-US" dirty="0">
                <a:hlinkClick r:id="rId7"/>
              </a:rPr>
              <a:t>http://www.sql-datatools.com/</a:t>
            </a:r>
            <a:r>
              <a:rPr lang="en-US" dirty="0"/>
              <a:t> </a:t>
            </a:r>
          </a:p>
        </p:txBody>
      </p:sp>
      <p:sp>
        <p:nvSpPr>
          <p:cNvPr id="4" name="Slide Number Placeholder 3"/>
          <p:cNvSpPr>
            <a:spLocks noGrp="1"/>
          </p:cNvSpPr>
          <p:nvPr>
            <p:ph type="sldNum" sz="quarter" idx="12"/>
          </p:nvPr>
        </p:nvSpPr>
        <p:spPr/>
        <p:txBody>
          <a:bodyPr/>
          <a:lstStyle/>
          <a:p>
            <a:fld id="{EE372EA2-9A33-444C-BB27-43E9FD2345A0}" type="slidenum">
              <a:rPr lang="en-US" smtClean="0"/>
              <a:pPr/>
              <a:t>26</a:t>
            </a:fld>
            <a:endParaRPr lang="en-US"/>
          </a:p>
        </p:txBody>
      </p:sp>
    </p:spTree>
    <p:extLst>
      <p:ext uri="{BB962C8B-B14F-4D97-AF65-F5344CB8AC3E}">
        <p14:creationId xmlns:p14="http://schemas.microsoft.com/office/powerpoint/2010/main" val="3697916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28600" y="787375"/>
            <a:ext cx="5105400" cy="2677233"/>
            <a:chOff x="1332909" y="1742876"/>
            <a:chExt cx="6820491" cy="3819724"/>
          </a:xfrm>
        </p:grpSpPr>
        <p:pic>
          <p:nvPicPr>
            <p:cNvPr id="16" name="Picture 15"/>
            <p:cNvPicPr>
              <a:picLocks noChangeAspect="1"/>
            </p:cNvPicPr>
            <p:nvPr/>
          </p:nvPicPr>
          <p:blipFill>
            <a:blip r:embed="rId3"/>
            <a:stretch>
              <a:fillRect/>
            </a:stretch>
          </p:blipFill>
          <p:spPr>
            <a:xfrm>
              <a:off x="1340536" y="2485555"/>
              <a:ext cx="6736664" cy="2209992"/>
            </a:xfrm>
            <a:prstGeom prst="rect">
              <a:avLst/>
            </a:prstGeom>
          </p:spPr>
        </p:pic>
        <p:pic>
          <p:nvPicPr>
            <p:cNvPr id="17" name="Picture 16"/>
            <p:cNvPicPr>
              <a:picLocks noChangeAspect="1"/>
            </p:cNvPicPr>
            <p:nvPr/>
          </p:nvPicPr>
          <p:blipFill>
            <a:blip r:embed="rId4"/>
            <a:stretch>
              <a:fillRect/>
            </a:stretch>
          </p:blipFill>
          <p:spPr>
            <a:xfrm>
              <a:off x="1332909" y="4762431"/>
              <a:ext cx="6820491" cy="800169"/>
            </a:xfrm>
            <a:prstGeom prst="rect">
              <a:avLst/>
            </a:prstGeom>
          </p:spPr>
        </p:pic>
        <p:pic>
          <p:nvPicPr>
            <p:cNvPr id="15" name="Picture 14"/>
            <p:cNvPicPr>
              <a:picLocks noChangeAspect="1"/>
            </p:cNvPicPr>
            <p:nvPr/>
          </p:nvPicPr>
          <p:blipFill>
            <a:blip r:embed="rId5"/>
            <a:stretch>
              <a:fillRect/>
            </a:stretch>
          </p:blipFill>
          <p:spPr>
            <a:xfrm>
              <a:off x="1371600" y="1742876"/>
              <a:ext cx="6729043" cy="1646063"/>
            </a:xfrm>
            <a:prstGeom prst="rect">
              <a:avLst/>
            </a:prstGeom>
          </p:spPr>
        </p:pic>
      </p:grpSp>
      <p:sp>
        <p:nvSpPr>
          <p:cNvPr id="4" name="Title 3"/>
          <p:cNvSpPr>
            <a:spLocks noGrp="1"/>
          </p:cNvSpPr>
          <p:nvPr>
            <p:ph type="title"/>
          </p:nvPr>
        </p:nvSpPr>
        <p:spPr>
          <a:xfrm>
            <a:off x="26020" y="0"/>
            <a:ext cx="8355980" cy="685800"/>
          </a:xfrm>
        </p:spPr>
        <p:txBody>
          <a:bodyPr>
            <a:normAutofit fontScale="90000"/>
          </a:bodyPr>
          <a:lstStyle/>
          <a:p>
            <a:r>
              <a:rPr lang="en-US" sz="4000" dirty="0"/>
              <a:t>Microsoft in the leading position</a:t>
            </a:r>
          </a:p>
        </p:txBody>
      </p:sp>
      <p:sp>
        <p:nvSpPr>
          <p:cNvPr id="2" name="AutoShape 2" descr="data:image/jpeg;base64,/9j/4AAQSkZJRgABAQEAYABgAAD/2wBDAAoHBwkHBgoJCAkLCwoMDxkQDw4ODx4WFxIZJCAmJSMgIyIoLTkwKCo2KyIjMkQyNjs9QEBAJjBGS0U+Sjk/QD3/2wBDAQsLCw8NDx0QEB09KSMpPT09PT09PT09PT09PT09PT09PT09PT09PT09PT09PT09PT09PT09PT09PT09PT09PT3/wAARCABsAG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2So5JkiHzH8KJ5PLiLDr2rMJJJLEknuaALT3p6Iv4momuZW/iI+lRZxTGkAoAkMjH7zE/U0xpMCoHl96heXrzQBO89RNcsp+ViPoarPN71C8vvQBe/tO4jOVmY/73P86lj8QyIcSxq49RwaxXm96geb3pgdlaaxaXbBQ+yQ/wPwT9PWr9ecly1dV4Z1CW6hlgmYu0OCrHrg54P5UgNyiiigCnqbFLMsvUMv8AOqKy71yOvpV7Vf8Ajwb/AHl/nWbb0AEjkdQarvLVh2K5xUDzD+KJG/CgCu81QPN15qy0tp/y0t3H+61RtJpP8S3g+hFMCo81QPLya0M6K3QXx/FaBHpf8FvO3+/Jj+VAGUWJ70KjyfdUn6CtlY7fPyW0a+hPJqzHGh6qKAMWGwml6L/h+ddF4dt1t3mUckquT+dDf6sCpdG/4+J/90f1pAa9FFFAFLVebBvXcv8AOs636Va8RWovNGlhLvGxZSsiHDIwIII/GuPi8RahojiHXLNpos4W7tx94e46H9DQB0sneqklMttb03Uh/ol7C7n+Bjsf/vk4NSTKR1BH1FAFOXrVSXoaty1Tl70wGRdatx1Ui61bj6UAXI6txVUiBJwBk+1SzXtrYJuvLqG3X/po4B/LrSAuN9yptHH7+Y+qj+Zrlrjxilw32bQrKa/nP8bqVjHv6n8cVs+EbO6hlup9SuPPvZlXeR9yNRnCKOwGT9aAOmooooApar/x4N/vL/Os2JVdCrqGU8EEZBrS1ZgLEgkAl1A9znpWdb0AY9/4W0q7JLWyxt6xnH6Vnf8ACMtaf8eWqX0A9FlyPyNdRJ3qpJ3oAwTYash/5DSsP+m1orfqDTDaaoeuq6Z/wK1kH8q1papy96YFVLPUh01bSvwtpT/On/YtUb/mMwAf9MrID+ZqSLrVuOgCkdBubkYuta1CRT1VWEY/IVYtPB+lQvveFpX9ZGzWjHVuOkA6K3htbcR28SRIP4UGBVrRz+/nH+yP61C33Km0fi5mBwCUBx3xk0Aa1FFFAGX4itI77RZreYHY5XlTgqcggg+oPNcamqa14eO2/tzqVmOlxHw4Hv8A/X/Ou51b/jwb6r/Os6DpQBj23inSL/AW6EEh/guB5Z/Pp+tXG+ddyEOp/iU5H5imX2h6debjPaRknqQMZrGk8JWEbFrZ7i3b1ilK0AaEvWqkneoDpFxH9zW9RUejFZP5imnTrgfe16b/AIFYo3/swpgTRdatxVmrp03bX5fw05B/7NUg0qdhg67qJHokccf8s0AbcStjO049ccVFca5pen5F1fwKw/gRt7H8FzWSPC9rcH/Srm9uP+us5I/IYrSsvDelWuDHZx5HqM0gKUniq91QmDw/psjdjc3Iwq++3p+ZP0rd8I6bJYtdSXVw1zeThWmmY9SM4Ueijt9asbFSEIihVHQKMAVPo3+vnH+yP60Aa1FFFAGTrl4kEKpIwUM4GT+lV4Bjg9aPFOlHUrB0AzkdK4e08S6n4dcW2oW5u7dOFYnEij/e7/j+dAHcSd6pyVQtfF+j6gAFufs7n+Cddv69P1q8WWZd0TLIv95GDD9KAKstU5e9XJQR2qnL3pgMi61bjqpF1q3HQBcjq3FVWNWA3EYHqeBUNx4g0rT8/aL+HcP4Iz5jfkKQGs/+rpdKnVNQeHI3soJHcDtXGXnjua7Jg0SzIY8Cefkj6KOPzz9K3vBmkT2u+6u3eSeZt7u5yzH3NAHYUUnPpRQAMAwweRWVqGgWt8p3IMn2rWooA881H4eRuS0IwfasObwTqFqxaCR1I7qcV6/immNT1UUAeOmx8SW/CXVwQOxcn+dMLeIx96Rz9VB/pXsLW0RzlB+VMNlB/wA8xQI8hDeIuzsD7IP8Ketv4lmGPtNwo/2WI/livWxZQf8APNfyp62sK9EH5UDPI18JatfEG4llfP8AfYmtew+HRJBuDn2r0hY1UcKKcBQBg6Z4Vs7AKRGMj2rdRFjGFGBTqKACiiigD//Z"/>
          <p:cNvSpPr>
            <a:spLocks noChangeAspect="1" noChangeArrowheads="1"/>
          </p:cNvSpPr>
          <p:nvPr/>
        </p:nvSpPr>
        <p:spPr bwMode="auto">
          <a:xfrm>
            <a:off x="155575" y="-487363"/>
            <a:ext cx="933450" cy="10287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Rectangle 2"/>
          <p:cNvSpPr/>
          <p:nvPr/>
        </p:nvSpPr>
        <p:spPr>
          <a:xfrm>
            <a:off x="2203744" y="3137257"/>
            <a:ext cx="4572000" cy="646331"/>
          </a:xfrm>
          <a:prstGeom prst="rect">
            <a:avLst/>
          </a:prstGeom>
        </p:spPr>
        <p:txBody>
          <a:bodyPr>
            <a:spAutoFit/>
          </a:bodyPr>
          <a:lstStyle/>
          <a:p>
            <a:endParaRPr lang="en-US" dirty="0"/>
          </a:p>
          <a:p>
            <a:endParaRPr lang="en-US" dirty="0"/>
          </a:p>
        </p:txBody>
      </p:sp>
      <p:sp>
        <p:nvSpPr>
          <p:cNvPr id="6" name="Rectangle 5"/>
          <p:cNvSpPr/>
          <p:nvPr/>
        </p:nvSpPr>
        <p:spPr>
          <a:xfrm>
            <a:off x="5267725" y="778139"/>
            <a:ext cx="3169887" cy="1223412"/>
          </a:xfrm>
          <a:prstGeom prst="rect">
            <a:avLst/>
          </a:prstGeom>
        </p:spPr>
        <p:txBody>
          <a:bodyPr wrap="square">
            <a:spAutoFit/>
          </a:bodyPr>
          <a:lstStyle/>
          <a:p>
            <a:r>
              <a:rPr lang="en-US" sz="1400" dirty="0">
                <a:solidFill>
                  <a:srgbClr val="000000"/>
                </a:solidFill>
                <a:latin typeface="+mn-lt"/>
              </a:rPr>
              <a:t>IDC Worldwide Business Intelligence and Analytics Tools by Vendor, 2016-2018</a:t>
            </a:r>
          </a:p>
          <a:p>
            <a:endParaRPr lang="en-US" sz="1400" dirty="0">
              <a:solidFill>
                <a:srgbClr val="000000"/>
              </a:solidFill>
              <a:latin typeface="+mn-lt"/>
            </a:endParaRPr>
          </a:p>
          <a:p>
            <a:r>
              <a:rPr lang="en-US" sz="1050" dirty="0">
                <a:hlinkClick r:id="rId6"/>
              </a:rPr>
              <a:t>https://www.sas.com/en_us/news/press-releases/2019/october/idc-number-one-predictive-analytics-ax19.html</a:t>
            </a:r>
            <a:endParaRPr lang="en-US" sz="1050" dirty="0">
              <a:solidFill>
                <a:srgbClr val="000000"/>
              </a:solidFill>
              <a:latin typeface="+mn-lt"/>
            </a:endParaRPr>
          </a:p>
        </p:txBody>
      </p:sp>
      <p:sp>
        <p:nvSpPr>
          <p:cNvPr id="11" name="Rectangle 10">
            <a:extLst>
              <a:ext uri="{FF2B5EF4-FFF2-40B4-BE49-F238E27FC236}">
                <a16:creationId xmlns:a16="http://schemas.microsoft.com/office/drawing/2014/main" id="{D6BC226A-CE9F-40C5-A51B-31A0B895D367}"/>
              </a:ext>
            </a:extLst>
          </p:cNvPr>
          <p:cNvSpPr/>
          <p:nvPr/>
        </p:nvSpPr>
        <p:spPr>
          <a:xfrm>
            <a:off x="5867400" y="2433934"/>
            <a:ext cx="2962918" cy="461665"/>
          </a:xfrm>
          <a:prstGeom prst="rect">
            <a:avLst/>
          </a:prstGeom>
        </p:spPr>
        <p:txBody>
          <a:bodyPr wrap="square">
            <a:spAutoFit/>
          </a:bodyPr>
          <a:lstStyle/>
          <a:p>
            <a:r>
              <a:rPr lang="en-US" sz="1200" dirty="0"/>
              <a:t>Gartner Magic Quadrant for Analytics and Business Intelligence and Platforms 2021</a:t>
            </a:r>
          </a:p>
        </p:txBody>
      </p:sp>
      <p:pic>
        <p:nvPicPr>
          <p:cNvPr id="14" name="Picture 2">
            <a:extLst>
              <a:ext uri="{FF2B5EF4-FFF2-40B4-BE49-F238E27FC236}">
                <a16:creationId xmlns:a16="http://schemas.microsoft.com/office/drawing/2014/main" id="{F69BC5CF-764E-47C9-86E6-7025DC3BB79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00063" y="2895599"/>
            <a:ext cx="3463099" cy="379903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Diagram&#10;&#10;Description automatically generated">
            <a:extLst>
              <a:ext uri="{FF2B5EF4-FFF2-40B4-BE49-F238E27FC236}">
                <a16:creationId xmlns:a16="http://schemas.microsoft.com/office/drawing/2014/main" id="{EF05F1BD-D7C0-4195-A764-4B229A28A0F9}"/>
              </a:ext>
            </a:extLst>
          </p:cNvPr>
          <p:cNvPicPr>
            <a:picLocks noChangeAspect="1"/>
          </p:cNvPicPr>
          <p:nvPr/>
        </p:nvPicPr>
        <p:blipFill>
          <a:blip r:embed="rId8"/>
          <a:stretch>
            <a:fillRect/>
          </a:stretch>
        </p:blipFill>
        <p:spPr>
          <a:xfrm>
            <a:off x="381000" y="3511487"/>
            <a:ext cx="4267891" cy="3198113"/>
          </a:xfrm>
          <a:prstGeom prst="rect">
            <a:avLst/>
          </a:prstGeom>
        </p:spPr>
      </p:pic>
      <p:sp>
        <p:nvSpPr>
          <p:cNvPr id="12" name="Rectangle 11">
            <a:extLst>
              <a:ext uri="{FF2B5EF4-FFF2-40B4-BE49-F238E27FC236}">
                <a16:creationId xmlns:a16="http://schemas.microsoft.com/office/drawing/2014/main" id="{7A4A1E33-C1E3-4139-8D15-95343D4584F1}"/>
              </a:ext>
            </a:extLst>
          </p:cNvPr>
          <p:cNvSpPr/>
          <p:nvPr/>
        </p:nvSpPr>
        <p:spPr>
          <a:xfrm>
            <a:off x="2612721" y="6119336"/>
            <a:ext cx="2578365" cy="738664"/>
          </a:xfrm>
          <a:prstGeom prst="rect">
            <a:avLst/>
          </a:prstGeom>
        </p:spPr>
        <p:txBody>
          <a:bodyPr wrap="square">
            <a:spAutoFit/>
          </a:bodyPr>
          <a:lstStyle/>
          <a:p>
            <a:r>
              <a:rPr lang="en-US" sz="1400" dirty="0"/>
              <a:t>G2 Grid for Analytics Platforms</a:t>
            </a:r>
          </a:p>
          <a:p>
            <a:r>
              <a:rPr lang="en-US" sz="1400" dirty="0">
                <a:hlinkClick r:id="rId9"/>
              </a:rPr>
              <a:t>https://www.g2.com/categories/business-intelligence-platforms</a:t>
            </a:r>
            <a:r>
              <a:rPr lang="en-US" sz="1400" dirty="0"/>
              <a:t> </a:t>
            </a:r>
          </a:p>
        </p:txBody>
      </p:sp>
    </p:spTree>
    <p:extLst>
      <p:ext uri="{BB962C8B-B14F-4D97-AF65-F5344CB8AC3E}">
        <p14:creationId xmlns:p14="http://schemas.microsoft.com/office/powerpoint/2010/main" val="3331024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Microsoft Business Intelligence Stack</a:t>
            </a:r>
          </a:p>
        </p:txBody>
      </p:sp>
      <p:sp>
        <p:nvSpPr>
          <p:cNvPr id="3" name="Content Placeholder 2"/>
          <p:cNvSpPr>
            <a:spLocks noGrp="1"/>
          </p:cNvSpPr>
          <p:nvPr>
            <p:ph idx="1"/>
          </p:nvPr>
        </p:nvSpPr>
        <p:spPr/>
        <p:txBody>
          <a:bodyPr>
            <a:normAutofit/>
          </a:bodyPr>
          <a:lstStyle/>
          <a:p>
            <a:r>
              <a:rPr lang="en-US" dirty="0"/>
              <a:t>Under the term Microsoft Business Intelligence stack usually we think on Microsoft products that bring powerful capabilities for data processing, analytics, OLAP, and Self-Service BI solutions.</a:t>
            </a:r>
          </a:p>
          <a:p>
            <a:r>
              <a:rPr lang="en-US" dirty="0"/>
              <a:t>Microsoft products covers the full spectrum of BI capabilities (see module 1 overview) including data storage, analysis, reporting, visualization, delivery, etc.</a:t>
            </a:r>
          </a:p>
          <a:p>
            <a:r>
              <a:rPr lang="en-US" dirty="0"/>
              <a:t>Main product families under Microsoft Business Intelligence stack:</a:t>
            </a:r>
          </a:p>
          <a:p>
            <a:pPr lvl="1"/>
            <a:r>
              <a:rPr lang="en-US" dirty="0"/>
              <a:t>SQL Server platform</a:t>
            </a:r>
          </a:p>
          <a:p>
            <a:pPr lvl="1"/>
            <a:r>
              <a:rPr lang="en-US" dirty="0"/>
              <a:t>Power BI platform</a:t>
            </a:r>
          </a:p>
          <a:p>
            <a:pPr lvl="1"/>
            <a:r>
              <a:rPr lang="en-US" dirty="0"/>
              <a:t>End user (Office) applications</a:t>
            </a:r>
          </a:p>
          <a:p>
            <a:pPr lvl="1"/>
            <a:r>
              <a:rPr lang="en-US" dirty="0"/>
              <a:t>Azure cloud platform</a:t>
            </a:r>
          </a:p>
        </p:txBody>
      </p:sp>
      <p:sp>
        <p:nvSpPr>
          <p:cNvPr id="4" name="Slide Number Placeholder 3"/>
          <p:cNvSpPr>
            <a:spLocks noGrp="1"/>
          </p:cNvSpPr>
          <p:nvPr>
            <p:ph type="sldNum" sz="quarter" idx="12"/>
          </p:nvPr>
        </p:nvSpPr>
        <p:spPr/>
        <p:txBody>
          <a:bodyPr/>
          <a:lstStyle/>
          <a:p>
            <a:fld id="{E520E911-CDE2-4652-B02C-E1487DADF24B}" type="slidenum">
              <a:rPr lang="en-US" smtClean="0"/>
              <a:pPr/>
              <a:t>4</a:t>
            </a:fld>
            <a:endParaRPr lang="en-US"/>
          </a:p>
        </p:txBody>
      </p:sp>
    </p:spTree>
    <p:extLst>
      <p:ext uri="{BB962C8B-B14F-4D97-AF65-F5344CB8AC3E}">
        <p14:creationId xmlns:p14="http://schemas.microsoft.com/office/powerpoint/2010/main" val="951521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more expanded suite</a:t>
            </a:r>
          </a:p>
        </p:txBody>
      </p:sp>
      <p:sp>
        <p:nvSpPr>
          <p:cNvPr id="3" name="Content Placeholder 2"/>
          <p:cNvSpPr>
            <a:spLocks noGrp="1"/>
          </p:cNvSpPr>
          <p:nvPr>
            <p:ph idx="1"/>
          </p:nvPr>
        </p:nvSpPr>
        <p:spPr/>
        <p:txBody>
          <a:bodyPr/>
          <a:lstStyle/>
          <a:p>
            <a:r>
              <a:rPr lang="en-US" dirty="0"/>
              <a:t>For reference only</a:t>
            </a:r>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5</a:t>
            </a:fld>
            <a:endParaRPr lang="en-US"/>
          </a:p>
        </p:txBody>
      </p:sp>
      <p:sp>
        <p:nvSpPr>
          <p:cNvPr id="6" name="Rectangle 5"/>
          <p:cNvSpPr/>
          <p:nvPr/>
        </p:nvSpPr>
        <p:spPr>
          <a:xfrm>
            <a:off x="982133" y="5698123"/>
            <a:ext cx="6790267" cy="338554"/>
          </a:xfrm>
          <a:prstGeom prst="rect">
            <a:avLst/>
          </a:prstGeom>
          <a:solidFill>
            <a:schemeClr val="bg1"/>
          </a:solidFill>
        </p:spPr>
        <p:txBody>
          <a:bodyPr wrap="square">
            <a:spAutoFit/>
          </a:bodyPr>
          <a:lstStyle/>
          <a:p>
            <a:r>
              <a:rPr lang="en-US" sz="1600" dirty="0"/>
              <a:t>Figure from </a:t>
            </a:r>
            <a:r>
              <a:rPr lang="en-US" sz="1600" dirty="0">
                <a:hlinkClick r:id="rId2"/>
              </a:rPr>
              <a:t>https://www.scnsoft.com/services/business-intelligence/microsoft</a:t>
            </a:r>
            <a:endParaRPr lang="en-US" sz="1600" dirty="0"/>
          </a:p>
        </p:txBody>
      </p:sp>
      <p:sp>
        <p:nvSpPr>
          <p:cNvPr id="8" name="AutoShape 2" descr="Microsoft Business Intelligence tools by groups - ScienceSof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Picture 11"/>
          <p:cNvPicPr>
            <a:picLocks noChangeAspect="1"/>
          </p:cNvPicPr>
          <p:nvPr/>
        </p:nvPicPr>
        <p:blipFill>
          <a:blip r:embed="rId3"/>
          <a:stretch>
            <a:fillRect/>
          </a:stretch>
        </p:blipFill>
        <p:spPr>
          <a:xfrm>
            <a:off x="312963" y="1277175"/>
            <a:ext cx="8518073" cy="4387735"/>
          </a:xfrm>
          <a:prstGeom prst="rect">
            <a:avLst/>
          </a:prstGeom>
        </p:spPr>
      </p:pic>
    </p:spTree>
    <p:extLst>
      <p:ext uri="{BB962C8B-B14F-4D97-AF65-F5344CB8AC3E}">
        <p14:creationId xmlns:p14="http://schemas.microsoft.com/office/powerpoint/2010/main" val="3359780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SQL Server Platform</a:t>
            </a:r>
          </a:p>
        </p:txBody>
      </p:sp>
      <p:sp>
        <p:nvSpPr>
          <p:cNvPr id="3" name="Content Placeholder 2"/>
          <p:cNvSpPr>
            <a:spLocks noGrp="1"/>
          </p:cNvSpPr>
          <p:nvPr>
            <p:ph idx="1"/>
          </p:nvPr>
        </p:nvSpPr>
        <p:spPr/>
        <p:txBody>
          <a:bodyPr>
            <a:normAutofit fontScale="92500" lnSpcReduction="10000"/>
          </a:bodyPr>
          <a:lstStyle/>
          <a:p>
            <a:r>
              <a:rPr lang="en-US" dirty="0"/>
              <a:t>SQL Server is a data management and analysis platform</a:t>
            </a:r>
          </a:p>
          <a:p>
            <a:pPr lvl="1"/>
            <a:r>
              <a:rPr lang="en-US" dirty="0"/>
              <a:t>Targeting the enterprise-level database and BI/analytics market</a:t>
            </a:r>
          </a:p>
          <a:p>
            <a:pPr lvl="1"/>
            <a:r>
              <a:rPr lang="en-US" dirty="0">
                <a:hlinkClick r:id="rId3"/>
              </a:rPr>
              <a:t>https://www.microsoft.com/en-us/sql-server/</a:t>
            </a:r>
            <a:endParaRPr lang="en-US" dirty="0"/>
          </a:p>
          <a:p>
            <a:pPr lvl="1"/>
            <a:r>
              <a:rPr lang="en-US" dirty="0"/>
              <a:t>Among the top popular database systems: </a:t>
            </a:r>
            <a:r>
              <a:rPr lang="en-US" dirty="0">
                <a:hlinkClick r:id="rId4"/>
              </a:rPr>
              <a:t>https://db-engines.com/en/ranking</a:t>
            </a:r>
            <a:endParaRPr lang="en-US" dirty="0"/>
          </a:p>
          <a:p>
            <a:pPr algn="l"/>
            <a:r>
              <a:rPr lang="en-US" sz="1800" b="0" i="0" u="none" strike="noStrike" baseline="0" dirty="0">
                <a:latin typeface="Arial" panose="020B0604020202020204" pitchFamily="34" charset="0"/>
              </a:rPr>
              <a:t>Version</a:t>
            </a:r>
          </a:p>
          <a:p>
            <a:pPr lvl="1"/>
            <a:r>
              <a:rPr lang="en-US" sz="1400" b="0" i="0" u="none" strike="noStrike" baseline="0" dirty="0">
                <a:latin typeface="Arial" panose="020B0604020202020204" pitchFamily="34" charset="0"/>
              </a:rPr>
              <a:t>Current version 2019 (2022 in preview)</a:t>
            </a:r>
          </a:p>
          <a:p>
            <a:pPr lvl="1"/>
            <a:r>
              <a:rPr lang="en-US" sz="1400" b="0" i="0" u="none" strike="noStrike" baseline="0" dirty="0">
                <a:latin typeface="Arial" panose="020B0604020202020204" pitchFamily="34" charset="0"/>
              </a:rPr>
              <a:t>IT 4713 VM uses the </a:t>
            </a:r>
            <a:r>
              <a:rPr lang="en-US" sz="1400" b="1" i="0" u="none" strike="noStrike" baseline="0" dirty="0">
                <a:latin typeface="Arial" panose="020B0604020202020204" pitchFamily="34" charset="0"/>
              </a:rPr>
              <a:t>2017 </a:t>
            </a:r>
            <a:r>
              <a:rPr lang="en-US" sz="1400" b="0" i="0" u="none" strike="noStrike" baseline="0" dirty="0">
                <a:latin typeface="Arial" panose="020B0604020202020204" pitchFamily="34" charset="0"/>
              </a:rPr>
              <a:t>version for learning and practice</a:t>
            </a:r>
          </a:p>
          <a:p>
            <a:pPr algn="l"/>
            <a:r>
              <a:rPr lang="en-US" sz="1800" b="0" i="0" u="none" strike="noStrike" baseline="0" dirty="0">
                <a:latin typeface="Arial" panose="020B0604020202020204" pitchFamily="34" charset="0"/>
              </a:rPr>
              <a:t>Editions</a:t>
            </a:r>
          </a:p>
          <a:p>
            <a:pPr lvl="1"/>
            <a:r>
              <a:rPr lang="en-US" sz="1400" b="0" i="0" u="none" strike="noStrike" baseline="0" dirty="0">
                <a:latin typeface="Arial" panose="020B0604020202020204" pitchFamily="34" charset="0"/>
              </a:rPr>
              <a:t>Enterprise, standard, express, developer</a:t>
            </a:r>
          </a:p>
          <a:p>
            <a:pPr lvl="1"/>
            <a:r>
              <a:rPr lang="en-US" sz="1400" b="0" i="0" u="none" strike="noStrike" baseline="0" dirty="0">
                <a:latin typeface="Arial" panose="020B0604020202020204" pitchFamily="34" charset="0"/>
              </a:rPr>
              <a:t>IT 4713 uses the </a:t>
            </a:r>
            <a:r>
              <a:rPr lang="en-US" sz="1400" b="1" i="0" u="none" strike="noStrike" baseline="0" dirty="0">
                <a:latin typeface="Arial" panose="020B0604020202020204" pitchFamily="34" charset="0"/>
              </a:rPr>
              <a:t>developer </a:t>
            </a:r>
            <a:r>
              <a:rPr lang="en-US" sz="1400" b="0" i="0" u="none" strike="noStrike" baseline="0" dirty="0">
                <a:latin typeface="Arial" panose="020B0604020202020204" pitchFamily="34" charset="0"/>
              </a:rPr>
              <a:t>edition for learning and practice</a:t>
            </a:r>
            <a:endParaRPr lang="en-US" dirty="0"/>
          </a:p>
          <a:p>
            <a:r>
              <a:rPr lang="en-US" dirty="0"/>
              <a:t>For a full list of versions and editions, refer to</a:t>
            </a:r>
          </a:p>
          <a:p>
            <a:pPr lvl="1"/>
            <a:r>
              <a:rPr lang="en-US" dirty="0"/>
              <a:t>Versions and editions comparison: </a:t>
            </a:r>
            <a:r>
              <a:rPr lang="en-US" dirty="0">
                <a:hlinkClick r:id="rId5"/>
              </a:rPr>
              <a:t>https://www.microsoft.com/en-us/sql-server/sql-server-2019-comparison#CP_StickyNav_1</a:t>
            </a:r>
            <a:endParaRPr lang="en-US" dirty="0"/>
          </a:p>
          <a:p>
            <a:pPr lvl="1"/>
            <a:r>
              <a:rPr lang="en-US" dirty="0"/>
              <a:t>Download and read the datasheet: </a:t>
            </a:r>
            <a:r>
              <a:rPr lang="en-US" dirty="0">
                <a:hlinkClick r:id="rId6"/>
              </a:rPr>
              <a:t>https://download.microsoft.com/download/2/9/0/290f991b-5971-42e5-bb2c-81f700622b2e/SQL%20Server%202019%20Editions%20Datasheet.pdf</a:t>
            </a:r>
            <a:r>
              <a:rPr lang="en-US" dirty="0"/>
              <a:t> </a:t>
            </a:r>
          </a:p>
        </p:txBody>
      </p:sp>
      <p:sp>
        <p:nvSpPr>
          <p:cNvPr id="4" name="Slide Number Placeholder 3"/>
          <p:cNvSpPr>
            <a:spLocks noGrp="1"/>
          </p:cNvSpPr>
          <p:nvPr>
            <p:ph type="sldNum" sz="quarter" idx="12"/>
          </p:nvPr>
        </p:nvSpPr>
        <p:spPr/>
        <p:txBody>
          <a:bodyPr/>
          <a:lstStyle/>
          <a:p>
            <a:fld id="{E520E911-CDE2-4652-B02C-E1487DADF24B}" type="slidenum">
              <a:rPr lang="en-US" smtClean="0"/>
              <a:pPr/>
              <a:t>6</a:t>
            </a:fld>
            <a:endParaRPr lang="en-US"/>
          </a:p>
        </p:txBody>
      </p:sp>
    </p:spTree>
    <p:extLst>
      <p:ext uri="{BB962C8B-B14F-4D97-AF65-F5344CB8AC3E}">
        <p14:creationId xmlns:p14="http://schemas.microsoft.com/office/powerpoint/2010/main" val="3571193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SQL Server Platform Components</a:t>
            </a:r>
          </a:p>
        </p:txBody>
      </p:sp>
      <p:sp>
        <p:nvSpPr>
          <p:cNvPr id="3" name="Content Placeholder 2"/>
          <p:cNvSpPr>
            <a:spLocks noGrp="1"/>
          </p:cNvSpPr>
          <p:nvPr>
            <p:ph idx="1"/>
          </p:nvPr>
        </p:nvSpPr>
        <p:spPr/>
        <p:txBody>
          <a:bodyPr>
            <a:normAutofit fontScale="92500" lnSpcReduction="10000"/>
          </a:bodyPr>
          <a:lstStyle/>
          <a:p>
            <a:r>
              <a:rPr lang="en-US" dirty="0"/>
              <a:t>Main server-side services (servers)</a:t>
            </a:r>
          </a:p>
          <a:p>
            <a:pPr lvl="1"/>
            <a:r>
              <a:rPr lang="en-US" dirty="0"/>
              <a:t>Database Engine (SSDE) is the core service for storing, processing and securing relational data; used for data warehouse as well.</a:t>
            </a:r>
          </a:p>
          <a:p>
            <a:pPr lvl="1"/>
            <a:r>
              <a:rPr lang="en-US" dirty="0"/>
              <a:t>Analysis Services (SSAS) is the major service to provide analytical capabilities, including OLAP.</a:t>
            </a:r>
          </a:p>
          <a:p>
            <a:pPr lvl="1"/>
            <a:r>
              <a:rPr lang="en-US" dirty="0"/>
              <a:t>Integration Services (SSIS) is a service for building automated data integration solutions, including ETL processing for data warehousing.</a:t>
            </a:r>
          </a:p>
          <a:p>
            <a:pPr lvl="1"/>
            <a:r>
              <a:rPr lang="en-US" dirty="0"/>
              <a:t>Reporting Services (SSRS) delivers enterprise, Web-enabled reporting functionality to create and publish reports.</a:t>
            </a:r>
          </a:p>
          <a:p>
            <a:r>
              <a:rPr lang="en-US" dirty="0"/>
              <a:t>Major tools</a:t>
            </a:r>
          </a:p>
          <a:p>
            <a:pPr lvl="1"/>
            <a:r>
              <a:rPr lang="en-US" dirty="0"/>
              <a:t>SQL Server Management Studio (SSMS) is an integrated environment to access and manage SQL Server services and components.</a:t>
            </a:r>
          </a:p>
          <a:p>
            <a:pPr lvl="1"/>
            <a:r>
              <a:rPr lang="en-US" dirty="0"/>
              <a:t>SQL Server Data Tools (SSDT) is the major development and design tool to develop services and applications</a:t>
            </a:r>
          </a:p>
          <a:p>
            <a:r>
              <a:rPr lang="en-US" dirty="0"/>
              <a:t>For a full list of components and tools, refer to</a:t>
            </a:r>
          </a:p>
          <a:p>
            <a:pPr lvl="1"/>
            <a:r>
              <a:rPr lang="en-US" dirty="0">
                <a:hlinkClick r:id="rId3"/>
              </a:rPr>
              <a:t>https://docs.microsoft.com/en-us/sql/sql-server/editions-and-components-of-sql-server-version-15?view=sql-server-ver15</a:t>
            </a:r>
            <a:endParaRPr lang="en-US" dirty="0"/>
          </a:p>
        </p:txBody>
      </p:sp>
      <p:sp>
        <p:nvSpPr>
          <p:cNvPr id="4" name="Slide Number Placeholder 3"/>
          <p:cNvSpPr>
            <a:spLocks noGrp="1"/>
          </p:cNvSpPr>
          <p:nvPr>
            <p:ph type="sldNum" sz="quarter" idx="12"/>
          </p:nvPr>
        </p:nvSpPr>
        <p:spPr/>
        <p:txBody>
          <a:bodyPr/>
          <a:lstStyle/>
          <a:p>
            <a:fld id="{E520E911-CDE2-4652-B02C-E1487DADF24B}" type="slidenum">
              <a:rPr lang="en-US" smtClean="0"/>
              <a:pPr/>
              <a:t>7</a:t>
            </a:fld>
            <a:endParaRPr lang="en-US"/>
          </a:p>
        </p:txBody>
      </p:sp>
    </p:spTree>
    <p:extLst>
      <p:ext uri="{BB962C8B-B14F-4D97-AF65-F5344CB8AC3E}">
        <p14:creationId xmlns:p14="http://schemas.microsoft.com/office/powerpoint/2010/main" val="352833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133" y="152401"/>
            <a:ext cx="7476067" cy="685799"/>
          </a:xfrm>
        </p:spPr>
        <p:txBody>
          <a:bodyPr>
            <a:normAutofit fontScale="90000"/>
          </a:bodyPr>
          <a:lstStyle/>
          <a:p>
            <a:r>
              <a:rPr lang="en-US" dirty="0"/>
              <a:t>SQL Server Database Engine</a:t>
            </a:r>
          </a:p>
        </p:txBody>
      </p:sp>
      <p:sp>
        <p:nvSpPr>
          <p:cNvPr id="3" name="Content Placeholder 2"/>
          <p:cNvSpPr>
            <a:spLocks noGrp="1"/>
          </p:cNvSpPr>
          <p:nvPr>
            <p:ph idx="1"/>
          </p:nvPr>
        </p:nvSpPr>
        <p:spPr>
          <a:xfrm>
            <a:off x="982133" y="990600"/>
            <a:ext cx="7704667" cy="5638800"/>
          </a:xfrm>
        </p:spPr>
        <p:txBody>
          <a:bodyPr>
            <a:normAutofit/>
          </a:bodyPr>
          <a:lstStyle/>
          <a:p>
            <a:r>
              <a:rPr lang="en-US" dirty="0"/>
              <a:t>SQL Server Database Engine (SSDE) is the core service for relational database management</a:t>
            </a:r>
          </a:p>
          <a:p>
            <a:r>
              <a:rPr lang="en-US" dirty="0"/>
              <a:t>Key roles</a:t>
            </a:r>
          </a:p>
          <a:p>
            <a:pPr lvl="1"/>
            <a:r>
              <a:rPr lang="en-US" dirty="0"/>
              <a:t>Database creation</a:t>
            </a:r>
          </a:p>
          <a:p>
            <a:pPr lvl="1"/>
            <a:r>
              <a:rPr lang="en-US" dirty="0"/>
              <a:t>Data storage, processing,</a:t>
            </a:r>
          </a:p>
          <a:p>
            <a:pPr lvl="1"/>
            <a:r>
              <a:rPr lang="en-US" dirty="0"/>
              <a:t>Other operational functions like security, replication, search, </a:t>
            </a:r>
          </a:p>
          <a:p>
            <a:pPr lvl="1"/>
            <a:r>
              <a:rPr lang="en-US" dirty="0"/>
              <a:t>tools for managing relational and XML data</a:t>
            </a:r>
          </a:p>
          <a:p>
            <a:r>
              <a:rPr lang="en-US" dirty="0"/>
              <a:t>Class use</a:t>
            </a:r>
          </a:p>
          <a:p>
            <a:pPr lvl="1"/>
            <a:r>
              <a:rPr lang="en-US" dirty="0"/>
              <a:t>IT 4713: In our project, we use the database engine to create data warehouse or data mart in milestone 1.</a:t>
            </a:r>
          </a:p>
          <a:p>
            <a:pPr lvl="1"/>
            <a:r>
              <a:rPr lang="en-US" dirty="0"/>
              <a:t>IT 7123: optional use in lab 5 and project</a:t>
            </a:r>
          </a:p>
        </p:txBody>
      </p:sp>
      <p:sp>
        <p:nvSpPr>
          <p:cNvPr id="4" name="Slide Number Placeholder 3"/>
          <p:cNvSpPr>
            <a:spLocks noGrp="1"/>
          </p:cNvSpPr>
          <p:nvPr>
            <p:ph type="sldNum" sz="quarter" idx="12"/>
          </p:nvPr>
        </p:nvSpPr>
        <p:spPr>
          <a:xfrm>
            <a:off x="0" y="6492875"/>
            <a:ext cx="427833" cy="365125"/>
          </a:xfrm>
        </p:spPr>
        <p:txBody>
          <a:bodyPr/>
          <a:lstStyle/>
          <a:p>
            <a:fld id="{E520E911-CDE2-4652-B02C-E1487DADF24B}" type="slidenum">
              <a:rPr lang="en-US" smtClean="0"/>
              <a:pPr/>
              <a:t>8</a:t>
            </a:fld>
            <a:endParaRPr lang="en-US"/>
          </a:p>
        </p:txBody>
      </p:sp>
    </p:spTree>
    <p:extLst>
      <p:ext uri="{BB962C8B-B14F-4D97-AF65-F5344CB8AC3E}">
        <p14:creationId xmlns:p14="http://schemas.microsoft.com/office/powerpoint/2010/main" val="1791950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SSIS</a:t>
            </a:r>
          </a:p>
        </p:txBody>
      </p:sp>
      <p:sp>
        <p:nvSpPr>
          <p:cNvPr id="3" name="Content Placeholder 2"/>
          <p:cNvSpPr>
            <a:spLocks noGrp="1"/>
          </p:cNvSpPr>
          <p:nvPr>
            <p:ph idx="1"/>
          </p:nvPr>
        </p:nvSpPr>
        <p:spPr/>
        <p:txBody>
          <a:bodyPr/>
          <a:lstStyle/>
          <a:p>
            <a:r>
              <a:rPr lang="en-US" dirty="0"/>
              <a:t>Integration Services (SSIS) is a service for automated data moving and transformation.</a:t>
            </a:r>
          </a:p>
          <a:p>
            <a:r>
              <a:rPr lang="en-US" dirty="0"/>
              <a:t>Class use</a:t>
            </a:r>
          </a:p>
          <a:p>
            <a:pPr lvl="1"/>
            <a:r>
              <a:rPr lang="en-US" dirty="0"/>
              <a:t>IT 4713: In our project, we use SSIS to execute the ETL (extraction, transform, load) processes to import data from Excel files to the data warehouse in milestone 2.</a:t>
            </a:r>
          </a:p>
          <a:p>
            <a:pPr lvl="1"/>
            <a:r>
              <a:rPr lang="en-US" dirty="0"/>
              <a:t>IT 7123: not used</a:t>
            </a:r>
          </a:p>
          <a:p>
            <a:endParaRPr lang="en-US" dirty="0"/>
          </a:p>
        </p:txBody>
      </p:sp>
      <p:sp>
        <p:nvSpPr>
          <p:cNvPr id="4" name="Slide Number Placeholder 3"/>
          <p:cNvSpPr>
            <a:spLocks noGrp="1"/>
          </p:cNvSpPr>
          <p:nvPr>
            <p:ph type="sldNum" sz="quarter" idx="12"/>
          </p:nvPr>
        </p:nvSpPr>
        <p:spPr/>
        <p:txBody>
          <a:bodyPr/>
          <a:lstStyle/>
          <a:p>
            <a:pPr>
              <a:defRPr/>
            </a:pPr>
            <a:fld id="{E520E911-CDE2-4652-B02C-E1487DADF24B}" type="slidenum">
              <a:rPr lang="en-US" smtClean="0"/>
              <a:pPr>
                <a:defRPr/>
              </a:pPr>
              <a:t>9</a:t>
            </a:fld>
            <a:endParaRPr lang="en-US"/>
          </a:p>
        </p:txBody>
      </p:sp>
    </p:spTree>
    <p:extLst>
      <p:ext uri="{BB962C8B-B14F-4D97-AF65-F5344CB8AC3E}">
        <p14:creationId xmlns:p14="http://schemas.microsoft.com/office/powerpoint/2010/main" val="30824487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TM03457496[[fn=Parallax]]</Template>
  <TotalTime>14815</TotalTime>
  <Words>2385</Words>
  <Application>Microsoft Office PowerPoint</Application>
  <PresentationFormat>On-screen Show (4:3)</PresentationFormat>
  <Paragraphs>277</Paragraphs>
  <Slides>26</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Corbel</vt:lpstr>
      <vt:lpstr>Courier New</vt:lpstr>
      <vt:lpstr>roboto</vt:lpstr>
      <vt:lpstr>roboto condensed</vt:lpstr>
      <vt:lpstr>Times New Roman</vt:lpstr>
      <vt:lpstr>Parallax</vt:lpstr>
      <vt:lpstr>Microsoft  Data and Analytics/BI</vt:lpstr>
      <vt:lpstr>Topics</vt:lpstr>
      <vt:lpstr>Microsoft in the leading position</vt:lpstr>
      <vt:lpstr>Microsoft Business Intelligence Stack</vt:lpstr>
      <vt:lpstr>A more expanded suite</vt:lpstr>
      <vt:lpstr>SQL Server Platform</vt:lpstr>
      <vt:lpstr>SQL Server Platform Components</vt:lpstr>
      <vt:lpstr>SQL Server Database Engine</vt:lpstr>
      <vt:lpstr>SSIS</vt:lpstr>
      <vt:lpstr>SSAS</vt:lpstr>
      <vt:lpstr>SSRS</vt:lpstr>
      <vt:lpstr>SSMS</vt:lpstr>
      <vt:lpstr>SQL Server Data Tools</vt:lpstr>
      <vt:lpstr>A Traditional System Architecture based on SQL Server</vt:lpstr>
      <vt:lpstr>Self-Service BI</vt:lpstr>
      <vt:lpstr>Power BI Desktop</vt:lpstr>
      <vt:lpstr>Power BI Service</vt:lpstr>
      <vt:lpstr>Power BI Report Server</vt:lpstr>
      <vt:lpstr>Excel</vt:lpstr>
      <vt:lpstr>Power BI Architecture</vt:lpstr>
      <vt:lpstr>Tools and Capability Mapping</vt:lpstr>
      <vt:lpstr>Class Use Summary</vt:lpstr>
      <vt:lpstr>Azure Key Services for Data Analytics</vt:lpstr>
      <vt:lpstr>Example Data Architecture based on Azure</vt:lpstr>
      <vt:lpstr>Microsoft Azure</vt:lpstr>
      <vt:lpstr>More MSBI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361</cp:revision>
  <dcterms:created xsi:type="dcterms:W3CDTF">1601-01-01T00:00:00Z</dcterms:created>
  <dcterms:modified xsi:type="dcterms:W3CDTF">2022-01-23T12:18:15Z</dcterms:modified>
</cp:coreProperties>
</file>