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1" r:id="rId1"/>
  </p:sldMasterIdLst>
  <p:notesMasterIdLst>
    <p:notesMasterId r:id="rId26"/>
  </p:notesMasterIdLst>
  <p:sldIdLst>
    <p:sldId id="395" r:id="rId2"/>
    <p:sldId id="376" r:id="rId3"/>
    <p:sldId id="407" r:id="rId4"/>
    <p:sldId id="423" r:id="rId5"/>
    <p:sldId id="342" r:id="rId6"/>
    <p:sldId id="422" r:id="rId7"/>
    <p:sldId id="420" r:id="rId8"/>
    <p:sldId id="369" r:id="rId9"/>
    <p:sldId id="392" r:id="rId10"/>
    <p:sldId id="393" r:id="rId11"/>
    <p:sldId id="403" r:id="rId12"/>
    <p:sldId id="400" r:id="rId13"/>
    <p:sldId id="421" r:id="rId14"/>
    <p:sldId id="384" r:id="rId15"/>
    <p:sldId id="391" r:id="rId16"/>
    <p:sldId id="359" r:id="rId17"/>
    <p:sldId id="399" r:id="rId18"/>
    <p:sldId id="417" r:id="rId19"/>
    <p:sldId id="409" r:id="rId20"/>
    <p:sldId id="402" r:id="rId21"/>
    <p:sldId id="408" r:id="rId22"/>
    <p:sldId id="413" r:id="rId23"/>
    <p:sldId id="415" r:id="rId24"/>
    <p:sldId id="381" r:id="rId25"/>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2929"/>
    <a:srgbClr val="F3AFB9"/>
    <a:srgbClr val="99FF99"/>
    <a:srgbClr val="CCE9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41" autoAdjust="0"/>
    <p:restoredTop sz="84106" autoAdjust="0"/>
  </p:normalViewPr>
  <p:slideViewPr>
    <p:cSldViewPr>
      <p:cViewPr varScale="1">
        <p:scale>
          <a:sx n="103" d="100"/>
          <a:sy n="103" d="100"/>
        </p:scale>
        <p:origin x="1949" y="8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9625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45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626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626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9626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4475284B-92EE-4B48-A28A-33540D0391D9}" type="slidenum">
              <a:rPr lang="en-US"/>
              <a:pPr>
                <a:defRPr/>
              </a:pPr>
              <a:t>‹#›</a:t>
            </a:fld>
            <a:endParaRPr lang="en-US"/>
          </a:p>
        </p:txBody>
      </p:sp>
    </p:spTree>
    <p:extLst>
      <p:ext uri="{BB962C8B-B14F-4D97-AF65-F5344CB8AC3E}">
        <p14:creationId xmlns:p14="http://schemas.microsoft.com/office/powerpoint/2010/main" val="5999451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A037016-FE48-4490-844A-5F7421DA958A}" type="slidenum">
              <a:rPr lang="en-US" smtClean="0"/>
              <a:pPr>
                <a:defRPr/>
              </a:pPr>
              <a:t>1</a:t>
            </a:fld>
            <a:endParaRPr lang="en-US"/>
          </a:p>
        </p:txBody>
      </p:sp>
    </p:spTree>
    <p:extLst>
      <p:ext uri="{BB962C8B-B14F-4D97-AF65-F5344CB8AC3E}">
        <p14:creationId xmlns:p14="http://schemas.microsoft.com/office/powerpoint/2010/main" val="155603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F79DF9-9344-49A0-AF5B-5CE4E922F4B3}" type="slidenum">
              <a:rPr lang="en-US" smtClean="0"/>
              <a:pPr/>
              <a:t>5</a:t>
            </a:fld>
            <a:endParaRPr lang="en-US"/>
          </a:p>
        </p:txBody>
      </p:sp>
    </p:spTree>
    <p:extLst>
      <p:ext uri="{BB962C8B-B14F-4D97-AF65-F5344CB8AC3E}">
        <p14:creationId xmlns:p14="http://schemas.microsoft.com/office/powerpoint/2010/main" val="39787191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lvl1pPr>
              <a:defRPr>
                <a:solidFill>
                  <a:schemeClr val="tx2"/>
                </a:solidFill>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sz="280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309542858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31F20"/>
                </a:solidFill>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lvl1pPr>
              <a:defRPr smtClean="0"/>
            </a:lvl1pPr>
          </a:lstStyle>
          <a:p>
            <a:pPr>
              <a:defRPr/>
            </a:pPr>
            <a:fld id="{EE372EA2-9A33-444C-BB27-43E9FD2345A0}" type="slidenum">
              <a:rPr lang="en-US" smtClean="0"/>
              <a:pPr>
                <a:defRPr/>
              </a:pPr>
              <a:t>‹#›</a:t>
            </a:fld>
            <a:endParaRPr lang="en-US"/>
          </a:p>
        </p:txBody>
      </p:sp>
    </p:spTree>
    <p:extLst>
      <p:ext uri="{BB962C8B-B14F-4D97-AF65-F5344CB8AC3E}">
        <p14:creationId xmlns:p14="http://schemas.microsoft.com/office/powerpoint/2010/main" val="24614945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90600"/>
            <a:ext cx="4114800" cy="5334000"/>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572000" y="990600"/>
            <a:ext cx="4191000" cy="5334000"/>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7"/>
          <p:cNvSpPr>
            <a:spLocks noGrp="1" noChangeArrowheads="1"/>
          </p:cNvSpPr>
          <p:nvPr>
            <p:ph type="sldNum" sz="quarter" idx="12"/>
          </p:nvPr>
        </p:nvSpPr>
        <p:spPr>
          <a:ln/>
        </p:spPr>
        <p:txBody>
          <a:bodyPr/>
          <a:lstStyle>
            <a:lvl1pPr>
              <a:defRPr/>
            </a:lvl1pPr>
          </a:lstStyle>
          <a:p>
            <a:pPr>
              <a:defRPr/>
            </a:pPr>
            <a:fld id="{BD77BAC2-5C69-40EC-AE85-7727765FAACB}" type="slidenum">
              <a:rPr lang="en-US" smtClean="0"/>
              <a:pPr>
                <a:defRPr/>
              </a:pPr>
              <a:t>‹#›</a:t>
            </a:fld>
            <a:endParaRPr lang="en-US"/>
          </a:p>
        </p:txBody>
      </p:sp>
    </p:spTree>
    <p:extLst>
      <p:ext uri="{BB962C8B-B14F-4D97-AF65-F5344CB8AC3E}">
        <p14:creationId xmlns:p14="http://schemas.microsoft.com/office/powerpoint/2010/main" val="905097639"/>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lvl1pPr>
              <a:defRPr smtClean="0"/>
            </a:lvl1pPr>
          </a:lstStyle>
          <a:p>
            <a:pPr>
              <a:defRPr/>
            </a:pPr>
            <a:fld id="{BD77BAC2-5C69-40EC-AE85-7727765FAACB}" type="slidenum">
              <a:rPr lang="en-US" smtClean="0"/>
              <a:pPr>
                <a:defRPr/>
              </a:pPr>
              <a:t>‹#›</a:t>
            </a:fld>
            <a:endParaRPr lang="en-US"/>
          </a:p>
        </p:txBody>
      </p:sp>
    </p:spTree>
    <p:extLst>
      <p:ext uri="{BB962C8B-B14F-4D97-AF65-F5344CB8AC3E}">
        <p14:creationId xmlns:p14="http://schemas.microsoft.com/office/powerpoint/2010/main" val="1440908970"/>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5"/>
          <p:cNvSpPr>
            <a:spLocks noGrp="1" noChangeArrowheads="1"/>
          </p:cNvSpPr>
          <p:nvPr>
            <p:ph type="dt" sz="half" idx="10"/>
          </p:nvPr>
        </p:nvSpPr>
        <p:spPr>
          <a:xfrm>
            <a:off x="685800" y="6324600"/>
            <a:ext cx="1905000" cy="457200"/>
          </a:xfrm>
          <a:prstGeom prst="rect">
            <a:avLst/>
          </a:prstGeom>
          <a:ln/>
        </p:spPr>
        <p:txBody>
          <a:bodyPr/>
          <a:lstStyle>
            <a:lvl1pPr>
              <a:defRPr/>
            </a:lvl1pPr>
          </a:lstStyle>
          <a:p>
            <a:pPr>
              <a:defRPr/>
            </a:pPr>
            <a:endParaRPr lang="en-US"/>
          </a:p>
        </p:txBody>
      </p:sp>
      <p:sp>
        <p:nvSpPr>
          <p:cNvPr id="4" name="Rectangle 66"/>
          <p:cNvSpPr>
            <a:spLocks noGrp="1" noChangeArrowheads="1"/>
          </p:cNvSpPr>
          <p:nvPr>
            <p:ph type="ftr" sz="quarter" idx="11"/>
          </p:nvPr>
        </p:nvSpPr>
        <p:spPr>
          <a:xfrm>
            <a:off x="3124200" y="6324600"/>
            <a:ext cx="2895600" cy="457200"/>
          </a:xfrm>
          <a:prstGeom prst="rect">
            <a:avLst/>
          </a:prstGeom>
          <a:ln/>
        </p:spPr>
        <p:txBody>
          <a:bodyPr/>
          <a:lstStyle>
            <a:lvl1pPr>
              <a:defRPr/>
            </a:lvl1pPr>
          </a:lstStyle>
          <a:p>
            <a:pPr>
              <a:defRPr/>
            </a:pPr>
            <a:endParaRPr lang="en-US"/>
          </a:p>
        </p:txBody>
      </p:sp>
      <p:sp>
        <p:nvSpPr>
          <p:cNvPr id="5" name="Rectangle 67"/>
          <p:cNvSpPr>
            <a:spLocks noGrp="1" noChangeArrowheads="1"/>
          </p:cNvSpPr>
          <p:nvPr>
            <p:ph type="sldNum" sz="quarter" idx="12"/>
          </p:nvPr>
        </p:nvSpPr>
        <p:spPr>
          <a:ln/>
        </p:spPr>
        <p:txBody>
          <a:bodyPr/>
          <a:lstStyle>
            <a:lvl1pPr>
              <a:defRPr/>
            </a:lvl1pPr>
          </a:lstStyle>
          <a:p>
            <a:pPr>
              <a:defRPr/>
            </a:pPr>
            <a:fld id="{BD77BAC2-5C69-40EC-AE85-7727765FAACB}" type="slidenum">
              <a:rPr lang="en-US" smtClean="0"/>
              <a:pPr>
                <a:defRPr/>
              </a:pPr>
              <a:t>‹#›</a:t>
            </a:fld>
            <a:endParaRPr lang="en-US"/>
          </a:p>
        </p:txBody>
      </p:sp>
    </p:spTree>
    <p:extLst>
      <p:ext uri="{BB962C8B-B14F-4D97-AF65-F5344CB8AC3E}">
        <p14:creationId xmlns:p14="http://schemas.microsoft.com/office/powerpoint/2010/main" val="1861375393"/>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7547" y="0"/>
            <a:ext cx="8534400" cy="685800"/>
          </a:xfrm>
        </p:spPr>
        <p:txBody>
          <a:bodyPr/>
          <a:lstStyle>
            <a:lvl1pPr>
              <a:defRPr lang="en-US" sz="3400" baseline="0" smtClean="0">
                <a:gradFill>
                  <a:gsLst>
                    <a:gs pos="0">
                      <a:schemeClr val="bg1"/>
                    </a:gs>
                    <a:gs pos="100000">
                      <a:schemeClr val="bg1"/>
                    </a:gs>
                  </a:gsLst>
                  <a:lin ang="5400000" scaled="0"/>
                </a:gradFill>
                <a:cs typeface="Segoe Semibold"/>
              </a:defRPr>
            </a:lvl1pPr>
          </a:lstStyle>
          <a:p>
            <a:r>
              <a:rPr lang="en-US"/>
              <a:t>Click to edit Master title style</a:t>
            </a:r>
            <a:endParaRPr lang="en-US" dirty="0"/>
          </a:p>
        </p:txBody>
      </p:sp>
      <p:sp>
        <p:nvSpPr>
          <p:cNvPr id="7" name="Content Placeholder 6"/>
          <p:cNvSpPr>
            <a:spLocks noGrp="1"/>
          </p:cNvSpPr>
          <p:nvPr>
            <p:ph sz="quarter" idx="13" hasCustomPrompt="1"/>
          </p:nvPr>
        </p:nvSpPr>
        <p:spPr>
          <a:xfrm>
            <a:off x="347663" y="1600200"/>
            <a:ext cx="8339137" cy="4343400"/>
          </a:xfrm>
        </p:spPr>
        <p:txBody>
          <a:bodyPr/>
          <a:lstStyle>
            <a:lvl1pPr>
              <a:spcBef>
                <a:spcPts val="1200"/>
              </a:spcBef>
              <a:defRPr/>
            </a:lvl1pPr>
            <a:lvl2pPr>
              <a:spcBef>
                <a:spcPts val="600"/>
              </a:spcBef>
              <a:defRPr/>
            </a:lvl2pPr>
            <a:lvl3pPr>
              <a:spcBef>
                <a:spcPts val="300"/>
              </a:spcBef>
              <a:defRPr/>
            </a:lvl3pPr>
          </a:lstStyle>
          <a:p>
            <a:pPr>
              <a:buNone/>
            </a:pPr>
            <a:r>
              <a:rPr lang="en-US" dirty="0"/>
              <a:t>Sample body copy before bullets </a:t>
            </a:r>
          </a:p>
          <a:p>
            <a:r>
              <a:rPr lang="en-US" dirty="0"/>
              <a:t>Bullet style level 1</a:t>
            </a:r>
          </a:p>
          <a:p>
            <a:pPr lvl="1"/>
            <a:r>
              <a:rPr lang="en-US" dirty="0"/>
              <a:t>Bullet style level 2</a:t>
            </a:r>
          </a:p>
          <a:p>
            <a:pPr lvl="2"/>
            <a:r>
              <a:rPr lang="en-US" dirty="0"/>
              <a:t>Bullet style level 3</a:t>
            </a:r>
          </a:p>
          <a:p>
            <a:pPr lvl="3"/>
            <a:r>
              <a:rPr lang="en-US" dirty="0"/>
              <a:t>Bullet style level 4</a:t>
            </a:r>
          </a:p>
        </p:txBody>
      </p:sp>
      <p:sp>
        <p:nvSpPr>
          <p:cNvPr id="11" name="Text Placeholder 10"/>
          <p:cNvSpPr>
            <a:spLocks noGrp="1"/>
          </p:cNvSpPr>
          <p:nvPr>
            <p:ph type="body" sz="quarter" idx="14" hasCustomPrompt="1"/>
          </p:nvPr>
        </p:nvSpPr>
        <p:spPr>
          <a:xfrm>
            <a:off x="347663" y="533400"/>
            <a:ext cx="8534400" cy="457200"/>
          </a:xfrm>
        </p:spPr>
        <p:txBody>
          <a:bodyPr>
            <a:normAutofit/>
          </a:bodyPr>
          <a:lstStyle>
            <a:lvl1pPr marL="0" indent="0">
              <a:buFontTx/>
              <a:buNone/>
              <a:defRPr sz="1800" baseline="0">
                <a:gradFill>
                  <a:gsLst>
                    <a:gs pos="0">
                      <a:schemeClr val="accent4">
                        <a:lumMod val="50000"/>
                      </a:schemeClr>
                    </a:gs>
                    <a:gs pos="100000">
                      <a:schemeClr val="accent4">
                        <a:lumMod val="50000"/>
                      </a:schemeClr>
                    </a:gs>
                  </a:gsLst>
                  <a:lin ang="5400000" scaled="0"/>
                </a:gradFill>
              </a:defRPr>
            </a:lvl1pPr>
          </a:lstStyle>
          <a:p>
            <a:pPr lvl="0"/>
            <a:r>
              <a:rPr lang="en-US" dirty="0"/>
              <a:t>Subhead Style</a:t>
            </a:r>
          </a:p>
        </p:txBody>
      </p:sp>
    </p:spTree>
    <p:extLst>
      <p:ext uri="{BB962C8B-B14F-4D97-AF65-F5344CB8AC3E}">
        <p14:creationId xmlns:p14="http://schemas.microsoft.com/office/powerpoint/2010/main" val="342522892"/>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1CC"/>
        </a:solidFill>
        <a:effectLst/>
      </p:bgPr>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3429000"/>
            <a:ext cx="9144000" cy="3429000"/>
          </a:xfrm>
          <a:prstGeom prst="rect">
            <a:avLst/>
          </a:prstGeom>
        </p:spPr>
      </p:pic>
      <p:sp>
        <p:nvSpPr>
          <p:cNvPr id="1029" name="Title Placeholder 1"/>
          <p:cNvSpPr>
            <a:spLocks noGrp="1"/>
          </p:cNvSpPr>
          <p:nvPr>
            <p:ph type="title"/>
          </p:nvPr>
        </p:nvSpPr>
        <p:spPr bwMode="auto">
          <a:xfrm>
            <a:off x="0" y="1"/>
            <a:ext cx="7848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182880" rIns="91440" bIns="45720" numCol="1" anchor="ctr" anchorCtr="0" compatLnSpc="1">
            <a:prstTxWarp prst="textNoShape">
              <a:avLst/>
            </a:prstTxWarp>
            <a:normAutofit/>
          </a:bodyPr>
          <a:lstStyle/>
          <a:p>
            <a:pPr lvl="0"/>
            <a:r>
              <a:rPr lang="en-US"/>
              <a:t>Click to edit Master title style</a:t>
            </a:r>
            <a:endParaRPr lang="en-US" dirty="0"/>
          </a:p>
        </p:txBody>
      </p:sp>
      <p:sp>
        <p:nvSpPr>
          <p:cNvPr id="1030" name="Text Placeholder 2"/>
          <p:cNvSpPr>
            <a:spLocks noGrp="1"/>
          </p:cNvSpPr>
          <p:nvPr>
            <p:ph type="body" idx="1"/>
          </p:nvPr>
        </p:nvSpPr>
        <p:spPr bwMode="auto">
          <a:xfrm>
            <a:off x="228600" y="990600"/>
            <a:ext cx="8610600" cy="53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76200" y="6553200"/>
            <a:ext cx="381000" cy="230186"/>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F2F2F2"/>
                </a:solidFill>
              </a:defRPr>
            </a:lvl1pPr>
          </a:lstStyle>
          <a:p>
            <a:pPr>
              <a:defRPr/>
            </a:pPr>
            <a:fld id="{BD77BAC2-5C69-40EC-AE85-7727765FAACB}" type="slidenum">
              <a:rPr lang="en-US" smtClean="0"/>
              <a:pPr>
                <a:defRPr/>
              </a:pPr>
              <a:t>‹#›</a:t>
            </a:fld>
            <a:endParaRPr lang="en-US"/>
          </a:p>
        </p:txBody>
      </p:sp>
      <p:sp>
        <p:nvSpPr>
          <p:cNvPr id="3" name="Rectangle 2"/>
          <p:cNvSpPr/>
          <p:nvPr/>
        </p:nvSpPr>
        <p:spPr>
          <a:xfrm>
            <a:off x="6642100" y="6400800"/>
            <a:ext cx="2362200" cy="382586"/>
          </a:xfrm>
          <a:prstGeom prst="rect">
            <a:avLst/>
          </a:prstGeom>
          <a:solidFill>
            <a:srgbClr val="231F2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9"/>
          <a:stretch>
            <a:fillRect/>
          </a:stretch>
        </p:blipFill>
        <p:spPr>
          <a:xfrm>
            <a:off x="7324372" y="6362966"/>
            <a:ext cx="1749778" cy="457200"/>
          </a:xfrm>
          <a:prstGeom prst="rect">
            <a:avLst/>
          </a:prstGeom>
        </p:spPr>
      </p:pic>
      <p:pic>
        <p:nvPicPr>
          <p:cNvPr id="43" name="Picture 42" descr="http://www.admassociati.it/wp-content/uploads/2014/09/Rubiks_cube2.png"/>
          <p:cNvPicPr>
            <a:picLocks noChangeAspect="1"/>
          </p:cNvPicPr>
          <p:nvPr/>
        </p:nvPicPr>
        <p:blipFill rotWithShape="1">
          <a:blip r:embed="rId10" cstate="print">
            <a:extLst>
              <a:ext uri="{28A0092B-C50C-407E-A947-70E740481C1C}">
                <a14:useLocalDpi xmlns:a14="http://schemas.microsoft.com/office/drawing/2010/main" val="0"/>
              </a:ext>
            </a:extLst>
          </a:blip>
          <a:srcRect r="57453"/>
          <a:stretch/>
        </p:blipFill>
        <p:spPr bwMode="auto">
          <a:xfrm>
            <a:off x="8458200" y="64873"/>
            <a:ext cx="637530" cy="65015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42988033"/>
      </p:ext>
    </p:extLst>
  </p:cSld>
  <p:clrMap bg1="lt1" tx1="dk1" bg2="lt2" tx2="dk2" accent1="accent1" accent2="accent2" accent3="accent3" accent4="accent4" accent5="accent5" accent6="accent6" hlink="hlink" folHlink="folHlink"/>
  <p:sldLayoutIdLst>
    <p:sldLayoutId id="2147483902" r:id="rId1"/>
    <p:sldLayoutId id="2147483903" r:id="rId2"/>
    <p:sldLayoutId id="2147483904" r:id="rId3"/>
    <p:sldLayoutId id="2147483905" r:id="rId4"/>
    <p:sldLayoutId id="2147483906" r:id="rId5"/>
    <p:sldLayoutId id="2147483907" r:id="rId6"/>
  </p:sldLayoutIdLst>
  <p:hf hdr="0" ftr="0" dt="0"/>
  <p:txStyles>
    <p:titleStyle>
      <a:lvl1pPr algn="l" defTabSz="457200" rtl="0" eaLnBrk="1" fontAlgn="base" hangingPunct="1">
        <a:spcBef>
          <a:spcPct val="0"/>
        </a:spcBef>
        <a:spcAft>
          <a:spcPct val="0"/>
        </a:spcAft>
        <a:defRPr sz="4400" kern="1200">
          <a:solidFill>
            <a:srgbClr val="231F20"/>
          </a:solidFill>
          <a:latin typeface="+mj-lt"/>
          <a:ea typeface="ヒラギノ角ゴ Pro W3" pitchFamily="-109" charset="-128"/>
          <a:cs typeface="ヒラギノ角ゴ Pro W3" pitchFamily="-109" charset="-128"/>
        </a:defRPr>
      </a:lvl1pPr>
      <a:lvl2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2pPr>
      <a:lvl3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3pPr>
      <a:lvl4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4pPr>
      <a:lvl5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5pPr>
      <a:lvl6pPr marL="4572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6pPr>
      <a:lvl7pPr marL="9144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7pPr>
      <a:lvl8pPr marL="13716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8pPr>
      <a:lvl9pPr marL="18288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ヒラギノ角ゴ Pro W3" pitchFamily="-109" charset="-128"/>
          <a:cs typeface="ヒラギノ角ゴ Pro W3" pitchFamily="-109" charset="-128"/>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ヒラギノ角ゴ Pro W3" pitchFamily="-109"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ヒラギノ角ゴ Pro W3" pitchFamily="-109"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zheng.kennesaw.edu/teaching/it4713/"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hyperlink" Target="https://en.wikipedia.org/wiki/Comma-separated_values#Basic_rule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developer.com/db/top-10-common-transformations-in-ssis.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youtube.com/watch?v=jmMqzUYlCco" TargetMode="External"/><Relationship Id="rId2" Type="http://schemas.openxmlformats.org/officeDocument/2006/relationships/hyperlink" Target="http://dwbi.org/etl/etl/52-why-do-we-need-staging-area-during-etl-load"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www.dataversity.net/self-serve-data-preparation-can-support-business-user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gartner.com/reviews/market/data-preparation-tools" TargetMode="External"/><Relationship Id="rId2" Type="http://schemas.openxmlformats.org/officeDocument/2006/relationships/hyperlink" Target="https://www.gartner.com/reviews/market/data-integration-tools"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www.gartner.com/reviews/market/data-preparation-tools/compare/tableau-vs-microsoft"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etl-tools.info/" TargetMode="External"/><Relationship Id="rId3" Type="http://schemas.openxmlformats.org/officeDocument/2006/relationships/hyperlink" Target="http://www.dataintegration.info/etl" TargetMode="External"/><Relationship Id="rId7" Type="http://schemas.openxmlformats.org/officeDocument/2006/relationships/hyperlink" Target="http://www.dkms.com/papers/dkmsdatastage.pdf" TargetMode="External"/><Relationship Id="rId2" Type="http://schemas.openxmlformats.org/officeDocument/2006/relationships/hyperlink" Target="https://www.youtube.com/watch?v=FzayiGi97bc" TargetMode="External"/><Relationship Id="rId1" Type="http://schemas.openxmlformats.org/officeDocument/2006/relationships/slideLayout" Target="../slideLayouts/slideLayout2.xml"/><Relationship Id="rId6" Type="http://schemas.openxmlformats.org/officeDocument/2006/relationships/hyperlink" Target="http://www.informationweek.com/big-data/big-data-analytics/big-data-debate-end-near-for-etl/d/d-id/1107641" TargetMode="External"/><Relationship Id="rId5" Type="http://schemas.openxmlformats.org/officeDocument/2006/relationships/hyperlink" Target="http://www.kimballgroup.com/data-warehouse-business-intelligence-resources/kimball-techniques/etl-architecture-34-subsystems/" TargetMode="External"/><Relationship Id="rId10" Type="http://schemas.openxmlformats.org/officeDocument/2006/relationships/hyperlink" Target="https://www.tutorialspoint.com/etl_testing/" TargetMode="External"/><Relationship Id="rId4" Type="http://schemas.openxmlformats.org/officeDocument/2006/relationships/hyperlink" Target="https://pdfs.semanticscholar.org/0e73/d9af8f4255c2126c7377de0fdec2f2c58b2e.pdf" TargetMode="External"/><Relationship Id="rId9" Type="http://schemas.openxmlformats.org/officeDocument/2006/relationships/hyperlink" Target="https://learndatamodeling.com/blog/etl-concepts/" TargetMode="External"/></Relationships>
</file>

<file path=ppt/slides/_rels/slide3.xml.rels><?xml version="1.0" encoding="UTF-8" standalone="yes"?>
<Relationships xmlns="http://schemas.openxmlformats.org/package/2006/relationships"><Relationship Id="rId2" Type="http://schemas.openxmlformats.org/officeDocument/2006/relationships/hyperlink" Target="https://searchbusinessanalytics.techtarget.com/definition/data-preparation"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en.wikipedia.org/wiki/RSS#RSS_Compared_to_Atom"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dzone.com/articles/five-data-tasks-that-keep-data-engineers-awake-at" TargetMode="External"/><Relationship Id="rId2" Type="http://schemas.openxmlformats.org/officeDocument/2006/relationships/hyperlink" Target="http://www.dataintegration.info/etl" TargetMode="External"/><Relationship Id="rId1" Type="http://schemas.openxmlformats.org/officeDocument/2006/relationships/slideLayout" Target="../slideLayouts/slideLayout2.xml"/><Relationship Id="rId4" Type="http://schemas.openxmlformats.org/officeDocument/2006/relationships/hyperlink" Target="https://en.wikipedia.org/wiki/Extract,_transform,_load"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techopedia.com/definition/28290/data-integration" TargetMode="External"/><Relationship Id="rId2" Type="http://schemas.openxmlformats.org/officeDocument/2006/relationships/hyperlink" Target="https://www.tutorialkart.com/what-is-data-acquisition-data-warehousing/" TargetMode="External"/><Relationship Id="rId1" Type="http://schemas.openxmlformats.org/officeDocument/2006/relationships/slideLayout" Target="../slideLayouts/slideLayout2.xml"/><Relationship Id="rId4" Type="http://schemas.openxmlformats.org/officeDocument/2006/relationships/hyperlink" Target="https://searchbusinessanalytics.techtarget.com/definition/data-preparation" TargetMode="External"/></Relationships>
</file>

<file path=ppt/slides/_rels/slide9.xml.rels><?xml version="1.0" encoding="UTF-8" standalone="yes"?>
<Relationships xmlns="http://schemas.openxmlformats.org/package/2006/relationships"><Relationship Id="rId2" Type="http://schemas.openxmlformats.org/officeDocument/2006/relationships/hyperlink" Target="http://searchsqlserver.techtarget.com/definition/flat-file"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2514600" y="914400"/>
            <a:ext cx="5943600" cy="1600200"/>
          </a:xfrm>
        </p:spPr>
        <p:txBody>
          <a:bodyPr>
            <a:normAutofit/>
          </a:bodyPr>
          <a:lstStyle/>
          <a:p>
            <a:r>
              <a:rPr lang="en-US" sz="4000" dirty="0"/>
              <a:t>Data ETL</a:t>
            </a:r>
            <a:endParaRPr lang="en-US" sz="3600" dirty="0"/>
          </a:p>
        </p:txBody>
      </p:sp>
      <p:sp>
        <p:nvSpPr>
          <p:cNvPr id="3075" name="Rectangle 5" descr="Rectangle: Click to edit Master text styles&#10;Second level&#10;Third level&#10;Fourth level&#10;Fifth level"/>
          <p:cNvSpPr>
            <a:spLocks noGrp="1" noChangeArrowheads="1"/>
          </p:cNvSpPr>
          <p:nvPr>
            <p:ph type="subTitle" idx="1"/>
          </p:nvPr>
        </p:nvSpPr>
        <p:spPr>
          <a:xfrm>
            <a:off x="2781300" y="3766653"/>
            <a:ext cx="5219700" cy="1205006"/>
          </a:xfrm>
        </p:spPr>
        <p:txBody>
          <a:bodyPr/>
          <a:lstStyle/>
          <a:p>
            <a:pPr algn="l" eaLnBrk="1" hangingPunct="1"/>
            <a:r>
              <a:rPr lang="en-US" sz="2000" dirty="0"/>
              <a:t>Jack G. </a:t>
            </a:r>
            <a:r>
              <a:rPr lang="en-US" sz="2000" dirty="0" err="1"/>
              <a:t>Zheng</a:t>
            </a:r>
            <a:endParaRPr lang="en-US" sz="2000" dirty="0"/>
          </a:p>
          <a:p>
            <a:pPr algn="l" eaLnBrk="1" hangingPunct="1"/>
            <a:r>
              <a:rPr lang="en-US" sz="2000" dirty="0"/>
              <a:t>Spring 2020</a:t>
            </a:r>
          </a:p>
          <a:p>
            <a:pPr algn="l"/>
            <a:r>
              <a:rPr lang="en-US" sz="2000" dirty="0">
                <a:hlinkClick r:id="rId3"/>
              </a:rPr>
              <a:t>http://zheng.kennesaw.edu/teaching/it4713/</a:t>
            </a:r>
            <a:endParaRPr lang="en-US" sz="2000" dirty="0"/>
          </a:p>
          <a:p>
            <a:pPr eaLnBrk="1" hangingPunct="1"/>
            <a:endParaRPr lang="en-US" sz="2000" dirty="0"/>
          </a:p>
        </p:txBody>
      </p:sp>
      <p:sp>
        <p:nvSpPr>
          <p:cNvPr id="3077" name="Rectangle 6"/>
          <p:cNvSpPr>
            <a:spLocks noChangeArrowheads="1"/>
          </p:cNvSpPr>
          <p:nvPr/>
        </p:nvSpPr>
        <p:spPr bwMode="auto">
          <a:xfrm>
            <a:off x="2781300" y="3200400"/>
            <a:ext cx="3467100" cy="461665"/>
          </a:xfrm>
          <a:prstGeom prst="rect">
            <a:avLst/>
          </a:prstGeom>
          <a:noFill/>
          <a:ln w="9525">
            <a:noFill/>
            <a:miter lim="800000"/>
            <a:headEnd/>
            <a:tailEnd/>
          </a:ln>
        </p:spPr>
        <p:txBody>
          <a:bodyPr wrap="square">
            <a:spAutoFit/>
          </a:bodyPr>
          <a:lstStyle/>
          <a:p>
            <a:r>
              <a:rPr lang="en-US" dirty="0">
                <a:solidFill>
                  <a:srgbClr val="000000"/>
                </a:solidFill>
              </a:rPr>
              <a:t>IT 4713 BI</a:t>
            </a:r>
            <a:endParaRPr lang="en-US" dirty="0"/>
          </a:p>
        </p:txBody>
      </p:sp>
      <p:pic>
        <p:nvPicPr>
          <p:cNvPr id="7" name="Picture 6" descr="http://www.admassociati.it/wp-content/uploads/2014/09/Rubiks_cube2.png"/>
          <p:cNvPicPr/>
          <p:nvPr/>
        </p:nvPicPr>
        <p:blipFill rotWithShape="1">
          <a:blip r:embed="rId4">
            <a:extLst>
              <a:ext uri="{28A0092B-C50C-407E-A947-70E740481C1C}">
                <a14:useLocalDpi xmlns:a14="http://schemas.microsoft.com/office/drawing/2010/main" val="0"/>
              </a:ext>
            </a:extLst>
          </a:blip>
          <a:srcRect r="57453"/>
          <a:stretch/>
        </p:blipFill>
        <p:spPr bwMode="auto">
          <a:xfrm>
            <a:off x="609600" y="990600"/>
            <a:ext cx="1600200" cy="162750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585548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CSV (Comma-Separated Values)</a:t>
            </a:r>
          </a:p>
        </p:txBody>
      </p:sp>
      <p:sp>
        <p:nvSpPr>
          <p:cNvPr id="3" name="Content Placeholder 2"/>
          <p:cNvSpPr>
            <a:spLocks noGrp="1"/>
          </p:cNvSpPr>
          <p:nvPr>
            <p:ph idx="1"/>
          </p:nvPr>
        </p:nvSpPr>
        <p:spPr/>
        <p:txBody>
          <a:bodyPr>
            <a:normAutofit fontScale="70000" lnSpcReduction="20000"/>
          </a:bodyPr>
          <a:lstStyle/>
          <a:p>
            <a:r>
              <a:rPr lang="en-US" dirty="0"/>
              <a:t>CSV is a very popular text file format for data exporting and exchange.</a:t>
            </a:r>
          </a:p>
          <a:p>
            <a:r>
              <a:rPr lang="en-US" dirty="0"/>
              <a:t>The CSV file format is not standardized so there are many variations which creates issues in data extraction.</a:t>
            </a:r>
          </a:p>
          <a:p>
            <a:r>
              <a:rPr lang="en-US" dirty="0"/>
              <a:t>In practice the term "CSV" might refer to any file that:</a:t>
            </a:r>
          </a:p>
          <a:p>
            <a:pPr lvl="1"/>
            <a:r>
              <a:rPr lang="en-US" dirty="0"/>
              <a:t>is plain text using a character set such as ASCII, various Unicode character sets (e.g. UTF-8),</a:t>
            </a:r>
          </a:p>
          <a:p>
            <a:pPr lvl="1"/>
            <a:r>
              <a:rPr lang="en-US" dirty="0"/>
              <a:t>consists of records (typically one record per line),</a:t>
            </a:r>
          </a:p>
          <a:p>
            <a:pPr lvl="1"/>
            <a:r>
              <a:rPr lang="en-US" dirty="0"/>
              <a:t>with the records divided into fields separated by delimiters (typically a single reserved character such as comma, semicolon, or tab; sometimes the delimiter may include optional spaces),</a:t>
            </a:r>
          </a:p>
          <a:p>
            <a:pPr lvl="1"/>
            <a:r>
              <a:rPr lang="en-US" dirty="0"/>
              <a:t>where every record has the same sequence of fields.</a:t>
            </a:r>
          </a:p>
          <a:p>
            <a:r>
              <a:rPr lang="en-US" dirty="0"/>
              <a:t>Basic rules and examples</a:t>
            </a:r>
          </a:p>
          <a:p>
            <a:pPr lvl="1"/>
            <a:r>
              <a:rPr lang="en-US" dirty="0">
                <a:hlinkClick r:id="rId2"/>
              </a:rPr>
              <a:t>https://en.wikipedia.org/wiki/Comma-separated_values#Basic_rules</a:t>
            </a:r>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10</a:t>
            </a:fld>
            <a:endParaRPr lang="en-US"/>
          </a:p>
        </p:txBody>
      </p:sp>
    </p:spTree>
    <p:extLst>
      <p:ext uri="{BB962C8B-B14F-4D97-AF65-F5344CB8AC3E}">
        <p14:creationId xmlns:p14="http://schemas.microsoft.com/office/powerpoint/2010/main" val="19235659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Typical Extraction Examples</a:t>
            </a:r>
          </a:p>
        </p:txBody>
      </p:sp>
      <p:sp>
        <p:nvSpPr>
          <p:cNvPr id="3" name="Content Placeholder 2"/>
          <p:cNvSpPr>
            <a:spLocks noGrp="1"/>
          </p:cNvSpPr>
          <p:nvPr>
            <p:ph idx="1"/>
          </p:nvPr>
        </p:nvSpPr>
        <p:spPr/>
        <p:txBody>
          <a:bodyPr>
            <a:normAutofit fontScale="70000" lnSpcReduction="20000"/>
          </a:bodyPr>
          <a:lstStyle/>
          <a:p>
            <a:r>
              <a:rPr lang="en-US" dirty="0"/>
              <a:t>Export students registration information from the Banner student information system at the beginning of every semester.</a:t>
            </a:r>
          </a:p>
          <a:p>
            <a:pPr lvl="1"/>
            <a:r>
              <a:rPr lang="en-US" dirty="0"/>
              <a:t>The source system can produce a report and save as CSV file.</a:t>
            </a:r>
          </a:p>
          <a:p>
            <a:r>
              <a:rPr lang="en-US" dirty="0"/>
              <a:t>Extract data from quarterly industry survey reports.</a:t>
            </a:r>
          </a:p>
          <a:p>
            <a:pPr lvl="1"/>
            <a:r>
              <a:rPr lang="en-US" dirty="0"/>
              <a:t>Survey data are downloaded from a website in PDF or Excel report format.</a:t>
            </a:r>
          </a:p>
          <a:p>
            <a:r>
              <a:rPr lang="en-US" dirty="0"/>
              <a:t>Import new transaction records from operational databases every month.</a:t>
            </a:r>
          </a:p>
          <a:p>
            <a:pPr lvl="1"/>
            <a:r>
              <a:rPr lang="en-US" dirty="0"/>
              <a:t>The source system provides APIs that can directly export data as high level data objects.</a:t>
            </a:r>
          </a:p>
          <a:p>
            <a:r>
              <a:rPr lang="en-US" dirty="0"/>
              <a:t>Get data from webpages by scraping</a:t>
            </a:r>
          </a:p>
          <a:p>
            <a:pPr lvl="1"/>
            <a:r>
              <a:rPr lang="en-US" dirty="0"/>
              <a:t>Data are presented in HTML tables</a:t>
            </a:r>
          </a:p>
          <a:p>
            <a:pPr lvl="1"/>
            <a:r>
              <a:rPr lang="en-US" dirty="0"/>
              <a:t>Data are not presented in HTML but in structure HTML tags (using jQuery, an example of KSU </a:t>
            </a:r>
            <a:r>
              <a:rPr lang="en-US"/>
              <a:t>class schedule)</a:t>
            </a:r>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11</a:t>
            </a:fld>
            <a:endParaRPr lang="en-US"/>
          </a:p>
        </p:txBody>
      </p:sp>
    </p:spTree>
    <p:extLst>
      <p:ext uri="{BB962C8B-B14F-4D97-AF65-F5344CB8AC3E}">
        <p14:creationId xmlns:p14="http://schemas.microsoft.com/office/powerpoint/2010/main" val="3581520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Common Extraction Issues</a:t>
            </a:r>
            <a:endParaRPr lang="en-US" dirty="0"/>
          </a:p>
        </p:txBody>
      </p:sp>
      <p:sp>
        <p:nvSpPr>
          <p:cNvPr id="3" name="Content Placeholder 2"/>
          <p:cNvSpPr>
            <a:spLocks noGrp="1"/>
          </p:cNvSpPr>
          <p:nvPr>
            <p:ph idx="1"/>
          </p:nvPr>
        </p:nvSpPr>
        <p:spPr/>
        <p:txBody>
          <a:bodyPr>
            <a:normAutofit fontScale="62500" lnSpcReduction="20000"/>
          </a:bodyPr>
          <a:lstStyle/>
          <a:p>
            <a:r>
              <a:rPr lang="en-US" dirty="0"/>
              <a:t>Data access</a:t>
            </a:r>
          </a:p>
          <a:p>
            <a:pPr lvl="1"/>
            <a:r>
              <a:rPr lang="en-US" dirty="0"/>
              <a:t>Data are in a proprietary format/system or a flat document (PDF, or scanned, reports) and cannot be properly extracted easily</a:t>
            </a:r>
          </a:p>
          <a:p>
            <a:pPr lvl="1"/>
            <a:r>
              <a:rPr lang="en-US" dirty="0"/>
              <a:t>Located in a remote system and difficulty to connect to (no direct access)</a:t>
            </a:r>
          </a:p>
          <a:p>
            <a:pPr lvl="1"/>
            <a:r>
              <a:rPr lang="en-US" dirty="0"/>
              <a:t>Outdated systems</a:t>
            </a:r>
          </a:p>
          <a:p>
            <a:pPr lvl="1"/>
            <a:r>
              <a:rPr lang="en-US" dirty="0"/>
              <a:t>Lack of high level data parsers (e.g. JSON)</a:t>
            </a:r>
          </a:p>
          <a:p>
            <a:pPr lvl="1"/>
            <a:r>
              <a:rPr lang="en-US" dirty="0"/>
              <a:t>Incompatible system (e.g. different version of Excel)</a:t>
            </a:r>
          </a:p>
          <a:p>
            <a:r>
              <a:rPr lang="en-US" dirty="0"/>
              <a:t>Dirty data (low data quality)</a:t>
            </a:r>
          </a:p>
          <a:p>
            <a:pPr lvl="1"/>
            <a:r>
              <a:rPr lang="en-US" dirty="0"/>
              <a:t>Poor (source) data model</a:t>
            </a:r>
          </a:p>
          <a:p>
            <a:pPr lvl="1"/>
            <a:r>
              <a:rPr lang="en-US" dirty="0"/>
              <a:t>Data mixed with “noises”, like excessive formatting and spacing, without consistent patterns, especially from web pages</a:t>
            </a:r>
          </a:p>
          <a:p>
            <a:pPr lvl="1"/>
            <a:r>
              <a:rPr lang="en-US" dirty="0"/>
              <a:t>Improper encoding</a:t>
            </a:r>
          </a:p>
          <a:p>
            <a:r>
              <a:rPr lang="en-US" dirty="0"/>
              <a:t>Poor data management</a:t>
            </a:r>
          </a:p>
          <a:p>
            <a:pPr lvl="1"/>
            <a:r>
              <a:rPr lang="en-US" dirty="0"/>
              <a:t>No documentation of data definition, conflicting rules</a:t>
            </a:r>
          </a:p>
          <a:p>
            <a:pPr lvl="1"/>
            <a:r>
              <a:rPr lang="en-US" dirty="0"/>
              <a:t>Autonomous: source data format and structure may be changed without notifications</a:t>
            </a:r>
          </a:p>
        </p:txBody>
      </p:sp>
      <p:sp>
        <p:nvSpPr>
          <p:cNvPr id="4" name="Slide Number Placeholder 3"/>
          <p:cNvSpPr>
            <a:spLocks noGrp="1"/>
          </p:cNvSpPr>
          <p:nvPr>
            <p:ph type="sldNum" sz="quarter" idx="12"/>
          </p:nvPr>
        </p:nvSpPr>
        <p:spPr/>
        <p:txBody>
          <a:bodyPr/>
          <a:lstStyle/>
          <a:p>
            <a:fld id="{EE372EA2-9A33-444C-BB27-43E9FD2345A0}" type="slidenum">
              <a:rPr lang="en-US" smtClean="0"/>
              <a:pPr/>
              <a:t>12</a:t>
            </a:fld>
            <a:endParaRPr lang="en-US"/>
          </a:p>
        </p:txBody>
      </p:sp>
    </p:spTree>
    <p:extLst>
      <p:ext uri="{BB962C8B-B14F-4D97-AF65-F5344CB8AC3E}">
        <p14:creationId xmlns:p14="http://schemas.microsoft.com/office/powerpoint/2010/main" val="5436755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Data Trace and Audit </a:t>
            </a:r>
          </a:p>
        </p:txBody>
      </p:sp>
      <p:sp>
        <p:nvSpPr>
          <p:cNvPr id="3" name="Content Placeholder 2"/>
          <p:cNvSpPr>
            <a:spLocks noGrp="1"/>
          </p:cNvSpPr>
          <p:nvPr>
            <p:ph idx="1"/>
          </p:nvPr>
        </p:nvSpPr>
        <p:spPr/>
        <p:txBody>
          <a:bodyPr/>
          <a:lstStyle/>
          <a:p>
            <a:r>
              <a:rPr lang="en-US" dirty="0"/>
              <a:t>Make sure the extracted data is correct and accurate from the source, no distortion or missing.</a:t>
            </a:r>
          </a:p>
          <a:p>
            <a:r>
              <a:rPr lang="en-US" dirty="0"/>
              <a:t>Trace is the process to record each step and the results as of each step.</a:t>
            </a:r>
          </a:p>
          <a:p>
            <a:r>
              <a:rPr lang="en-US" dirty="0"/>
              <a:t>It helps to identify problems during the extraction process.</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13</a:t>
            </a:fld>
            <a:endParaRPr lang="en-US"/>
          </a:p>
        </p:txBody>
      </p:sp>
    </p:spTree>
    <p:extLst>
      <p:ext uri="{BB962C8B-B14F-4D97-AF65-F5344CB8AC3E}">
        <p14:creationId xmlns:p14="http://schemas.microsoft.com/office/powerpoint/2010/main" val="27787330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Data Cleanse</a:t>
            </a:r>
          </a:p>
        </p:txBody>
      </p:sp>
      <p:sp>
        <p:nvSpPr>
          <p:cNvPr id="3" name="Content Placeholder 2"/>
          <p:cNvSpPr>
            <a:spLocks noGrp="1"/>
          </p:cNvSpPr>
          <p:nvPr>
            <p:ph idx="1"/>
          </p:nvPr>
        </p:nvSpPr>
        <p:spPr/>
        <p:txBody>
          <a:bodyPr>
            <a:normAutofit fontScale="70000" lnSpcReduction="20000"/>
          </a:bodyPr>
          <a:lstStyle/>
          <a:p>
            <a:r>
              <a:rPr lang="en-US" dirty="0"/>
              <a:t>Data cleanse</a:t>
            </a:r>
          </a:p>
          <a:p>
            <a:pPr lvl="1"/>
            <a:r>
              <a:rPr lang="en-US" dirty="0"/>
              <a:t>The process of identifying and correcting data issues for accuracy, completeness, consistency, uniformity, and validity.</a:t>
            </a:r>
          </a:p>
          <a:p>
            <a:r>
              <a:rPr lang="en-US" dirty="0"/>
              <a:t>Data cleanse utilizes transformation techniques, and also through data analysis and data profiling</a:t>
            </a:r>
          </a:p>
          <a:p>
            <a:r>
              <a:rPr lang="en-US" dirty="0"/>
              <a:t>Common data cleanse issues and tasks</a:t>
            </a:r>
          </a:p>
          <a:p>
            <a:pPr lvl="1"/>
            <a:r>
              <a:rPr lang="en-US" dirty="0"/>
              <a:t>Identifying missing values</a:t>
            </a:r>
          </a:p>
          <a:p>
            <a:pPr lvl="1"/>
            <a:r>
              <a:rPr lang="en-US" dirty="0"/>
              <a:t>Removing duplicates</a:t>
            </a:r>
          </a:p>
          <a:p>
            <a:pPr lvl="1"/>
            <a:r>
              <a:rPr lang="en-US" dirty="0"/>
              <a:t>Add identifiers if lack of identifiers</a:t>
            </a:r>
          </a:p>
          <a:p>
            <a:pPr lvl="1"/>
            <a:r>
              <a:rPr lang="en-US" dirty="0"/>
              <a:t>Validating spelling and encoding issues</a:t>
            </a:r>
          </a:p>
          <a:p>
            <a:pPr lvl="1"/>
            <a:r>
              <a:rPr lang="en-US" dirty="0"/>
              <a:t>Correcting errors</a:t>
            </a:r>
          </a:p>
          <a:p>
            <a:pPr lvl="1"/>
            <a:r>
              <a:rPr lang="en-US" dirty="0"/>
              <a:t>Removing noises (unwanted or undesired, or irrelevant, or interfering data or text, empty space, irregular character, etc.)</a:t>
            </a:r>
          </a:p>
          <a:p>
            <a:r>
              <a:rPr lang="en-US" dirty="0"/>
              <a:t>Data cleanse can be done during extraction or transformation</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14</a:t>
            </a:fld>
            <a:endParaRPr lang="en-US"/>
          </a:p>
        </p:txBody>
      </p:sp>
    </p:spTree>
    <p:extLst>
      <p:ext uri="{BB962C8B-B14F-4D97-AF65-F5344CB8AC3E}">
        <p14:creationId xmlns:p14="http://schemas.microsoft.com/office/powerpoint/2010/main" val="41504059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Transform</a:t>
            </a:r>
            <a:endParaRPr lang="en-US" dirty="0"/>
          </a:p>
        </p:txBody>
      </p:sp>
      <p:sp>
        <p:nvSpPr>
          <p:cNvPr id="3" name="Content Placeholder 2"/>
          <p:cNvSpPr>
            <a:spLocks noGrp="1"/>
          </p:cNvSpPr>
          <p:nvPr>
            <p:ph idx="1"/>
          </p:nvPr>
        </p:nvSpPr>
        <p:spPr>
          <a:xfrm>
            <a:off x="228600" y="990600"/>
            <a:ext cx="8610600" cy="1107141"/>
          </a:xfrm>
        </p:spPr>
        <p:txBody>
          <a:bodyPr>
            <a:normAutofit fontScale="47500" lnSpcReduction="20000"/>
          </a:bodyPr>
          <a:lstStyle/>
          <a:p>
            <a:r>
              <a:rPr lang="en-US" dirty="0"/>
              <a:t>The transform step applies a set of rules to transform the data from the source to the target.</a:t>
            </a:r>
          </a:p>
          <a:p>
            <a:r>
              <a:rPr lang="en-US" dirty="0"/>
              <a:t>Common problems and issues can be categorized as (Extraction, Transformation, and Loading, by </a:t>
            </a:r>
            <a:r>
              <a:rPr lang="en-US" dirty="0" err="1"/>
              <a:t>Panos</a:t>
            </a:r>
            <a:r>
              <a:rPr lang="en-US" dirty="0"/>
              <a:t> </a:t>
            </a:r>
            <a:r>
              <a:rPr lang="en-US" dirty="0" err="1"/>
              <a:t>Vassiliadis</a:t>
            </a:r>
            <a:r>
              <a:rPr lang="en-US" dirty="0"/>
              <a:t> and </a:t>
            </a:r>
            <a:r>
              <a:rPr lang="en-US" dirty="0" err="1"/>
              <a:t>Alkis</a:t>
            </a:r>
            <a:r>
              <a:rPr lang="en-US" dirty="0"/>
              <a:t> </a:t>
            </a:r>
            <a:r>
              <a:rPr lang="en-US" dirty="0" err="1"/>
              <a:t>Simitsis</a:t>
            </a:r>
            <a:r>
              <a:rPr lang="en-US" dirty="0"/>
              <a:t>, book chapter from Encyclopedia of Database Systems, pp 1095-1101):</a:t>
            </a:r>
          </a:p>
        </p:txBody>
      </p:sp>
      <p:sp>
        <p:nvSpPr>
          <p:cNvPr id="4" name="Slide Number Placeholder 3"/>
          <p:cNvSpPr>
            <a:spLocks noGrp="1"/>
          </p:cNvSpPr>
          <p:nvPr>
            <p:ph type="sldNum" sz="quarter" idx="12"/>
          </p:nvPr>
        </p:nvSpPr>
        <p:spPr/>
        <p:txBody>
          <a:bodyPr/>
          <a:lstStyle/>
          <a:p>
            <a:fld id="{EE372EA2-9A33-444C-BB27-43E9FD2345A0}" type="slidenum">
              <a:rPr lang="en-US" smtClean="0"/>
              <a:pPr/>
              <a:t>15</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971564338"/>
              </p:ext>
            </p:extLst>
          </p:nvPr>
        </p:nvGraphicFramePr>
        <p:xfrm>
          <a:off x="396688" y="2097741"/>
          <a:ext cx="8420100" cy="4419600"/>
        </p:xfrm>
        <a:graphic>
          <a:graphicData uri="http://schemas.openxmlformats.org/drawingml/2006/table">
            <a:tbl>
              <a:tblPr bandRow="1">
                <a:tableStyleId>{5C22544A-7EE6-4342-B048-85BDC9FD1C3A}</a:tableStyleId>
              </a:tblPr>
              <a:tblGrid>
                <a:gridCol w="1364368">
                  <a:extLst>
                    <a:ext uri="{9D8B030D-6E8A-4147-A177-3AD203B41FA5}">
                      <a16:colId xmlns:a16="http://schemas.microsoft.com/office/drawing/2014/main" val="1448181726"/>
                    </a:ext>
                  </a:extLst>
                </a:gridCol>
                <a:gridCol w="7055732">
                  <a:extLst>
                    <a:ext uri="{9D8B030D-6E8A-4147-A177-3AD203B41FA5}">
                      <a16:colId xmlns:a16="http://schemas.microsoft.com/office/drawing/2014/main" val="3549215710"/>
                    </a:ext>
                  </a:extLst>
                </a:gridCol>
              </a:tblGrid>
              <a:tr h="370840">
                <a:tc>
                  <a:txBody>
                    <a:bodyPr/>
                    <a:lstStyle/>
                    <a:p>
                      <a:r>
                        <a:rPr lang="en-US" sz="1400" dirty="0"/>
                        <a:t>Schema-level problems</a:t>
                      </a:r>
                    </a:p>
                  </a:txBody>
                  <a:tcPr/>
                </a:tc>
                <a:tc>
                  <a:txBody>
                    <a:bodyPr/>
                    <a:lstStyle/>
                    <a:p>
                      <a:pPr marL="342900" indent="-342900">
                        <a:buFont typeface="Arial" panose="020B0604020202020204" pitchFamily="34" charset="0"/>
                        <a:buChar char="•"/>
                      </a:pPr>
                      <a:r>
                        <a:rPr lang="en-US" sz="1400" dirty="0"/>
                        <a:t>naming conflicts, where the same name is used for different objects (homonyms) or different names are used for the same object (synonyms)</a:t>
                      </a:r>
                    </a:p>
                    <a:p>
                      <a:pPr marL="342900" indent="-342900">
                        <a:buFont typeface="Arial" panose="020B0604020202020204" pitchFamily="34" charset="0"/>
                        <a:buChar char="•"/>
                      </a:pPr>
                      <a:r>
                        <a:rPr lang="en-US" sz="1400" dirty="0"/>
                        <a:t>structural conflicts, different representations of the same object in different sources, or converting data types between sources and the warehouse.</a:t>
                      </a:r>
                    </a:p>
                  </a:txBody>
                  <a:tcPr/>
                </a:tc>
                <a:extLst>
                  <a:ext uri="{0D108BD9-81ED-4DB2-BD59-A6C34878D82A}">
                    <a16:rowId xmlns:a16="http://schemas.microsoft.com/office/drawing/2014/main" val="321643129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Record-level problems</a:t>
                      </a:r>
                    </a:p>
                  </a:txBody>
                  <a:tcPr/>
                </a:tc>
                <a:tc>
                  <a:txBody>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t>Duplicated or contradicting records.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t>Consistency problems concerning the granularity or timeliness of data occur (e.g., sales per day vs. sales per year) or reference to different points in time (e.g., current sales as of yesterday for a certain source vs. as of last month for another source).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t>Missing identifier/primary key</a:t>
                      </a:r>
                    </a:p>
                  </a:txBody>
                  <a:tcPr/>
                </a:tc>
                <a:extLst>
                  <a:ext uri="{0D108BD9-81ED-4DB2-BD59-A6C34878D82A}">
                    <a16:rowId xmlns:a16="http://schemas.microsoft.com/office/drawing/2014/main" val="4252345636"/>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Value-level problems</a:t>
                      </a:r>
                    </a:p>
                  </a:txBody>
                  <a:tcPr/>
                </a:tc>
                <a:tc>
                  <a:txBody>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t>Naming inconsistency: SPSU, Southern Poly, Southern Poly Technic</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t>format masks, like for example, different value representations (e.g., for sex: ‘Male’, ‘M’, ‘1’), or different interpretation of the values (e.g., date/time formats: American ‘mm/</a:t>
                      </a:r>
                      <a:r>
                        <a:rPr lang="en-US" sz="1400" dirty="0" err="1"/>
                        <a:t>dd</a:t>
                      </a:r>
                      <a:r>
                        <a:rPr lang="en-US" sz="1400" dirty="0"/>
                        <a:t>/</a:t>
                      </a:r>
                      <a:r>
                        <a:rPr lang="en-US" sz="1400" dirty="0" err="1"/>
                        <a:t>yy</a:t>
                      </a:r>
                      <a:r>
                        <a:rPr lang="en-US" sz="1400" dirty="0"/>
                        <a:t>’ vs. European ‘</a:t>
                      </a:r>
                      <a:r>
                        <a:rPr lang="en-US" sz="1400" dirty="0" err="1"/>
                        <a:t>dd</a:t>
                      </a:r>
                      <a:r>
                        <a:rPr lang="en-US" sz="1400" dirty="0"/>
                        <a:t>/mm/</a:t>
                      </a:r>
                      <a:r>
                        <a:rPr lang="en-US" sz="1400" dirty="0" err="1"/>
                        <a:t>yy</a:t>
                      </a:r>
                      <a:r>
                        <a:rPr lang="en-US" sz="1400" dirty="0"/>
                        <a:t>’).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t>Missing values (no ZIP code), truncated values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t>Other value-level problems include assigning surrogate key management, substituting constants, setting values to NULL or DEFAULT based on a condition, or using frequent SQL operators like UPPER, TRUNC, and SUBSTR.</a:t>
                      </a:r>
                    </a:p>
                  </a:txBody>
                  <a:tcPr/>
                </a:tc>
                <a:extLst>
                  <a:ext uri="{0D108BD9-81ED-4DB2-BD59-A6C34878D82A}">
                    <a16:rowId xmlns:a16="http://schemas.microsoft.com/office/drawing/2014/main" val="970832526"/>
                  </a:ext>
                </a:extLst>
              </a:tr>
              <a:tr h="370840">
                <a:tc>
                  <a:txBody>
                    <a:bodyPr/>
                    <a:lstStyle/>
                    <a:p>
                      <a:r>
                        <a:rPr lang="en-US" sz="1400" dirty="0"/>
                        <a:t>Common problems</a:t>
                      </a:r>
                    </a:p>
                  </a:txBody>
                  <a:tcPr/>
                </a:tc>
                <a:tc>
                  <a:txBody>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t>Source data format and structure are changed</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t>No documentation of data definition, conflicting rules</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959922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Common Cleanse and Transform Operations</a:t>
            </a:r>
          </a:p>
        </p:txBody>
      </p:sp>
      <p:sp>
        <p:nvSpPr>
          <p:cNvPr id="3" name="Content Placeholder 2"/>
          <p:cNvSpPr>
            <a:spLocks noGrp="1"/>
          </p:cNvSpPr>
          <p:nvPr>
            <p:ph idx="1"/>
          </p:nvPr>
        </p:nvSpPr>
        <p:spPr/>
        <p:txBody>
          <a:bodyPr>
            <a:normAutofit fontScale="62500" lnSpcReduction="20000"/>
          </a:bodyPr>
          <a:lstStyle/>
          <a:p>
            <a:r>
              <a:rPr lang="en-US" dirty="0"/>
              <a:t>Common tasks</a:t>
            </a:r>
          </a:p>
          <a:p>
            <a:pPr lvl="1"/>
            <a:r>
              <a:rPr lang="en-US" dirty="0"/>
              <a:t>Projection (filtering of columns)</a:t>
            </a:r>
          </a:p>
          <a:p>
            <a:pPr lvl="1"/>
            <a:r>
              <a:rPr lang="en-US" dirty="0"/>
              <a:t>Data type/format conversion</a:t>
            </a:r>
          </a:p>
          <a:p>
            <a:pPr lvl="1"/>
            <a:r>
              <a:rPr lang="en-US" dirty="0"/>
              <a:t>Translating values</a:t>
            </a:r>
          </a:p>
          <a:p>
            <a:pPr lvl="1"/>
            <a:r>
              <a:rPr lang="en-US" dirty="0"/>
              <a:t>Filtering</a:t>
            </a:r>
          </a:p>
          <a:p>
            <a:pPr lvl="1"/>
            <a:r>
              <a:rPr lang="en-US" dirty="0"/>
              <a:t>Value encoding</a:t>
            </a:r>
          </a:p>
          <a:p>
            <a:pPr lvl="1"/>
            <a:r>
              <a:rPr lang="en-US" dirty="0"/>
              <a:t>Derived (calculated) value</a:t>
            </a:r>
          </a:p>
          <a:p>
            <a:pPr lvl="1"/>
            <a:r>
              <a:rPr lang="en-US" dirty="0"/>
              <a:t>Sorting</a:t>
            </a:r>
          </a:p>
          <a:p>
            <a:pPr lvl="1"/>
            <a:r>
              <a:rPr lang="en-US" dirty="0"/>
              <a:t>Joining</a:t>
            </a:r>
          </a:p>
          <a:p>
            <a:pPr lvl="1"/>
            <a:r>
              <a:rPr lang="en-US" dirty="0"/>
              <a:t>Aggregation</a:t>
            </a:r>
          </a:p>
          <a:p>
            <a:pPr lvl="1"/>
            <a:r>
              <a:rPr lang="en-US" dirty="0"/>
              <a:t>Grouping</a:t>
            </a:r>
          </a:p>
          <a:p>
            <a:pPr lvl="1"/>
            <a:r>
              <a:rPr lang="en-US" dirty="0"/>
              <a:t>Assigning identifier or establish relationships foreign keys</a:t>
            </a:r>
          </a:p>
          <a:p>
            <a:pPr lvl="1"/>
            <a:r>
              <a:rPr lang="en-US" dirty="0"/>
              <a:t>Transposing and pivoting</a:t>
            </a:r>
          </a:p>
          <a:p>
            <a:pPr lvl="1"/>
            <a:r>
              <a:rPr lang="en-US" dirty="0"/>
              <a:t>Splitting/combining columns</a:t>
            </a:r>
          </a:p>
          <a:p>
            <a:pPr lvl="1"/>
            <a:r>
              <a:rPr lang="en-US" dirty="0"/>
              <a:t>Disaggregation or normalization</a:t>
            </a:r>
          </a:p>
          <a:p>
            <a:pPr lvl="1"/>
            <a:r>
              <a:rPr lang="en-US" dirty="0"/>
              <a:t>Lookup and validate</a:t>
            </a:r>
          </a:p>
          <a:p>
            <a:r>
              <a:rPr lang="en-US" dirty="0"/>
              <a:t>SSIS</a:t>
            </a:r>
          </a:p>
          <a:p>
            <a:pPr lvl="1"/>
            <a:r>
              <a:rPr lang="en-US" dirty="0">
                <a:hlinkClick r:id="rId2"/>
              </a:rPr>
              <a:t>http://www.developer.com/db/top-10-common-transformations-in-ssis.html</a:t>
            </a:r>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16</a:t>
            </a:fld>
            <a:endParaRPr lang="en-US"/>
          </a:p>
        </p:txBody>
      </p:sp>
      <p:sp>
        <p:nvSpPr>
          <p:cNvPr id="5" name="Rectangle 4"/>
          <p:cNvSpPr/>
          <p:nvPr/>
        </p:nvSpPr>
        <p:spPr>
          <a:xfrm>
            <a:off x="4800600" y="2514600"/>
            <a:ext cx="3124200" cy="584775"/>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600" dirty="0"/>
              <a:t>Transformations will be covered with more details in module 6.</a:t>
            </a:r>
          </a:p>
        </p:txBody>
      </p:sp>
    </p:spTree>
    <p:extLst>
      <p:ext uri="{BB962C8B-B14F-4D97-AF65-F5344CB8AC3E}">
        <p14:creationId xmlns:p14="http://schemas.microsoft.com/office/powerpoint/2010/main" val="40644784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Load</a:t>
            </a:r>
          </a:p>
        </p:txBody>
      </p:sp>
      <p:sp>
        <p:nvSpPr>
          <p:cNvPr id="3" name="Content Placeholder 2"/>
          <p:cNvSpPr>
            <a:spLocks noGrp="1"/>
          </p:cNvSpPr>
          <p:nvPr>
            <p:ph idx="1"/>
          </p:nvPr>
        </p:nvSpPr>
        <p:spPr/>
        <p:txBody>
          <a:bodyPr>
            <a:normAutofit fontScale="77500" lnSpcReduction="20000"/>
          </a:bodyPr>
          <a:lstStyle/>
          <a:p>
            <a:r>
              <a:rPr lang="en-US" dirty="0"/>
              <a:t>In this operation, data are loaded to the target system, under the constraints set by the target system</a:t>
            </a:r>
          </a:p>
          <a:p>
            <a:pPr lvl="1"/>
            <a:r>
              <a:rPr lang="en-US" dirty="0"/>
              <a:t>Less complex than the first two steps</a:t>
            </a:r>
          </a:p>
          <a:p>
            <a:r>
              <a:rPr lang="en-US" dirty="0"/>
              <a:t>Considerations</a:t>
            </a:r>
          </a:p>
          <a:p>
            <a:pPr lvl="1"/>
            <a:r>
              <a:rPr lang="en-US" dirty="0"/>
              <a:t>Loading frequency</a:t>
            </a:r>
          </a:p>
          <a:p>
            <a:pPr lvl="1"/>
            <a:r>
              <a:rPr lang="en-US" dirty="0"/>
              <a:t>Loading time impact</a:t>
            </a:r>
          </a:p>
          <a:p>
            <a:pPr lvl="1"/>
            <a:r>
              <a:rPr lang="en-US" dirty="0"/>
              <a:t>Bulk loading vs inserting rows individually</a:t>
            </a:r>
          </a:p>
          <a:p>
            <a:pPr lvl="1"/>
            <a:r>
              <a:rPr lang="en-US" dirty="0"/>
              <a:t>Duplicates</a:t>
            </a:r>
          </a:p>
          <a:p>
            <a:pPr lvl="1"/>
            <a:r>
              <a:rPr lang="en-US" dirty="0"/>
              <a:t>Integrity</a:t>
            </a:r>
          </a:p>
          <a:p>
            <a:r>
              <a:rPr lang="en-US" dirty="0"/>
              <a:t>In a more complex environment, a staging area is usually used before loading as an intermediate storage area. </a:t>
            </a:r>
          </a:p>
          <a:p>
            <a:pPr lvl="1"/>
            <a:r>
              <a:rPr lang="en-US" dirty="0"/>
              <a:t>A staging area simplifies data cleansing and consolidation for operational data coming from multiple source systems, especially for enterprise data warehouses where all relevant information of an enterprise is consolidated.</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17</a:t>
            </a:fld>
            <a:endParaRPr lang="en-US"/>
          </a:p>
        </p:txBody>
      </p:sp>
    </p:spTree>
    <p:extLst>
      <p:ext uri="{BB962C8B-B14F-4D97-AF65-F5344CB8AC3E}">
        <p14:creationId xmlns:p14="http://schemas.microsoft.com/office/powerpoint/2010/main" val="18910376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Why Staging?</a:t>
            </a:r>
            <a:endParaRPr lang="en-US" dirty="0"/>
          </a:p>
        </p:txBody>
      </p:sp>
      <p:sp>
        <p:nvSpPr>
          <p:cNvPr id="3" name="Content Placeholder 2"/>
          <p:cNvSpPr>
            <a:spLocks noGrp="1"/>
          </p:cNvSpPr>
          <p:nvPr>
            <p:ph idx="1"/>
          </p:nvPr>
        </p:nvSpPr>
        <p:spPr/>
        <p:txBody>
          <a:bodyPr>
            <a:normAutofit fontScale="47500" lnSpcReduction="20000"/>
          </a:bodyPr>
          <a:lstStyle/>
          <a:p>
            <a:r>
              <a:rPr lang="en-US" dirty="0"/>
              <a:t>"We have a simple data warehouse that takes data from a few RDBMS source systems and load the data in dimension and fact tables of the warehouse. I wonder why we have a staging layer in between. Why can’t we process everything on the fly and push them in the data warehouse?"</a:t>
            </a:r>
          </a:p>
          <a:p>
            <a:r>
              <a:rPr lang="en-US" dirty="0"/>
              <a:t>Reason for staging</a:t>
            </a:r>
          </a:p>
          <a:p>
            <a:pPr lvl="1"/>
            <a:r>
              <a:rPr lang="en-US" dirty="0"/>
              <a:t>Source systems are only available for extraction during a specific time slot which is generally lesser than your overall data loading time. It’s a good idea to extract and keep things at your end before you lose the connection to the source systems.</a:t>
            </a:r>
          </a:p>
          <a:p>
            <a:pPr lvl="1"/>
            <a:r>
              <a:rPr lang="en-US" dirty="0"/>
              <a:t>You want to extract data based on some conditions which require you to join two or more different systems together. E.g. you want to only extract those customers who also exist in some other system. You will not be able to perform a SQL query joining two tables from two physically different databases.</a:t>
            </a:r>
          </a:p>
          <a:p>
            <a:pPr lvl="1"/>
            <a:r>
              <a:rPr lang="en-US" dirty="0"/>
              <a:t>Various source systems have different allotted timing for data extraction.</a:t>
            </a:r>
          </a:p>
          <a:p>
            <a:pPr lvl="1"/>
            <a:r>
              <a:rPr lang="en-US" dirty="0"/>
              <a:t>Data warehouse’s data loading frequency does not match with the refresh frequencies of the source systems.</a:t>
            </a:r>
          </a:p>
          <a:p>
            <a:pPr lvl="1"/>
            <a:r>
              <a:rPr lang="en-US" dirty="0"/>
              <a:t>Extracted data from the same set of source systems are going to be used in multiple places (data warehouse loading, ODS loading, third-party applications etc.)</a:t>
            </a:r>
          </a:p>
          <a:p>
            <a:pPr lvl="1"/>
            <a:r>
              <a:rPr lang="en-US" dirty="0"/>
              <a:t>ETL process involves complex data transformations that require extra space to temporarily stage the data</a:t>
            </a:r>
          </a:p>
          <a:p>
            <a:pPr lvl="1"/>
            <a:r>
              <a:rPr lang="en-US" dirty="0"/>
              <a:t>There is specific data reconciliation / debugging requirement which warrants the use of staging area for pre, during or post load data validations</a:t>
            </a:r>
          </a:p>
          <a:p>
            <a:pPr lvl="1"/>
            <a:r>
              <a:rPr lang="en-US" dirty="0"/>
              <a:t>Staging also usually keep a copy of the extracted, untransformed data for auditing purposes.</a:t>
            </a:r>
          </a:p>
          <a:p>
            <a:r>
              <a:rPr lang="en-US" dirty="0"/>
              <a:t>Cons</a:t>
            </a:r>
          </a:p>
          <a:p>
            <a:pPr lvl="1"/>
            <a:r>
              <a:rPr lang="en-US" dirty="0"/>
              <a:t>Staging area increases latency – that is the time required for a change in the source system to take effect in the data warehouse. In lot of real time / near real time applications, staging area is rather avoided.</a:t>
            </a:r>
          </a:p>
          <a:p>
            <a:pPr lvl="1"/>
            <a:r>
              <a:rPr lang="en-US" dirty="0"/>
              <a:t>Data in the staging area occupies extra space.</a:t>
            </a:r>
          </a:p>
        </p:txBody>
      </p:sp>
      <p:sp>
        <p:nvSpPr>
          <p:cNvPr id="4" name="Slide Number Placeholder 3"/>
          <p:cNvSpPr>
            <a:spLocks noGrp="1"/>
          </p:cNvSpPr>
          <p:nvPr>
            <p:ph type="sldNum" sz="quarter" idx="12"/>
          </p:nvPr>
        </p:nvSpPr>
        <p:spPr/>
        <p:txBody>
          <a:bodyPr/>
          <a:lstStyle/>
          <a:p>
            <a:fld id="{EE372EA2-9A33-444C-BB27-43E9FD2345A0}" type="slidenum">
              <a:rPr lang="en-US" smtClean="0"/>
              <a:pPr/>
              <a:t>18</a:t>
            </a:fld>
            <a:endParaRPr lang="en-US"/>
          </a:p>
        </p:txBody>
      </p:sp>
      <p:sp>
        <p:nvSpPr>
          <p:cNvPr id="5" name="Rectangle 4"/>
          <p:cNvSpPr/>
          <p:nvPr/>
        </p:nvSpPr>
        <p:spPr>
          <a:xfrm>
            <a:off x="1066800" y="6206628"/>
            <a:ext cx="5181600" cy="46166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sz="1200" dirty="0">
                <a:hlinkClick r:id="rId2"/>
              </a:rPr>
              <a:t>http://dwbi.org/etl/etl/52-why-do-we-need-staging-area-during-etl-load</a:t>
            </a:r>
            <a:endParaRPr lang="en-US" sz="1200" dirty="0"/>
          </a:p>
          <a:p>
            <a:r>
              <a:rPr lang="en-US" sz="1200" dirty="0">
                <a:hlinkClick r:id="rId3"/>
              </a:rPr>
              <a:t>https://www.youtube.com/watch?v=jmMqzUYlCco</a:t>
            </a:r>
            <a:r>
              <a:rPr lang="en-US" sz="1200" dirty="0"/>
              <a:t>  </a:t>
            </a:r>
          </a:p>
        </p:txBody>
      </p:sp>
    </p:spTree>
    <p:extLst>
      <p:ext uri="{BB962C8B-B14F-4D97-AF65-F5344CB8AC3E}">
        <p14:creationId xmlns:p14="http://schemas.microsoft.com/office/powerpoint/2010/main" val="16404690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Self Service Data Preparation</a:t>
            </a:r>
            <a:endParaRPr lang="en-US" dirty="0"/>
          </a:p>
        </p:txBody>
      </p:sp>
      <p:sp>
        <p:nvSpPr>
          <p:cNvPr id="3" name="Content Placeholder 2"/>
          <p:cNvSpPr>
            <a:spLocks noGrp="1"/>
          </p:cNvSpPr>
          <p:nvPr>
            <p:ph idx="1"/>
          </p:nvPr>
        </p:nvSpPr>
        <p:spPr/>
        <p:txBody>
          <a:bodyPr>
            <a:normAutofit fontScale="62500" lnSpcReduction="20000"/>
          </a:bodyPr>
          <a:lstStyle/>
          <a:p>
            <a:r>
              <a:rPr lang="en-US" dirty="0"/>
              <a:t>The real technical challenge to enabling “DIY” analytics for business users resides in data integration and preparation, not visualization.</a:t>
            </a:r>
            <a:endParaRPr lang="en-US" dirty="0">
              <a:hlinkClick r:id="rId2"/>
            </a:endParaRPr>
          </a:p>
          <a:p>
            <a:pPr lvl="1"/>
            <a:r>
              <a:rPr lang="en-US" dirty="0">
                <a:hlinkClick r:id="rId2"/>
              </a:rPr>
              <a:t>http://www.dataversity.net/self-serve-data-preparation-can-support-business-users/</a:t>
            </a:r>
            <a:endParaRPr lang="en-US" dirty="0"/>
          </a:p>
          <a:p>
            <a:r>
              <a:rPr lang="en-US" dirty="0"/>
              <a:t>Traditional ETL is very IT centric. ETL is usually a separate process happening together with data management and storage. It is time consuming and involves with complex and technical tasks like programming, data structure, models, protocols, APIs, etc.</a:t>
            </a:r>
          </a:p>
          <a:p>
            <a:r>
              <a:rPr lang="en-US" dirty="0"/>
              <a:t>New self-service data preparation capabilities provide users with greater agility to respond to new data sources and new business requirements. ETL usually happens together with data analysis. Self-Serve Data Prep provides business users with powerful capabilities to explore, manipulate and merge new data sources – all without the assistance of IT staff.</a:t>
            </a:r>
          </a:p>
          <a:p>
            <a:r>
              <a:rPr lang="en-US" dirty="0"/>
              <a:t>Potential problem</a:t>
            </a:r>
          </a:p>
          <a:p>
            <a:pPr lvl="1"/>
            <a:r>
              <a:rPr lang="en-US" dirty="0"/>
              <a:t>Without appropriate processes and governance, self-service capabilities can introduce multiple versions of the truth, increase errors in reporting and leave companies exposed to inconsistent information.</a:t>
            </a:r>
          </a:p>
        </p:txBody>
      </p:sp>
      <p:sp>
        <p:nvSpPr>
          <p:cNvPr id="4" name="Slide Number Placeholder 3"/>
          <p:cNvSpPr>
            <a:spLocks noGrp="1"/>
          </p:cNvSpPr>
          <p:nvPr>
            <p:ph type="sldNum" sz="quarter" idx="12"/>
          </p:nvPr>
        </p:nvSpPr>
        <p:spPr/>
        <p:txBody>
          <a:bodyPr/>
          <a:lstStyle/>
          <a:p>
            <a:fld id="{EE372EA2-9A33-444C-BB27-43E9FD2345A0}" type="slidenum">
              <a:rPr lang="en-US" smtClean="0"/>
              <a:pPr/>
              <a:t>19</a:t>
            </a:fld>
            <a:endParaRPr lang="en-US"/>
          </a:p>
        </p:txBody>
      </p:sp>
    </p:spTree>
    <p:extLst>
      <p:ext uri="{BB962C8B-B14F-4D97-AF65-F5344CB8AC3E}">
        <p14:creationId xmlns:p14="http://schemas.microsoft.com/office/powerpoint/2010/main" val="29680024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Overview</a:t>
            </a:r>
          </a:p>
        </p:txBody>
      </p:sp>
      <p:sp>
        <p:nvSpPr>
          <p:cNvPr id="3" name="Content Placeholder 2"/>
          <p:cNvSpPr>
            <a:spLocks noGrp="1"/>
          </p:cNvSpPr>
          <p:nvPr>
            <p:ph idx="1"/>
          </p:nvPr>
        </p:nvSpPr>
        <p:spPr>
          <a:xfrm>
            <a:off x="228600" y="2831368"/>
            <a:ext cx="8610600" cy="3464658"/>
          </a:xfrm>
        </p:spPr>
        <p:txBody>
          <a:bodyPr>
            <a:normAutofit/>
          </a:bodyPr>
          <a:lstStyle/>
          <a:p>
            <a:r>
              <a:rPr lang="en-US" dirty="0"/>
              <a:t>What is ETL? </a:t>
            </a:r>
          </a:p>
          <a:p>
            <a:r>
              <a:rPr lang="en-US" dirty="0"/>
              <a:t>What are the major operations and issues in ETL?</a:t>
            </a:r>
          </a:p>
          <a:p>
            <a:r>
              <a:rPr lang="en-US" dirty="0"/>
              <a:t>ETL Tools</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a:t>
            </a:fld>
            <a:endParaRPr lang="en-US"/>
          </a:p>
        </p:txBody>
      </p:sp>
      <p:sp>
        <p:nvSpPr>
          <p:cNvPr id="5" name="Rectangle 4"/>
          <p:cNvSpPr/>
          <p:nvPr/>
        </p:nvSpPr>
        <p:spPr>
          <a:xfrm>
            <a:off x="444910" y="942976"/>
            <a:ext cx="8241890" cy="163121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2000" dirty="0"/>
              <a:t>“Data is never clean … You will spend most of your time cleaning and preparing data.” ETL (extract, transform, load) covers a process of how the data are loaded from the source system to the destination system. In this module, we will introduce relevant concepts, and then practice some basic operations focusing on data extraction. </a:t>
            </a:r>
          </a:p>
        </p:txBody>
      </p:sp>
    </p:spTree>
    <p:extLst>
      <p:ext uri="{BB962C8B-B14F-4D97-AF65-F5344CB8AC3E}">
        <p14:creationId xmlns:p14="http://schemas.microsoft.com/office/powerpoint/2010/main" val="22475826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Designing ETL Process</a:t>
            </a:r>
          </a:p>
        </p:txBody>
      </p:sp>
      <p:sp>
        <p:nvSpPr>
          <p:cNvPr id="3" name="Content Placeholder 2"/>
          <p:cNvSpPr>
            <a:spLocks noGrp="1"/>
          </p:cNvSpPr>
          <p:nvPr>
            <p:ph idx="1"/>
          </p:nvPr>
        </p:nvSpPr>
        <p:spPr/>
        <p:txBody>
          <a:bodyPr>
            <a:normAutofit lnSpcReduction="10000"/>
          </a:bodyPr>
          <a:lstStyle/>
          <a:p>
            <a:r>
              <a:rPr lang="en-US" dirty="0"/>
              <a:t>An ETL process or a work flow is a set of steps for data get extracted, cleaned, transformed, and loaded to the target system.</a:t>
            </a:r>
          </a:p>
          <a:p>
            <a:r>
              <a:rPr lang="en-US" dirty="0"/>
              <a:t>It is always good to construct a conceptual design of the ETL process before it is actually built.</a:t>
            </a:r>
          </a:p>
          <a:p>
            <a:r>
              <a:rPr lang="en-US" dirty="0"/>
              <a:t>Most ETL tools provide the designer with the functionality to construct both the data and the control flow for an ETL process.</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20</a:t>
            </a:fld>
            <a:endParaRPr lang="en-US"/>
          </a:p>
        </p:txBody>
      </p:sp>
    </p:spTree>
    <p:extLst>
      <p:ext uri="{BB962C8B-B14F-4D97-AF65-F5344CB8AC3E}">
        <p14:creationId xmlns:p14="http://schemas.microsoft.com/office/powerpoint/2010/main" val="18835890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ETL Tools</a:t>
            </a:r>
          </a:p>
        </p:txBody>
      </p:sp>
      <p:sp>
        <p:nvSpPr>
          <p:cNvPr id="3" name="Content Placeholder 2"/>
          <p:cNvSpPr>
            <a:spLocks noGrp="1"/>
          </p:cNvSpPr>
          <p:nvPr>
            <p:ph idx="1"/>
          </p:nvPr>
        </p:nvSpPr>
        <p:spPr/>
        <p:txBody>
          <a:bodyPr>
            <a:normAutofit fontScale="70000" lnSpcReduction="20000"/>
          </a:bodyPr>
          <a:lstStyle/>
          <a:p>
            <a:r>
              <a:rPr lang="en-US" dirty="0"/>
              <a:t>An ETL workflow can be built in two ways generally: hand-coded (programmed), or can be specified and executed via an ETL tool.</a:t>
            </a:r>
          </a:p>
          <a:p>
            <a:r>
              <a:rPr lang="en-US" dirty="0"/>
              <a:t>Coded; building custom ETL using a combination of </a:t>
            </a:r>
          </a:p>
          <a:p>
            <a:pPr lvl="1"/>
            <a:r>
              <a:rPr lang="en-US" dirty="0"/>
              <a:t>OS scripts, like Power Shell, shell script</a:t>
            </a:r>
          </a:p>
          <a:p>
            <a:pPr lvl="1"/>
            <a:r>
              <a:rPr lang="en-US" dirty="0"/>
              <a:t>Procedural languages (for example, Python, Perl, or C, or JavaScript, or Excel macros)</a:t>
            </a:r>
          </a:p>
          <a:p>
            <a:pPr lvl="1"/>
            <a:r>
              <a:rPr lang="en-US" dirty="0"/>
              <a:t>Vendor specific database language (PL\SQL, T-SQL, and so on). </a:t>
            </a:r>
          </a:p>
          <a:p>
            <a:r>
              <a:rPr lang="en-US" dirty="0"/>
              <a:t>Specialized general purpose third party ETL systems and tools </a:t>
            </a:r>
          </a:p>
          <a:p>
            <a:pPr lvl="1"/>
            <a:r>
              <a:rPr lang="en-US" dirty="0"/>
              <a:t>Enterprise level systems and services </a:t>
            </a:r>
            <a:r>
              <a:rPr lang="en-US" dirty="0">
                <a:hlinkClick r:id="rId2"/>
              </a:rPr>
              <a:t>https://www.gartner.com/reviews/market/data-integration-tools</a:t>
            </a:r>
            <a:endParaRPr lang="en-US" dirty="0"/>
          </a:p>
          <a:p>
            <a:pPr lvl="1"/>
            <a:r>
              <a:rPr lang="en-US" dirty="0"/>
              <a:t>Self service guided tools: like Excel, Power Query, Power BI </a:t>
            </a:r>
            <a:r>
              <a:rPr lang="en-US" dirty="0">
                <a:hlinkClick r:id="rId3"/>
              </a:rPr>
              <a:t>https://www.gartner.com/reviews/market/data-preparation-tools</a:t>
            </a:r>
            <a:r>
              <a:rPr lang="en-US" dirty="0"/>
              <a:t> </a:t>
            </a:r>
          </a:p>
          <a:p>
            <a:pPr lvl="1"/>
            <a:r>
              <a:rPr lang="en-US" dirty="0"/>
              <a:t>These tools usually provide graphical user interfaces for designing and executing workflows.</a:t>
            </a:r>
          </a:p>
          <a:p>
            <a:r>
              <a:rPr lang="en-US" dirty="0"/>
              <a:t>ETL tools can be a part of a larger tools/system, or can be rather independent services</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21</a:t>
            </a:fld>
            <a:endParaRPr lang="en-US"/>
          </a:p>
        </p:txBody>
      </p:sp>
    </p:spTree>
    <p:extLst>
      <p:ext uri="{BB962C8B-B14F-4D97-AF65-F5344CB8AC3E}">
        <p14:creationId xmlns:p14="http://schemas.microsoft.com/office/powerpoint/2010/main" val="14845515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ETL Tool Capabilities</a:t>
            </a:r>
          </a:p>
        </p:txBody>
      </p:sp>
      <p:sp>
        <p:nvSpPr>
          <p:cNvPr id="3" name="Content Placeholder 2"/>
          <p:cNvSpPr>
            <a:spLocks noGrp="1"/>
          </p:cNvSpPr>
          <p:nvPr>
            <p:ph idx="1"/>
          </p:nvPr>
        </p:nvSpPr>
        <p:spPr/>
        <p:txBody>
          <a:bodyPr>
            <a:normAutofit fontScale="70000" lnSpcReduction="20000"/>
          </a:bodyPr>
          <a:lstStyle/>
          <a:p>
            <a:r>
              <a:rPr lang="en-US" dirty="0"/>
              <a:t>Connect to different data sources/destinations</a:t>
            </a:r>
          </a:p>
          <a:p>
            <a:r>
              <a:rPr lang="en-US" dirty="0"/>
              <a:t>Parse different data formats</a:t>
            </a:r>
          </a:p>
          <a:p>
            <a:r>
              <a:rPr lang="en-US" dirty="0"/>
              <a:t>Graphical designer</a:t>
            </a:r>
          </a:p>
          <a:p>
            <a:r>
              <a:rPr lang="en-US" dirty="0"/>
              <a:t>Provide common control flow and data transformation tasks</a:t>
            </a:r>
          </a:p>
          <a:p>
            <a:r>
              <a:rPr lang="en-US" dirty="0"/>
              <a:t>Job automation and scheduling</a:t>
            </a:r>
          </a:p>
          <a:p>
            <a:r>
              <a:rPr lang="en-US" dirty="0"/>
              <a:t>Operation monitoring and error reporting</a:t>
            </a:r>
          </a:p>
          <a:p>
            <a:r>
              <a:rPr lang="en-US" dirty="0"/>
              <a:t>Repeatable</a:t>
            </a:r>
          </a:p>
          <a:p>
            <a:r>
              <a:rPr lang="en-US" dirty="0"/>
              <a:t>Smart (even AI driven)</a:t>
            </a:r>
          </a:p>
          <a:p>
            <a:pPr lvl="1"/>
            <a:r>
              <a:rPr lang="en-US" dirty="0"/>
              <a:t>allows business users to perform Advanced Data Discovery and auto-suggests relationships, reveals the impact and importance of key factors, recommends data type casts, data quality improvements and more.</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22</a:t>
            </a:fld>
            <a:endParaRPr lang="en-US"/>
          </a:p>
        </p:txBody>
      </p:sp>
    </p:spTree>
    <p:extLst>
      <p:ext uri="{BB962C8B-B14F-4D97-AF65-F5344CB8AC3E}">
        <p14:creationId xmlns:p14="http://schemas.microsoft.com/office/powerpoint/2010/main" val="24043299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MSBI ETL Tools</a:t>
            </a:r>
          </a:p>
        </p:txBody>
      </p:sp>
      <p:sp>
        <p:nvSpPr>
          <p:cNvPr id="3" name="Content Placeholder 2"/>
          <p:cNvSpPr>
            <a:spLocks noGrp="1"/>
          </p:cNvSpPr>
          <p:nvPr>
            <p:ph idx="1"/>
          </p:nvPr>
        </p:nvSpPr>
        <p:spPr/>
        <p:txBody>
          <a:bodyPr>
            <a:normAutofit fontScale="70000" lnSpcReduction="20000"/>
          </a:bodyPr>
          <a:lstStyle/>
          <a:p>
            <a:r>
              <a:rPr lang="en-US" dirty="0"/>
              <a:t>SQL Server Integration Services (SSIS)/SSDT </a:t>
            </a:r>
          </a:p>
          <a:p>
            <a:pPr lvl="1"/>
            <a:r>
              <a:rPr lang="en-US" dirty="0"/>
              <a:t>SSIS is a component of the Microsoft SQL Server database software that can be used to perform a broad range of data migration tasks.</a:t>
            </a:r>
          </a:p>
          <a:p>
            <a:pPr lvl="1"/>
            <a:r>
              <a:rPr lang="en-US" dirty="0"/>
              <a:t>SSIS is a platform for data integration and workflow applications. It features a fast and flexible data warehousing tool used for data extraction, transformation, and loading (ETL). </a:t>
            </a:r>
          </a:p>
          <a:p>
            <a:pPr lvl="1"/>
            <a:r>
              <a:rPr lang="en-US" dirty="0"/>
              <a:t>The tool may also be used to automate maintenance of SQL Server databases and updates to multidimensional cube data.</a:t>
            </a:r>
          </a:p>
          <a:p>
            <a:pPr lvl="1"/>
            <a:r>
              <a:rPr lang="en-US" dirty="0"/>
              <a:t>SQL Server Data Tools (SSDT) is the development tool for SSIS.</a:t>
            </a:r>
          </a:p>
          <a:p>
            <a:r>
              <a:rPr lang="en-US" dirty="0"/>
              <a:t>Power Query</a:t>
            </a:r>
          </a:p>
          <a:p>
            <a:pPr lvl="1"/>
            <a:r>
              <a:rPr lang="en-US" dirty="0"/>
              <a:t>Used for self service data preparation</a:t>
            </a:r>
          </a:p>
          <a:p>
            <a:pPr lvl="1"/>
            <a:r>
              <a:rPr lang="en-US" dirty="0"/>
              <a:t>Part of Excel 2016 and above as “Get &amp; Transform” (add-in available for previous Excel versions)</a:t>
            </a:r>
          </a:p>
          <a:p>
            <a:pPr lvl="1"/>
            <a:r>
              <a:rPr lang="en-US" dirty="0"/>
              <a:t>Also part of the desktop version Power PI</a:t>
            </a:r>
          </a:p>
          <a:p>
            <a:pPr lvl="1"/>
            <a:r>
              <a:rPr lang="en-US" dirty="0">
                <a:hlinkClick r:id="rId2"/>
              </a:rPr>
              <a:t>https://www.gartner.com/reviews/market/data-preparation-tools/compare/tableau-vs-microsoft</a:t>
            </a:r>
            <a:endParaRPr lang="en-US" dirty="0"/>
          </a:p>
          <a:p>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23</a:t>
            </a:fld>
            <a:endParaRPr lang="en-US"/>
          </a:p>
        </p:txBody>
      </p:sp>
    </p:spTree>
    <p:extLst>
      <p:ext uri="{BB962C8B-B14F-4D97-AF65-F5344CB8AC3E}">
        <p14:creationId xmlns:p14="http://schemas.microsoft.com/office/powerpoint/2010/main" val="26949074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Good Resources</a:t>
            </a:r>
            <a:endParaRPr lang="en-US" dirty="0"/>
          </a:p>
        </p:txBody>
      </p:sp>
      <p:sp>
        <p:nvSpPr>
          <p:cNvPr id="3" name="Content Placeholder 2"/>
          <p:cNvSpPr>
            <a:spLocks noGrp="1"/>
          </p:cNvSpPr>
          <p:nvPr>
            <p:ph idx="1"/>
          </p:nvPr>
        </p:nvSpPr>
        <p:spPr/>
        <p:txBody>
          <a:bodyPr>
            <a:normAutofit fontScale="55000" lnSpcReduction="20000"/>
          </a:bodyPr>
          <a:lstStyle/>
          <a:p>
            <a:r>
              <a:rPr lang="en-US" dirty="0"/>
              <a:t>The Importance of the ETL (describes some typical problems): </a:t>
            </a:r>
            <a:r>
              <a:rPr lang="en-US" dirty="0">
                <a:hlinkClick r:id="rId2"/>
              </a:rPr>
              <a:t>https://www.youtube.com/watch?v=FzayiGi97bc</a:t>
            </a:r>
            <a:endParaRPr lang="en-US" dirty="0"/>
          </a:p>
          <a:p>
            <a:r>
              <a:rPr lang="en-US" dirty="0"/>
              <a:t>ETL overview</a:t>
            </a:r>
          </a:p>
          <a:p>
            <a:pPr lvl="1"/>
            <a:r>
              <a:rPr lang="en-US" dirty="0">
                <a:hlinkClick r:id="rId3"/>
              </a:rPr>
              <a:t>http://www.dataintegration.info/etl</a:t>
            </a:r>
            <a:endParaRPr lang="en-US" dirty="0"/>
          </a:p>
          <a:p>
            <a:pPr lvl="1"/>
            <a:r>
              <a:rPr lang="en-US" dirty="0"/>
              <a:t>Extraction, Transformation, and Loading, by </a:t>
            </a:r>
            <a:r>
              <a:rPr lang="en-US" dirty="0" err="1"/>
              <a:t>Panos</a:t>
            </a:r>
            <a:r>
              <a:rPr lang="en-US" dirty="0"/>
              <a:t> </a:t>
            </a:r>
            <a:r>
              <a:rPr lang="en-US" dirty="0" err="1"/>
              <a:t>Vassiliadis</a:t>
            </a:r>
            <a:r>
              <a:rPr lang="en-US" dirty="0"/>
              <a:t> and </a:t>
            </a:r>
            <a:r>
              <a:rPr lang="en-US" dirty="0" err="1"/>
              <a:t>Alkis</a:t>
            </a:r>
            <a:r>
              <a:rPr lang="en-US" dirty="0"/>
              <a:t> </a:t>
            </a:r>
            <a:r>
              <a:rPr lang="en-US" dirty="0" err="1"/>
              <a:t>Simitsis</a:t>
            </a:r>
            <a:r>
              <a:rPr lang="en-US" dirty="0"/>
              <a:t>, book chapter from Encyclopedia of Database Systems, pp 1095-1101 </a:t>
            </a:r>
            <a:r>
              <a:rPr lang="en-US" dirty="0">
                <a:hlinkClick r:id="rId4"/>
              </a:rPr>
              <a:t>https://pdfs.semanticscholar.org/0e73/d9af8f4255c2126c7377de0fdec2f2c58b2e.pdf</a:t>
            </a:r>
            <a:endParaRPr lang="en-US" dirty="0"/>
          </a:p>
          <a:p>
            <a:pPr lvl="1"/>
            <a:r>
              <a:rPr lang="en-US" dirty="0">
                <a:hlinkClick r:id="rId5"/>
              </a:rPr>
              <a:t>http://www.kimballgroup.com/data-warehouse-business-intelligence-resources/kimball-techniques/etl-architecture-34-subsystems/</a:t>
            </a:r>
            <a:endParaRPr lang="en-US" dirty="0"/>
          </a:p>
          <a:p>
            <a:r>
              <a:rPr lang="en-US" dirty="0"/>
              <a:t>Opinions and views</a:t>
            </a:r>
          </a:p>
          <a:p>
            <a:pPr lvl="1"/>
            <a:r>
              <a:rPr lang="en-US" dirty="0">
                <a:hlinkClick r:id="rId6"/>
              </a:rPr>
              <a:t>http://www.informationweek.com/big-data/big-data-analytics/big-data-debate-end-near-for-etl/d/d-id/1107641</a:t>
            </a:r>
            <a:endParaRPr lang="en-US" dirty="0"/>
          </a:p>
          <a:p>
            <a:r>
              <a:rPr lang="en-US" dirty="0"/>
              <a:t>Is Data Staging Relational: </a:t>
            </a:r>
            <a:r>
              <a:rPr lang="en-US" dirty="0">
                <a:hlinkClick r:id="rId7"/>
              </a:rPr>
              <a:t>http://www.dkms.com/papers/dkmsdatastage.pdf</a:t>
            </a:r>
            <a:r>
              <a:rPr lang="en-US" dirty="0"/>
              <a:t> </a:t>
            </a:r>
          </a:p>
          <a:p>
            <a:r>
              <a:rPr lang="en-US"/>
              <a:t>Web </a:t>
            </a:r>
            <a:r>
              <a:rPr lang="en-US" dirty="0"/>
              <a:t>sites and blogs</a:t>
            </a:r>
          </a:p>
          <a:p>
            <a:pPr lvl="1"/>
            <a:r>
              <a:rPr lang="en-US" dirty="0">
                <a:hlinkClick r:id="rId8"/>
              </a:rPr>
              <a:t>http://etl-tools.info</a:t>
            </a:r>
            <a:r>
              <a:rPr lang="en-US" dirty="0"/>
              <a:t> </a:t>
            </a:r>
          </a:p>
          <a:p>
            <a:pPr lvl="1"/>
            <a:r>
              <a:rPr lang="en-US" dirty="0">
                <a:hlinkClick r:id="rId9"/>
              </a:rPr>
              <a:t>https://learndatamodeling.com/blog/etl-concepts/</a:t>
            </a:r>
            <a:r>
              <a:rPr lang="en-US" dirty="0"/>
              <a:t> </a:t>
            </a:r>
          </a:p>
          <a:p>
            <a:pPr lvl="1"/>
            <a:r>
              <a:rPr lang="en-US" dirty="0">
                <a:hlinkClick r:id="rId10"/>
              </a:rPr>
              <a:t>https://www.tutorialspoint.com/etl_testing/</a:t>
            </a:r>
            <a:endParaRPr lang="en-US" dirty="0"/>
          </a:p>
          <a:p>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24</a:t>
            </a:fld>
            <a:endParaRPr lang="en-US"/>
          </a:p>
        </p:txBody>
      </p:sp>
    </p:spTree>
    <p:extLst>
      <p:ext uri="{BB962C8B-B14F-4D97-AF65-F5344CB8AC3E}">
        <p14:creationId xmlns:p14="http://schemas.microsoft.com/office/powerpoint/2010/main" val="12867937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Terms</a:t>
            </a:r>
          </a:p>
        </p:txBody>
      </p:sp>
      <p:sp>
        <p:nvSpPr>
          <p:cNvPr id="3" name="Content Placeholder 2"/>
          <p:cNvSpPr>
            <a:spLocks noGrp="1"/>
          </p:cNvSpPr>
          <p:nvPr>
            <p:ph idx="1"/>
          </p:nvPr>
        </p:nvSpPr>
        <p:spPr/>
        <p:txBody>
          <a:bodyPr>
            <a:normAutofit fontScale="77500" lnSpcReduction="20000"/>
          </a:bodyPr>
          <a:lstStyle/>
          <a:p>
            <a:r>
              <a:rPr lang="en-US" dirty="0" smtClean="0"/>
              <a:t>Data preparation</a:t>
            </a:r>
          </a:p>
          <a:p>
            <a:pPr lvl="1"/>
            <a:r>
              <a:rPr lang="en-US" dirty="0" smtClean="0"/>
              <a:t>is </a:t>
            </a:r>
            <a:r>
              <a:rPr lang="en-US" dirty="0"/>
              <a:t>the process of gathering, combining, structuring and organizing data so it can be analyzed as part of data visualization, analytics and machine learning applications</a:t>
            </a:r>
            <a:r>
              <a:rPr lang="en-US" dirty="0" smtClean="0"/>
              <a:t>. </a:t>
            </a:r>
            <a:r>
              <a:rPr lang="en-US">
                <a:hlinkClick r:id="rId2"/>
              </a:rPr>
              <a:t>https://searchbusinessanalytics.techtarget.com/definition/data-preparation</a:t>
            </a:r>
            <a:endParaRPr lang="en-US" dirty="0"/>
          </a:p>
          <a:p>
            <a:r>
              <a:rPr lang="en-US" dirty="0" smtClean="0"/>
              <a:t>Data </a:t>
            </a:r>
            <a:r>
              <a:rPr lang="en-US" dirty="0"/>
              <a:t>acquisition </a:t>
            </a:r>
          </a:p>
          <a:p>
            <a:pPr lvl="1"/>
            <a:r>
              <a:rPr lang="en-US" dirty="0"/>
              <a:t>is the set of processes that capture, integrate, transform, cleanse, reengineer and load source data into the data warehouse and operational data store. </a:t>
            </a:r>
          </a:p>
          <a:p>
            <a:r>
              <a:rPr lang="en-US" dirty="0"/>
              <a:t>Data integration </a:t>
            </a:r>
          </a:p>
          <a:p>
            <a:pPr lvl="1"/>
            <a:r>
              <a:rPr lang="en-US" dirty="0"/>
              <a:t>is the process of combining data from many different sources into a unified view of these data. Both commonly utilize ETL processes to get data into a centralized data warehouse.</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3</a:t>
            </a:fld>
            <a:endParaRPr lang="en-US"/>
          </a:p>
        </p:txBody>
      </p:sp>
    </p:spTree>
    <p:extLst>
      <p:ext uri="{BB962C8B-B14F-4D97-AF65-F5344CB8AC3E}">
        <p14:creationId xmlns:p14="http://schemas.microsoft.com/office/powerpoint/2010/main" val="2613776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Data Sourcing</a:t>
            </a:r>
          </a:p>
        </p:txBody>
      </p:sp>
      <p:sp>
        <p:nvSpPr>
          <p:cNvPr id="3" name="Content Placeholder 2"/>
          <p:cNvSpPr>
            <a:spLocks noGrp="1"/>
          </p:cNvSpPr>
          <p:nvPr>
            <p:ph idx="1"/>
          </p:nvPr>
        </p:nvSpPr>
        <p:spPr/>
        <p:txBody>
          <a:bodyPr>
            <a:normAutofit fontScale="77500" lnSpcReduction="20000"/>
          </a:bodyPr>
          <a:lstStyle/>
          <a:p>
            <a:r>
              <a:rPr lang="en-US" dirty="0"/>
              <a:t>Data comes in many difference sources with varied formats and structures during acquisition or integration. </a:t>
            </a:r>
          </a:p>
          <a:p>
            <a:r>
              <a:rPr lang="en-US" dirty="0"/>
              <a:t>Typical sourcing problems</a:t>
            </a:r>
          </a:p>
          <a:p>
            <a:pPr lvl="1"/>
            <a:r>
              <a:rPr lang="en-US" dirty="0"/>
              <a:t>Data location</a:t>
            </a:r>
          </a:p>
          <a:p>
            <a:pPr lvl="2"/>
            <a:r>
              <a:rPr lang="en-US" dirty="0"/>
              <a:t>Data is located at different storage places (internal or external), without easy access.</a:t>
            </a:r>
          </a:p>
          <a:p>
            <a:pPr lvl="1"/>
            <a:r>
              <a:rPr lang="en-US" dirty="0"/>
              <a:t>System differences (see next slide)</a:t>
            </a:r>
          </a:p>
          <a:p>
            <a:pPr lvl="2"/>
            <a:r>
              <a:rPr lang="en-US" dirty="0"/>
              <a:t>Individual systems usually manage data in very different ways, even in the same organization (not to mention external data sources which may be dramatically different).</a:t>
            </a:r>
          </a:p>
          <a:p>
            <a:pPr lvl="1"/>
            <a:r>
              <a:rPr lang="en-US" dirty="0"/>
              <a:t>Data differences</a:t>
            </a:r>
          </a:p>
          <a:p>
            <a:pPr lvl="2"/>
            <a:r>
              <a:rPr lang="en-US" dirty="0"/>
              <a:t>Three levels of differences defined in the following slides</a:t>
            </a:r>
          </a:p>
          <a:p>
            <a:pPr lvl="1"/>
            <a:r>
              <a:rPr lang="en-US" dirty="0"/>
              <a:t>Data volume</a:t>
            </a:r>
          </a:p>
          <a:p>
            <a:pPr lvl="2"/>
            <a:r>
              <a:rPr lang="en-US" dirty="0"/>
              <a:t>Big volume of data brings problems of processing performance</a:t>
            </a:r>
          </a:p>
          <a:p>
            <a:pPr lvl="1"/>
            <a:r>
              <a:rPr lang="en-US" dirty="0"/>
              <a:t>Data quality</a:t>
            </a:r>
          </a:p>
          <a:p>
            <a:pPr lvl="2"/>
            <a:r>
              <a:rPr lang="en-US" dirty="0"/>
              <a:t>Data quality varies at different sources and creates problems for extraction and transformation</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4</a:t>
            </a:fld>
            <a:endParaRPr lang="en-US"/>
          </a:p>
        </p:txBody>
      </p:sp>
    </p:spTree>
    <p:extLst>
      <p:ext uri="{BB962C8B-B14F-4D97-AF65-F5344CB8AC3E}">
        <p14:creationId xmlns:p14="http://schemas.microsoft.com/office/powerpoint/2010/main" val="379932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System Level Differences</a:t>
            </a:r>
          </a:p>
        </p:txBody>
      </p:sp>
      <p:sp>
        <p:nvSpPr>
          <p:cNvPr id="3" name="Content Placeholder 2"/>
          <p:cNvSpPr>
            <a:spLocks noGrp="1"/>
          </p:cNvSpPr>
          <p:nvPr>
            <p:ph idx="1"/>
          </p:nvPr>
        </p:nvSpPr>
        <p:spPr>
          <a:xfrm>
            <a:off x="228600" y="990601"/>
            <a:ext cx="8458200" cy="2362200"/>
          </a:xfrm>
        </p:spPr>
        <p:txBody>
          <a:bodyPr>
            <a:normAutofit fontScale="62500" lnSpcReduction="20000"/>
          </a:bodyPr>
          <a:lstStyle/>
          <a:p>
            <a:r>
              <a:rPr lang="en-US" dirty="0"/>
              <a:t>System level differences refers to the differences among systems that process data (but not the data itself). It consists of two sub levels.</a:t>
            </a:r>
          </a:p>
          <a:p>
            <a:r>
              <a:rPr lang="en-US" dirty="0"/>
              <a:t>Data needs to be extracted and stored to a common platform</a:t>
            </a:r>
          </a:p>
          <a:p>
            <a:pPr lvl="1"/>
            <a:r>
              <a:rPr lang="en-US" dirty="0"/>
              <a:t>Each source needs to provide such a capability</a:t>
            </a:r>
          </a:p>
          <a:p>
            <a:pPr lvl="1"/>
            <a:r>
              <a:rPr lang="en-US" dirty="0"/>
              <a:t>Serialization and de-serialization</a:t>
            </a:r>
          </a:p>
          <a:p>
            <a:r>
              <a:rPr lang="en-US" dirty="0"/>
              <a:t>A staging area is commonly used to hold data tentatively from difference sources before any transformation.</a:t>
            </a:r>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948983042"/>
              </p:ext>
            </p:extLst>
          </p:nvPr>
        </p:nvGraphicFramePr>
        <p:xfrm>
          <a:off x="457200" y="3505200"/>
          <a:ext cx="8458200" cy="3235960"/>
        </p:xfrm>
        <a:graphic>
          <a:graphicData uri="http://schemas.openxmlformats.org/drawingml/2006/table">
            <a:tbl>
              <a:tblPr firstRow="1" bandRow="1">
                <a:tableStyleId>{5C22544A-7EE6-4342-B048-85BDC9FD1C3A}</a:tableStyleId>
              </a:tblPr>
              <a:tblGrid>
                <a:gridCol w="1981200">
                  <a:extLst>
                    <a:ext uri="{9D8B030D-6E8A-4147-A177-3AD203B41FA5}">
                      <a16:colId xmlns:a16="http://schemas.microsoft.com/office/drawing/2014/main" val="2435295257"/>
                    </a:ext>
                  </a:extLst>
                </a:gridCol>
                <a:gridCol w="3352800">
                  <a:extLst>
                    <a:ext uri="{9D8B030D-6E8A-4147-A177-3AD203B41FA5}">
                      <a16:colId xmlns:a16="http://schemas.microsoft.com/office/drawing/2014/main" val="2544570180"/>
                    </a:ext>
                  </a:extLst>
                </a:gridCol>
                <a:gridCol w="3124200">
                  <a:extLst>
                    <a:ext uri="{9D8B030D-6E8A-4147-A177-3AD203B41FA5}">
                      <a16:colId xmlns:a16="http://schemas.microsoft.com/office/drawing/2014/main" val="4119944501"/>
                    </a:ext>
                  </a:extLst>
                </a:gridCol>
              </a:tblGrid>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Sub levels</a:t>
                      </a:r>
                    </a:p>
                  </a:txBody>
                  <a:tcPr/>
                </a:tc>
                <a:tc>
                  <a:txBody>
                    <a:bodyPr/>
                    <a:lstStyle/>
                    <a:p>
                      <a:r>
                        <a:rPr lang="en-US" sz="1600" dirty="0"/>
                        <a:t>Description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Example</a:t>
                      </a:r>
                    </a:p>
                  </a:txBody>
                  <a:tcPr/>
                </a:tc>
                <a:extLst>
                  <a:ext uri="{0D108BD9-81ED-4DB2-BD59-A6C34878D82A}">
                    <a16:rowId xmlns:a16="http://schemas.microsoft.com/office/drawing/2014/main" val="1759329959"/>
                  </a:ext>
                </a:extLst>
              </a:tr>
              <a:tr h="370840">
                <a:tc>
                  <a:txBody>
                    <a:bodyPr/>
                    <a:lstStyle/>
                    <a:p>
                      <a:pPr marL="0" indent="0">
                        <a:buNone/>
                      </a:pPr>
                      <a:r>
                        <a:rPr lang="en-US" sz="1600" dirty="0"/>
                        <a:t>Platform heterogeneity</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refers to the difference of underlying computing platforms like OS, file system, hardware architecture, physical location, etc.</a:t>
                      </a:r>
                    </a:p>
                    <a:p>
                      <a:endParaRPr lang="en-US" sz="16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Integrating data/files stored in a Linux system and a Windows system</a:t>
                      </a:r>
                    </a:p>
                    <a:p>
                      <a:endParaRPr lang="en-US" sz="1600" dirty="0"/>
                    </a:p>
                  </a:txBody>
                  <a:tcPr/>
                </a:tc>
                <a:extLst>
                  <a:ext uri="{0D108BD9-81ED-4DB2-BD59-A6C34878D82A}">
                    <a16:rowId xmlns:a16="http://schemas.microsoft.com/office/drawing/2014/main" val="88145429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Information system heterogeneity</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refers to the difference of data storage and management software systems</a:t>
                      </a:r>
                    </a:p>
                    <a:p>
                      <a:endParaRPr lang="en-US" sz="1600" dirty="0"/>
                    </a:p>
                  </a:txBody>
                  <a:tcPr/>
                </a:tc>
                <a:tc>
                  <a:txBody>
                    <a:bodyPr/>
                    <a:lstStyle/>
                    <a:p>
                      <a:pPr marL="0" lvl="1" indent="0">
                        <a:buNone/>
                      </a:pPr>
                      <a:r>
                        <a:rPr lang="en-US" sz="1600" dirty="0"/>
                        <a:t>Integrating data from Oracle and SQL Server</a:t>
                      </a:r>
                    </a:p>
                    <a:p>
                      <a:pPr marL="0" lvl="1" indent="0">
                        <a:buNone/>
                      </a:pPr>
                      <a:r>
                        <a:rPr lang="en-US" sz="1600" dirty="0"/>
                        <a:t>Integrating data from MySQL and MongoDB.</a:t>
                      </a:r>
                    </a:p>
                    <a:p>
                      <a:pPr marL="0" lvl="1" indent="0">
                        <a:buNone/>
                      </a:pPr>
                      <a:r>
                        <a:rPr lang="en-US" sz="1600" dirty="0"/>
                        <a:t>Integrating data</a:t>
                      </a:r>
                      <a:r>
                        <a:rPr lang="en-US" sz="1600" baseline="0" dirty="0"/>
                        <a:t> from ERP or a financial system</a:t>
                      </a:r>
                      <a:endParaRPr lang="en-US" sz="1600" dirty="0"/>
                    </a:p>
                  </a:txBody>
                  <a:tcPr/>
                </a:tc>
                <a:extLst>
                  <a:ext uri="{0D108BD9-81ED-4DB2-BD59-A6C34878D82A}">
                    <a16:rowId xmlns:a16="http://schemas.microsoft.com/office/drawing/2014/main" val="2487097249"/>
                  </a:ext>
                </a:extLst>
              </a:tr>
            </a:tbl>
          </a:graphicData>
        </a:graphic>
      </p:graphicFrame>
    </p:spTree>
    <p:extLst>
      <p:ext uri="{BB962C8B-B14F-4D97-AF65-F5344CB8AC3E}">
        <p14:creationId xmlns:p14="http://schemas.microsoft.com/office/powerpoint/2010/main" val="41362747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Information/Data Differences</a:t>
            </a:r>
          </a:p>
        </p:txBody>
      </p:sp>
      <p:sp>
        <p:nvSpPr>
          <p:cNvPr id="3" name="Content Placeholder 2"/>
          <p:cNvSpPr>
            <a:spLocks noGrp="1"/>
          </p:cNvSpPr>
          <p:nvPr>
            <p:ph idx="1"/>
          </p:nvPr>
        </p:nvSpPr>
        <p:spPr>
          <a:xfrm>
            <a:off x="228600" y="990601"/>
            <a:ext cx="8610600" cy="457199"/>
          </a:xfrm>
        </p:spPr>
        <p:txBody>
          <a:bodyPr>
            <a:normAutofit fontScale="70000" lnSpcReduction="20000"/>
          </a:bodyPr>
          <a:lstStyle/>
          <a:p>
            <a:r>
              <a:rPr lang="en-US" dirty="0"/>
              <a:t>These differences comes from the data or information itself.</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6</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2605078167"/>
              </p:ext>
            </p:extLst>
          </p:nvPr>
        </p:nvGraphicFramePr>
        <p:xfrm>
          <a:off x="228600" y="1371600"/>
          <a:ext cx="8686799" cy="4976325"/>
        </p:xfrm>
        <a:graphic>
          <a:graphicData uri="http://schemas.openxmlformats.org/drawingml/2006/table">
            <a:tbl>
              <a:tblPr firstRow="1" bandRow="1">
                <a:tableStyleId>{5C22544A-7EE6-4342-B048-85BDC9FD1C3A}</a:tableStyleId>
              </a:tblPr>
              <a:tblGrid>
                <a:gridCol w="1090551">
                  <a:extLst>
                    <a:ext uri="{9D8B030D-6E8A-4147-A177-3AD203B41FA5}">
                      <a16:colId xmlns:a16="http://schemas.microsoft.com/office/drawing/2014/main" val="1539984358"/>
                    </a:ext>
                  </a:extLst>
                </a:gridCol>
                <a:gridCol w="3563091">
                  <a:extLst>
                    <a:ext uri="{9D8B030D-6E8A-4147-A177-3AD203B41FA5}">
                      <a16:colId xmlns:a16="http://schemas.microsoft.com/office/drawing/2014/main" val="3562104670"/>
                    </a:ext>
                  </a:extLst>
                </a:gridCol>
                <a:gridCol w="4033157">
                  <a:extLst>
                    <a:ext uri="{9D8B030D-6E8A-4147-A177-3AD203B41FA5}">
                      <a16:colId xmlns:a16="http://schemas.microsoft.com/office/drawing/2014/main" val="2301208296"/>
                    </a:ext>
                  </a:extLst>
                </a:gridCol>
              </a:tblGrid>
              <a:tr h="387625">
                <a:tc>
                  <a:txBody>
                    <a:bodyPr/>
                    <a:lstStyle/>
                    <a:p>
                      <a:r>
                        <a:rPr lang="en-US" sz="1200" dirty="0"/>
                        <a:t>Level</a:t>
                      </a:r>
                    </a:p>
                  </a:txBody>
                  <a:tcPr/>
                </a:tc>
                <a:tc>
                  <a:txBody>
                    <a:bodyPr/>
                    <a:lstStyle/>
                    <a:p>
                      <a:r>
                        <a:rPr lang="en-US" sz="1200" dirty="0"/>
                        <a:t>Description</a:t>
                      </a:r>
                    </a:p>
                  </a:txBody>
                  <a:tcPr/>
                </a:tc>
                <a:tc>
                  <a:txBody>
                    <a:bodyPr/>
                    <a:lstStyle/>
                    <a:p>
                      <a:r>
                        <a:rPr lang="en-US" sz="1200" dirty="0"/>
                        <a:t>Examples</a:t>
                      </a:r>
                    </a:p>
                  </a:txBody>
                  <a:tcPr/>
                </a:tc>
                <a:extLst>
                  <a:ext uri="{0D108BD9-81ED-4DB2-BD59-A6C34878D82A}">
                    <a16:rowId xmlns:a16="http://schemas.microsoft.com/office/drawing/2014/main" val="3791620426"/>
                  </a:ext>
                </a:extLst>
              </a:tr>
              <a:tr h="1433682">
                <a:tc>
                  <a:txBody>
                    <a:bodyPr/>
                    <a:lstStyle/>
                    <a:p>
                      <a:r>
                        <a:rPr lang="en-US" sz="1200" dirty="0"/>
                        <a:t>Syntactic</a:t>
                      </a:r>
                    </a:p>
                  </a:txBody>
                  <a:tcPr/>
                </a:tc>
                <a:tc>
                  <a:txBody>
                    <a:bodyPr/>
                    <a:lstStyle/>
                    <a:p>
                      <a:pPr marL="58738" lvl="2" indent="0"/>
                      <a:r>
                        <a:rPr lang="en-US" sz="1200" dirty="0"/>
                        <a:t>This refers to the difference of syntax (logical difference) and format of data (physical)</a:t>
                      </a:r>
                    </a:p>
                    <a:p>
                      <a:pPr marL="284163" lvl="3" indent="-171450">
                        <a:buFont typeface="Arial" panose="020B0604020202020204" pitchFamily="34" charset="0"/>
                        <a:buChar char="•"/>
                      </a:pPr>
                      <a:r>
                        <a:rPr lang="en-US" sz="1200" dirty="0"/>
                        <a:t>Syntax: XML, JSON, CSV, HTML</a:t>
                      </a:r>
                    </a:p>
                    <a:p>
                      <a:pPr marL="284163" lvl="3" indent="-171450">
                        <a:buFont typeface="Arial" panose="020B0604020202020204" pitchFamily="34" charset="0"/>
                        <a:buChar char="•"/>
                      </a:pPr>
                      <a:r>
                        <a:rPr lang="en-US" sz="1200" dirty="0"/>
                        <a:t>Format: flat text file, </a:t>
                      </a:r>
                      <a:r>
                        <a:rPr lang="en-US" sz="1200" dirty="0" err="1"/>
                        <a:t>spreasheets</a:t>
                      </a:r>
                      <a:r>
                        <a:rPr lang="en-US" sz="1200" dirty="0"/>
                        <a:t>, PDF, binary</a:t>
                      </a:r>
                    </a:p>
                    <a:p>
                      <a:pPr marL="284163" lvl="3" indent="-171450">
                        <a:buFont typeface="Arial" panose="020B0604020202020204" pitchFamily="34" charset="0"/>
                        <a:buChar char="•"/>
                      </a:pPr>
                      <a:r>
                        <a:rPr lang="en-US" sz="1200" dirty="0"/>
                        <a:t>Logical data models: relational, hierarchical</a:t>
                      </a:r>
                    </a:p>
                    <a:p>
                      <a:pPr marL="284163" lvl="3" indent="-171450">
                        <a:buFont typeface="Arial" panose="020B0604020202020204" pitchFamily="34" charset="0"/>
                        <a:buChar char="•"/>
                      </a:pPr>
                      <a:r>
                        <a:rPr lang="en-US" sz="1200" dirty="0"/>
                        <a:t>Encoding: UTF, ASCII</a:t>
                      </a:r>
                    </a:p>
                    <a:p>
                      <a:pPr marL="284163" lvl="3" indent="-171450">
                        <a:buFont typeface="Arial" panose="020B0604020202020204" pitchFamily="34" charset="0"/>
                        <a:buChar char="•"/>
                      </a:pPr>
                      <a:r>
                        <a:rPr lang="en-US" sz="1200" dirty="0"/>
                        <a:t>Data type</a:t>
                      </a:r>
                    </a:p>
                  </a:txBody>
                  <a:tcPr/>
                </a:tc>
                <a:tc>
                  <a:txBody>
                    <a:bodyPr/>
                    <a:lstStyle/>
                    <a:p>
                      <a:pPr marL="230188" lvl="3" indent="-171450">
                        <a:buFont typeface="Arial" panose="020B0604020202020204" pitchFamily="34" charset="0"/>
                        <a:buChar char="•"/>
                      </a:pPr>
                      <a:r>
                        <a:rPr lang="en-US" sz="1200" dirty="0"/>
                        <a:t>Integrating data stored in XML and CSV files</a:t>
                      </a:r>
                    </a:p>
                    <a:p>
                      <a:pPr marL="230188" lvl="3" indent="-171450">
                        <a:buFont typeface="Arial" panose="020B0604020202020204" pitchFamily="34" charset="0"/>
                        <a:buChar char="•"/>
                      </a:pPr>
                      <a:r>
                        <a:rPr lang="en-US" sz="1200" dirty="0"/>
                        <a:t>Integrating data in JSON from a web API to the database</a:t>
                      </a:r>
                    </a:p>
                  </a:txBody>
                  <a:tcPr/>
                </a:tc>
                <a:extLst>
                  <a:ext uri="{0D108BD9-81ED-4DB2-BD59-A6C34878D82A}">
                    <a16:rowId xmlns:a16="http://schemas.microsoft.com/office/drawing/2014/main" val="500670602"/>
                  </a:ext>
                </a:extLst>
              </a:tr>
              <a:tr h="1912493">
                <a:tc>
                  <a:txBody>
                    <a:bodyPr/>
                    <a:lstStyle/>
                    <a:p>
                      <a:r>
                        <a:rPr lang="en-US" sz="1200" dirty="0"/>
                        <a:t>Structural</a:t>
                      </a:r>
                    </a:p>
                  </a:txBody>
                  <a:tcPr/>
                </a:tc>
                <a:tc>
                  <a:txBody>
                    <a:bodyPr/>
                    <a:lstStyle/>
                    <a:p>
                      <a:pPr marL="58738" lvl="2" indent="1588"/>
                      <a:r>
                        <a:rPr lang="en-US" sz="1200" dirty="0"/>
                        <a:t>This refers to the differences of data/information representation (logical or conceptual differences)</a:t>
                      </a:r>
                    </a:p>
                    <a:p>
                      <a:pPr marL="231775" lvl="3" indent="-171450">
                        <a:buFont typeface="Arial" panose="020B0604020202020204" pitchFamily="34" charset="0"/>
                        <a:buChar char="•"/>
                      </a:pPr>
                      <a:r>
                        <a:rPr lang="en-US" sz="1200" dirty="0"/>
                        <a:t>It is about the structural meaning of things (elements of things and how they relate).</a:t>
                      </a:r>
                    </a:p>
                    <a:p>
                      <a:pPr marL="231775" lvl="3" indent="-171450">
                        <a:buFont typeface="Arial" panose="020B0604020202020204" pitchFamily="34" charset="0"/>
                        <a:buChar char="•"/>
                      </a:pPr>
                      <a:r>
                        <a:rPr lang="en-US" sz="1200" dirty="0"/>
                        <a:t>Typical structure: hierarchy, relational, network</a:t>
                      </a:r>
                    </a:p>
                    <a:p>
                      <a:pPr marL="231775" lvl="3" indent="-171450">
                        <a:buFont typeface="Arial" panose="020B0604020202020204" pitchFamily="34" charset="0"/>
                        <a:buChar char="•"/>
                        <a:tabLst/>
                      </a:pPr>
                      <a:r>
                        <a:rPr lang="en-US" sz="1200" dirty="0"/>
                        <a:t>Rooted from the human understanding.</a:t>
                      </a:r>
                    </a:p>
                  </a:txBody>
                  <a:tcPr/>
                </a:tc>
                <a:tc>
                  <a:txBody>
                    <a:bodyPr/>
                    <a:lstStyle/>
                    <a:p>
                      <a:pPr marL="231775" lvl="3" indent="-171450">
                        <a:buFont typeface="Arial" panose="020B0604020202020204" pitchFamily="34" charset="0"/>
                        <a:buChar char="•"/>
                      </a:pPr>
                      <a:r>
                        <a:rPr lang="en-US" sz="1200" dirty="0"/>
                        <a:t>How should a blog/news item be represented (described)?</a:t>
                      </a:r>
                    </a:p>
                    <a:p>
                      <a:pPr marL="231775" lvl="3" indent="-171450">
                        <a:buFont typeface="Arial" panose="020B0604020202020204" pitchFamily="34" charset="0"/>
                        <a:buChar char="•"/>
                      </a:pPr>
                      <a:r>
                        <a:rPr lang="en-US" sz="1200" dirty="0"/>
                        <a:t>What components should a date contain? In what order?</a:t>
                      </a:r>
                    </a:p>
                    <a:p>
                      <a:pPr marL="231775" lvl="3" indent="-171450">
                        <a:buFont typeface="Arial" panose="020B0604020202020204" pitchFamily="34" charset="0"/>
                        <a:buChar char="•"/>
                      </a:pPr>
                      <a:r>
                        <a:rPr lang="en-US" sz="1200" dirty="0"/>
                        <a:t>Organizational structure presented in a tree hierarchy and in a relational table</a:t>
                      </a:r>
                    </a:p>
                    <a:p>
                      <a:pPr marL="231775" lvl="3" indent="-171450">
                        <a:buFont typeface="Arial" panose="020B0604020202020204" pitchFamily="34" charset="0"/>
                        <a:buChar char="•"/>
                      </a:pPr>
                      <a:r>
                        <a:rPr lang="en-US" sz="1200" dirty="0"/>
                        <a:t>Integrating new feeds represented in RSS and Atom: </a:t>
                      </a:r>
                      <a:r>
                        <a:rPr lang="en-US" sz="1200" dirty="0">
                          <a:hlinkClick r:id="rId2"/>
                        </a:rPr>
                        <a:t>http://en.wikipedia.org/wiki/RSS#RSS_Compared_to_Atom</a:t>
                      </a:r>
                      <a:endParaRPr lang="en-US" sz="1200" dirty="0"/>
                    </a:p>
                  </a:txBody>
                  <a:tcPr/>
                </a:tc>
                <a:extLst>
                  <a:ext uri="{0D108BD9-81ED-4DB2-BD59-A6C34878D82A}">
                    <a16:rowId xmlns:a16="http://schemas.microsoft.com/office/drawing/2014/main" val="44046908"/>
                  </a:ext>
                </a:extLst>
              </a:tr>
              <a:tr h="124252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Semantic</a:t>
                      </a:r>
                    </a:p>
                  </a:txBody>
                  <a:tcPr/>
                </a:tc>
                <a:tc>
                  <a:txBody>
                    <a:bodyPr/>
                    <a:lstStyle/>
                    <a:p>
                      <a:pPr marL="58738" lvl="2" indent="0"/>
                      <a:r>
                        <a:rPr lang="en-US" sz="1200" dirty="0"/>
                        <a:t>This refers to the differences of human understanding: the meaning, interpretation or intended use (conceptual difference)</a:t>
                      </a:r>
                    </a:p>
                    <a:p>
                      <a:pPr marL="230188" lvl="3" indent="-171450">
                        <a:buFont typeface="Arial" panose="020B0604020202020204" pitchFamily="34" charset="0"/>
                        <a:buChar char="•"/>
                      </a:pPr>
                      <a:r>
                        <a:rPr lang="en-US" sz="1200" dirty="0"/>
                        <a:t>Naming/labeling difference</a:t>
                      </a:r>
                    </a:p>
                    <a:p>
                      <a:pPr marL="230188" lvl="3" indent="-171450">
                        <a:buFont typeface="Arial" panose="020B0604020202020204" pitchFamily="34" charset="0"/>
                        <a:buChar char="•"/>
                      </a:pPr>
                      <a:r>
                        <a:rPr lang="en-US" sz="1200" dirty="0"/>
                        <a:t>Meaning difference</a:t>
                      </a:r>
                    </a:p>
                    <a:p>
                      <a:pPr marL="230188" lvl="3" indent="-171450">
                        <a:buFont typeface="Arial" panose="020B0604020202020204" pitchFamily="34" charset="0"/>
                        <a:buChar char="•"/>
                      </a:pPr>
                      <a:r>
                        <a:rPr lang="en-US" sz="1200" dirty="0"/>
                        <a:t>Value domain difference</a:t>
                      </a:r>
                    </a:p>
                  </a:txBody>
                  <a:tcPr/>
                </a:tc>
                <a:tc>
                  <a:txBody>
                    <a:bodyPr/>
                    <a:lstStyle/>
                    <a:p>
                      <a:pPr marL="231775" lvl="3" indent="-171450">
                        <a:buFont typeface="Arial" panose="020B0604020202020204" pitchFamily="34" charset="0"/>
                        <a:buChar char="•"/>
                      </a:pPr>
                      <a:r>
                        <a:rPr lang="en-US" sz="1200" dirty="0"/>
                        <a:t>User’s name: “</a:t>
                      </a:r>
                      <a:r>
                        <a:rPr lang="en-US" sz="1200" dirty="0" err="1"/>
                        <a:t>FirstName</a:t>
                      </a:r>
                      <a:r>
                        <a:rPr lang="en-US" sz="1200" dirty="0"/>
                        <a:t>” in data set 1 and “</a:t>
                      </a:r>
                      <a:r>
                        <a:rPr lang="en-US" sz="1200" dirty="0" err="1"/>
                        <a:t>first_name</a:t>
                      </a:r>
                      <a:r>
                        <a:rPr lang="en-US" sz="1200" dirty="0"/>
                        <a:t>” in data set 2</a:t>
                      </a:r>
                    </a:p>
                    <a:p>
                      <a:pPr marL="231775" lvl="3" indent="-171450">
                        <a:buFont typeface="Arial" panose="020B0604020202020204" pitchFamily="34" charset="0"/>
                        <a:buChar char="•"/>
                      </a:pPr>
                      <a:r>
                        <a:rPr lang="en-US" sz="1200" dirty="0"/>
                        <a:t>Is “Southern Poly” the same as “SPSU”?</a:t>
                      </a:r>
                    </a:p>
                    <a:p>
                      <a:pPr marL="231775" lvl="3" indent="-171450">
                        <a:buFont typeface="Arial" panose="020B0604020202020204" pitchFamily="34" charset="0"/>
                        <a:buChar char="•"/>
                      </a:pPr>
                      <a:r>
                        <a:rPr lang="en-US" sz="1200" dirty="0"/>
                        <a:t>What do you mean by “GPA”? How “GPA” is calculated? Are GPAs directly comparable?</a:t>
                      </a:r>
                    </a:p>
                    <a:p>
                      <a:endParaRPr lang="en-US" sz="1200" dirty="0"/>
                    </a:p>
                  </a:txBody>
                  <a:tcPr/>
                </a:tc>
                <a:extLst>
                  <a:ext uri="{0D108BD9-81ED-4DB2-BD59-A6C34878D82A}">
                    <a16:rowId xmlns:a16="http://schemas.microsoft.com/office/drawing/2014/main" val="3373928282"/>
                  </a:ext>
                </a:extLst>
              </a:tr>
            </a:tbl>
          </a:graphicData>
        </a:graphic>
      </p:graphicFrame>
      <p:sp>
        <p:nvSpPr>
          <p:cNvPr id="5" name="Rectangle 4"/>
          <p:cNvSpPr/>
          <p:nvPr/>
        </p:nvSpPr>
        <p:spPr>
          <a:xfrm>
            <a:off x="914400" y="6400800"/>
            <a:ext cx="7620000" cy="27699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200" dirty="0"/>
              <a:t>A separate lecture notes on these differences are attached for your reference. It is optional extended reading.</a:t>
            </a:r>
          </a:p>
        </p:txBody>
      </p:sp>
    </p:spTree>
    <p:extLst>
      <p:ext uri="{BB962C8B-B14F-4D97-AF65-F5344CB8AC3E}">
        <p14:creationId xmlns:p14="http://schemas.microsoft.com/office/powerpoint/2010/main" val="21461598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ETL (Extract-Transform-Load)</a:t>
            </a:r>
            <a:endParaRPr lang="en-US" dirty="0"/>
          </a:p>
        </p:txBody>
      </p:sp>
      <p:sp>
        <p:nvSpPr>
          <p:cNvPr id="3" name="Content Placeholder 2"/>
          <p:cNvSpPr>
            <a:spLocks noGrp="1"/>
          </p:cNvSpPr>
          <p:nvPr>
            <p:ph idx="1"/>
          </p:nvPr>
        </p:nvSpPr>
        <p:spPr/>
        <p:txBody>
          <a:bodyPr>
            <a:normAutofit fontScale="55000" lnSpcReduction="20000"/>
          </a:bodyPr>
          <a:lstStyle/>
          <a:p>
            <a:r>
              <a:rPr lang="en-US" dirty="0"/>
              <a:t>ETL covers a process of how the data are loaded from the source system to the destination system (data warehouse). The ETL encompasses a cleaning step.</a:t>
            </a:r>
          </a:p>
          <a:p>
            <a:pPr lvl="1"/>
            <a:r>
              <a:rPr lang="en-US" dirty="0">
                <a:hlinkClick r:id="rId2"/>
              </a:rPr>
              <a:t>http://www.dataintegration.info/etl</a:t>
            </a:r>
            <a:r>
              <a:rPr lang="en-US" dirty="0"/>
              <a:t> </a:t>
            </a:r>
          </a:p>
          <a:p>
            <a:r>
              <a:rPr lang="en-US" dirty="0"/>
              <a:t>Extraction</a:t>
            </a:r>
          </a:p>
          <a:p>
            <a:pPr lvl="1"/>
            <a:r>
              <a:rPr lang="en-US" dirty="0"/>
              <a:t>Accessing and extracting the data from source systems, including database, flat files, spreadsheets, etc.</a:t>
            </a:r>
          </a:p>
          <a:p>
            <a:pPr lvl="1"/>
            <a:r>
              <a:rPr lang="en-US" dirty="0"/>
              <a:t>Data is usually cleaned along this process.</a:t>
            </a:r>
          </a:p>
          <a:p>
            <a:r>
              <a:rPr lang="en-US" dirty="0"/>
              <a:t>Transformation</a:t>
            </a:r>
          </a:p>
          <a:p>
            <a:pPr lvl="1"/>
            <a:r>
              <a:rPr lang="en-US" dirty="0"/>
              <a:t>Change the extracted data to a format and structure that conform to the target data model.</a:t>
            </a:r>
          </a:p>
          <a:p>
            <a:pPr lvl="1"/>
            <a:r>
              <a:rPr lang="en-US" dirty="0"/>
              <a:t>Some additional data cleanse can also be part of the transformation process.</a:t>
            </a:r>
          </a:p>
          <a:p>
            <a:r>
              <a:rPr lang="en-US" dirty="0"/>
              <a:t>Loading</a:t>
            </a:r>
          </a:p>
          <a:p>
            <a:pPr lvl="1"/>
            <a:r>
              <a:rPr lang="en-US" dirty="0"/>
              <a:t>Load the data to the destination database, and check for data integrity</a:t>
            </a:r>
          </a:p>
          <a:p>
            <a:r>
              <a:rPr lang="en-US" dirty="0"/>
              <a:t>ETL is one of the major tasks for data engineers</a:t>
            </a:r>
          </a:p>
          <a:p>
            <a:pPr lvl="1"/>
            <a:r>
              <a:rPr lang="en-US" dirty="0">
                <a:hlinkClick r:id="rId3"/>
              </a:rPr>
              <a:t>https://dzone.com/articles/five-data-tasks-that-keep-data-engineers-awake-at</a:t>
            </a:r>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7</a:t>
            </a:fld>
            <a:endParaRPr lang="en-US"/>
          </a:p>
        </p:txBody>
      </p:sp>
      <p:sp>
        <p:nvSpPr>
          <p:cNvPr id="8" name="Rectangle 7"/>
          <p:cNvSpPr/>
          <p:nvPr/>
        </p:nvSpPr>
        <p:spPr>
          <a:xfrm>
            <a:off x="914400" y="5791200"/>
            <a:ext cx="5372100" cy="523220"/>
          </a:xfrm>
          <a:prstGeom prst="rect">
            <a:avLst/>
          </a:prstGeom>
          <a:solidFill>
            <a:schemeClr val="bg1"/>
          </a:solidFill>
        </p:spPr>
        <p:txBody>
          <a:bodyPr wrap="square">
            <a:spAutoFit/>
          </a:bodyPr>
          <a:lstStyle/>
          <a:p>
            <a:r>
              <a:rPr lang="en-US" sz="1400" dirty="0"/>
              <a:t>Also refer to: </a:t>
            </a:r>
            <a:r>
              <a:rPr lang="en-US" sz="1400" dirty="0">
                <a:hlinkClick r:id="rId4"/>
              </a:rPr>
              <a:t>https://en.wikipedia.org/wiki/Extract,_transform,_load</a:t>
            </a:r>
            <a:endParaRPr lang="en-US" sz="1400" dirty="0"/>
          </a:p>
        </p:txBody>
      </p:sp>
    </p:spTree>
    <p:extLst>
      <p:ext uri="{BB962C8B-B14F-4D97-AF65-F5344CB8AC3E}">
        <p14:creationId xmlns:p14="http://schemas.microsoft.com/office/powerpoint/2010/main" val="12808295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a:t>ETL Usage</a:t>
            </a:r>
          </a:p>
        </p:txBody>
      </p:sp>
      <p:sp>
        <p:nvSpPr>
          <p:cNvPr id="3" name="Content Placeholder 2"/>
          <p:cNvSpPr>
            <a:spLocks noGrp="1"/>
          </p:cNvSpPr>
          <p:nvPr>
            <p:ph idx="1"/>
          </p:nvPr>
        </p:nvSpPr>
        <p:spPr/>
        <p:txBody>
          <a:bodyPr>
            <a:normAutofit fontScale="47500" lnSpcReduction="20000"/>
          </a:bodyPr>
          <a:lstStyle/>
          <a:p>
            <a:r>
              <a:rPr lang="en-US" dirty="0"/>
              <a:t>Narrowly (or traditionally) speaking, ETL is an IT centric data acquisition and integration process commonly used in corporate environments. It may be used in data warehouse systems or other systems</a:t>
            </a:r>
          </a:p>
          <a:p>
            <a:pPr lvl="1"/>
            <a:r>
              <a:rPr lang="en-US" dirty="0"/>
              <a:t>Data migration from one system to another system</a:t>
            </a:r>
          </a:p>
          <a:p>
            <a:pPr lvl="1"/>
            <a:r>
              <a:rPr lang="en-US" dirty="0"/>
              <a:t>Database consolidation/merging</a:t>
            </a:r>
          </a:p>
          <a:p>
            <a:pPr lvl="1"/>
            <a:r>
              <a:rPr lang="en-US" dirty="0"/>
              <a:t>Importing data from external sources</a:t>
            </a:r>
          </a:p>
          <a:p>
            <a:r>
              <a:rPr lang="en-US" dirty="0"/>
              <a:t>Broadly speaking, ETL represents common steps or components in a more general process in all data collection and preparation tasks.</a:t>
            </a:r>
          </a:p>
          <a:p>
            <a:r>
              <a:rPr lang="en-US" dirty="0"/>
              <a:t>Data acquisition is the process of extracting the relevant business information, transforming data into a required business format and loading into the target system (a data warehouse or operational data store)</a:t>
            </a:r>
          </a:p>
          <a:p>
            <a:pPr lvl="1"/>
            <a:r>
              <a:rPr lang="en-US" dirty="0">
                <a:hlinkClick r:id="rId2"/>
              </a:rPr>
              <a:t>https://www.tutorialkart.com/what-is-data-acquisition-data-warehousing/</a:t>
            </a:r>
            <a:r>
              <a:rPr lang="en-US" dirty="0"/>
              <a:t>  </a:t>
            </a:r>
          </a:p>
          <a:p>
            <a:r>
              <a:rPr lang="en-US" dirty="0"/>
              <a:t>Data integration is the process of combining data from many different sources into a unified view of these data</a:t>
            </a:r>
          </a:p>
          <a:p>
            <a:pPr lvl="1"/>
            <a:r>
              <a:rPr lang="en-US" dirty="0">
                <a:hlinkClick r:id="rId3"/>
              </a:rPr>
              <a:t>https://www.techopedia.com/definition/28290/data-integration</a:t>
            </a:r>
            <a:r>
              <a:rPr lang="en-US" dirty="0"/>
              <a:t> </a:t>
            </a:r>
          </a:p>
          <a:p>
            <a:r>
              <a:rPr lang="en-US" dirty="0"/>
              <a:t>Data preparation is the process of collecting (gathering), cleaning, consolidating, structuring and organizing data into refined data set, primarily used for data analysis. It is a similar process but more emphasizes on the user side.</a:t>
            </a:r>
          </a:p>
          <a:p>
            <a:pPr lvl="1"/>
            <a:r>
              <a:rPr lang="en-US" dirty="0">
                <a:hlinkClick r:id="rId4"/>
              </a:rPr>
              <a:t>https://searchbusinessanalytics.techtarget.com/definition/data-preparation</a:t>
            </a:r>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8</a:t>
            </a:fld>
            <a:endParaRPr lang="en-US"/>
          </a:p>
        </p:txBody>
      </p:sp>
    </p:spTree>
    <p:extLst>
      <p:ext uri="{BB962C8B-B14F-4D97-AF65-F5344CB8AC3E}">
        <p14:creationId xmlns:p14="http://schemas.microsoft.com/office/powerpoint/2010/main" val="342057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Extraction</a:t>
            </a:r>
          </a:p>
        </p:txBody>
      </p:sp>
      <p:sp>
        <p:nvSpPr>
          <p:cNvPr id="3" name="Content Placeholder 2"/>
          <p:cNvSpPr>
            <a:spLocks noGrp="1"/>
          </p:cNvSpPr>
          <p:nvPr>
            <p:ph idx="1"/>
          </p:nvPr>
        </p:nvSpPr>
        <p:spPr/>
        <p:txBody>
          <a:bodyPr>
            <a:normAutofit fontScale="55000" lnSpcReduction="20000"/>
          </a:bodyPr>
          <a:lstStyle/>
          <a:p>
            <a:r>
              <a:rPr lang="en-US" dirty="0"/>
              <a:t>The main objective of the extract step is to retrieve all the required data from the source system/format as “atomic” as possible</a:t>
            </a:r>
          </a:p>
          <a:p>
            <a:r>
              <a:rPr lang="en-US" dirty="0"/>
              <a:t>This involves </a:t>
            </a:r>
          </a:p>
          <a:p>
            <a:pPr lvl="1"/>
            <a:r>
              <a:rPr lang="en-US" dirty="0"/>
              <a:t>Detecting source data structure/format and converting them into an accessible format (model)</a:t>
            </a:r>
          </a:p>
          <a:p>
            <a:pPr lvl="1"/>
            <a:r>
              <a:rPr lang="en-US" dirty="0"/>
              <a:t>Extracting target data from mixed content</a:t>
            </a:r>
          </a:p>
          <a:p>
            <a:pPr lvl="1"/>
            <a:r>
              <a:rPr lang="en-US" dirty="0"/>
              <a:t>Identifying the correct subset of source data that has to be submitted to the ETL workflow for further processing. E.g. only extract the new data.</a:t>
            </a:r>
          </a:p>
          <a:p>
            <a:r>
              <a:rPr lang="en-US" dirty="0"/>
              <a:t>Common sources of data</a:t>
            </a:r>
          </a:p>
          <a:p>
            <a:pPr lvl="1"/>
            <a:r>
              <a:rPr lang="en-US" dirty="0"/>
              <a:t>Flat files: usually a stream of text without heavy internal structure, and can be easily read by a general text processor </a:t>
            </a:r>
            <a:r>
              <a:rPr lang="en-US" dirty="0">
                <a:hlinkClick r:id="rId2"/>
              </a:rPr>
              <a:t>http://searchsqlserver.techtarget.com/definition/flat-file</a:t>
            </a:r>
            <a:r>
              <a:rPr lang="en-US" dirty="0"/>
              <a:t> </a:t>
            </a:r>
          </a:p>
          <a:p>
            <a:pPr lvl="2"/>
            <a:r>
              <a:rPr lang="en-US" dirty="0"/>
              <a:t>CSV</a:t>
            </a:r>
          </a:p>
          <a:p>
            <a:pPr lvl="1"/>
            <a:r>
              <a:rPr lang="en-US" dirty="0"/>
              <a:t>Pure text files with structural information</a:t>
            </a:r>
          </a:p>
          <a:p>
            <a:pPr lvl="2"/>
            <a:r>
              <a:rPr lang="en-US" dirty="0"/>
              <a:t>XML, JSON</a:t>
            </a:r>
          </a:p>
          <a:p>
            <a:pPr lvl="1"/>
            <a:r>
              <a:rPr lang="en-US" dirty="0"/>
              <a:t>Complex and binary files: needs specific applications or modules </a:t>
            </a:r>
          </a:p>
          <a:p>
            <a:pPr lvl="2"/>
            <a:r>
              <a:rPr lang="en-US" dirty="0"/>
              <a:t>Excel, PDF, Word, Image, etc.</a:t>
            </a:r>
          </a:p>
          <a:p>
            <a:pPr lvl="1"/>
            <a:r>
              <a:rPr lang="en-US" dirty="0"/>
              <a:t>OLTP databases: these sources are fairly structured and provide rich tools and APIs for exporting data</a:t>
            </a:r>
          </a:p>
          <a:p>
            <a:pPr lvl="1"/>
            <a:r>
              <a:rPr lang="en-US" dirty="0"/>
              <a:t>APIs (through standard data format): source systems may be unknown but the outputs are usually in a structured or semi-structured format.</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9</a:t>
            </a:fld>
            <a:endParaRPr lang="en-US"/>
          </a:p>
        </p:txBody>
      </p:sp>
    </p:spTree>
    <p:extLst>
      <p:ext uri="{BB962C8B-B14F-4D97-AF65-F5344CB8AC3E}">
        <p14:creationId xmlns:p14="http://schemas.microsoft.com/office/powerpoint/2010/main" val="3112333264"/>
      </p:ext>
    </p:extLst>
  </p:cSld>
  <p:clrMapOvr>
    <a:masterClrMapping/>
  </p:clrMapOvr>
</p:sld>
</file>

<file path=ppt/theme/theme1.xml><?xml version="1.0" encoding="utf-8"?>
<a:theme xmlns:a="http://schemas.openxmlformats.org/drawingml/2006/main" name="IT 4983 Capstone Report 2015">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data-warehouse</Template>
  <TotalTime>16104</TotalTime>
  <Words>3201</Words>
  <Application>Microsoft Office PowerPoint</Application>
  <PresentationFormat>On-screen Show (4:3)</PresentationFormat>
  <Paragraphs>315</Paragraphs>
  <Slides>24</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Segoe Semibold</vt:lpstr>
      <vt:lpstr>ヒラギノ角ゴ Pro W3</vt:lpstr>
      <vt:lpstr>Arial</vt:lpstr>
      <vt:lpstr>Tahoma</vt:lpstr>
      <vt:lpstr>Times New Roman</vt:lpstr>
      <vt:lpstr>IT 4983 Capstone Report 2015</vt:lpstr>
      <vt:lpstr>Data ETL</vt:lpstr>
      <vt:lpstr>Overview</vt:lpstr>
      <vt:lpstr>Terms</vt:lpstr>
      <vt:lpstr>Data Sourcing</vt:lpstr>
      <vt:lpstr>System Level Differences</vt:lpstr>
      <vt:lpstr>Information/Data Differences</vt:lpstr>
      <vt:lpstr>ETL (Extract-Transform-Load)</vt:lpstr>
      <vt:lpstr>ETL Usage</vt:lpstr>
      <vt:lpstr>Extraction</vt:lpstr>
      <vt:lpstr>CSV (Comma-Separated Values)</vt:lpstr>
      <vt:lpstr>Typical Extraction Examples</vt:lpstr>
      <vt:lpstr>Common Extraction Issues</vt:lpstr>
      <vt:lpstr>Data Trace and Audit </vt:lpstr>
      <vt:lpstr>Data Cleanse</vt:lpstr>
      <vt:lpstr>Transform</vt:lpstr>
      <vt:lpstr>Common Cleanse and Transform Operations</vt:lpstr>
      <vt:lpstr>Load</vt:lpstr>
      <vt:lpstr>Why Staging?</vt:lpstr>
      <vt:lpstr>Self Service Data Preparation</vt:lpstr>
      <vt:lpstr>Designing ETL Process</vt:lpstr>
      <vt:lpstr>ETL Tools</vt:lpstr>
      <vt:lpstr>ETL Tool Capabilities</vt:lpstr>
      <vt:lpstr>MSBI ETL Tools</vt:lpstr>
      <vt:lpstr>Good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 Zheng</dc:creator>
  <cp:lastModifiedBy>Jack Zheng</cp:lastModifiedBy>
  <cp:revision>520</cp:revision>
  <dcterms:created xsi:type="dcterms:W3CDTF">1601-01-01T00:00:00Z</dcterms:created>
  <dcterms:modified xsi:type="dcterms:W3CDTF">2020-02-20T05:21:56Z</dcterms:modified>
</cp:coreProperties>
</file>