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7"/>
  </p:notesMasterIdLst>
  <p:sldIdLst>
    <p:sldId id="387" r:id="rId2"/>
    <p:sldId id="338" r:id="rId3"/>
    <p:sldId id="376" r:id="rId4"/>
    <p:sldId id="339" r:id="rId5"/>
    <p:sldId id="404" r:id="rId6"/>
    <p:sldId id="397" r:id="rId7"/>
    <p:sldId id="343" r:id="rId8"/>
    <p:sldId id="364" r:id="rId9"/>
    <p:sldId id="358" r:id="rId10"/>
    <p:sldId id="386" r:id="rId11"/>
    <p:sldId id="380" r:id="rId12"/>
    <p:sldId id="360" r:id="rId13"/>
    <p:sldId id="346" r:id="rId14"/>
    <p:sldId id="388" r:id="rId15"/>
    <p:sldId id="398" r:id="rId16"/>
    <p:sldId id="394" r:id="rId17"/>
    <p:sldId id="402" r:id="rId18"/>
    <p:sldId id="308" r:id="rId19"/>
    <p:sldId id="285" r:id="rId20"/>
    <p:sldId id="399" r:id="rId21"/>
    <p:sldId id="368" r:id="rId22"/>
    <p:sldId id="369" r:id="rId23"/>
    <p:sldId id="383" r:id="rId24"/>
    <p:sldId id="384" r:id="rId25"/>
    <p:sldId id="385" r:id="rId26"/>
    <p:sldId id="350" r:id="rId27"/>
    <p:sldId id="355" r:id="rId28"/>
    <p:sldId id="401" r:id="rId29"/>
    <p:sldId id="342" r:id="rId30"/>
    <p:sldId id="359" r:id="rId31"/>
    <p:sldId id="389" r:id="rId32"/>
    <p:sldId id="378" r:id="rId33"/>
    <p:sldId id="400" r:id="rId34"/>
    <p:sldId id="403" r:id="rId35"/>
    <p:sldId id="379" r:id="rId3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521415D9-36F7-43E2-AB2F-B90AF26B5E84}">
      <p14:sectionLst xmlns:p14="http://schemas.microsoft.com/office/powerpoint/2010/main">
        <p14:section name="Default Section" id="{905BF77E-75F6-41AB-B037-C7EA401863BF}">
          <p14:sldIdLst>
            <p14:sldId id="387"/>
            <p14:sldId id="338"/>
            <p14:sldId id="376"/>
          </p14:sldIdLst>
        </p14:section>
        <p14:section name="Dimensional Model Basics" id="{34251C9E-D0B0-4D34-8578-73512D44A958}">
          <p14:sldIdLst>
            <p14:sldId id="339"/>
            <p14:sldId id="404"/>
            <p14:sldId id="397"/>
            <p14:sldId id="343"/>
            <p14:sldId id="364"/>
            <p14:sldId id="358"/>
            <p14:sldId id="386"/>
            <p14:sldId id="380"/>
            <p14:sldId id="360"/>
            <p14:sldId id="346"/>
            <p14:sldId id="388"/>
            <p14:sldId id="398"/>
            <p14:sldId id="394"/>
            <p14:sldId id="402"/>
            <p14:sldId id="308"/>
            <p14:sldId id="285"/>
            <p14:sldId id="399"/>
            <p14:sldId id="368"/>
            <p14:sldId id="369"/>
            <p14:sldId id="383"/>
            <p14:sldId id="384"/>
            <p14:sldId id="385"/>
            <p14:sldId id="350"/>
            <p14:sldId id="355"/>
            <p14:sldId id="401"/>
            <p14:sldId id="342"/>
            <p14:sldId id="359"/>
            <p14:sldId id="389"/>
            <p14:sldId id="378"/>
            <p14:sldId id="400"/>
            <p14:sldId id="403"/>
            <p14:sldId id="37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1" autoAdjust="0"/>
    <p:restoredTop sz="86957" autoAdjust="0"/>
  </p:normalViewPr>
  <p:slideViewPr>
    <p:cSldViewPr>
      <p:cViewPr varScale="1">
        <p:scale>
          <a:sx n="171" d="100"/>
          <a:sy n="171" d="100"/>
        </p:scale>
        <p:origin x="2861" y="115"/>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4A1AEC-29A7-4742-85BA-EE8F69AB742A}" type="doc">
      <dgm:prSet loTypeId="urn:microsoft.com/office/officeart/2005/8/layout/process3" loCatId="process" qsTypeId="urn:microsoft.com/office/officeart/2005/8/quickstyle/simple1" qsCatId="simple" csTypeId="urn:microsoft.com/office/officeart/2005/8/colors/accent4_2" csCatId="accent4" phldr="1"/>
      <dgm:spPr/>
      <dgm:t>
        <a:bodyPr/>
        <a:lstStyle/>
        <a:p>
          <a:endParaRPr lang="en-US"/>
        </a:p>
      </dgm:t>
    </dgm:pt>
    <dgm:pt modelId="{29DBE5B2-87F5-4AAA-BBB7-34D4FBBF7F47}">
      <dgm:prSet custT="1"/>
      <dgm:spPr/>
      <dgm:t>
        <a:bodyPr/>
        <a:lstStyle/>
        <a:p>
          <a:pPr rtl="0"/>
          <a:r>
            <a:rPr lang="en-US" sz="1600" dirty="0"/>
            <a:t>Identifying the business rules and processes</a:t>
          </a:r>
        </a:p>
      </dgm:t>
    </dgm:pt>
    <dgm:pt modelId="{62C28785-A1C6-417F-9780-65EC17E12BD8}" type="parTrans" cxnId="{52072136-482F-43A7-8E15-D8D9A8524C82}">
      <dgm:prSet/>
      <dgm:spPr/>
      <dgm:t>
        <a:bodyPr/>
        <a:lstStyle/>
        <a:p>
          <a:endParaRPr lang="en-US"/>
        </a:p>
      </dgm:t>
    </dgm:pt>
    <dgm:pt modelId="{2375637A-6EB1-4E5B-857E-6140D1058A6A}" type="sibTrans" cxnId="{52072136-482F-43A7-8E15-D8D9A8524C82}">
      <dgm:prSet/>
      <dgm:spPr/>
      <dgm:t>
        <a:bodyPr/>
        <a:lstStyle/>
        <a:p>
          <a:endParaRPr lang="en-US"/>
        </a:p>
      </dgm:t>
    </dgm:pt>
    <dgm:pt modelId="{5A66312D-0B87-419C-A7E5-BE923F386E44}">
      <dgm:prSet custT="1"/>
      <dgm:spPr/>
      <dgm:t>
        <a:bodyPr/>
        <a:lstStyle/>
        <a:p>
          <a:pPr rtl="0"/>
          <a:r>
            <a:rPr lang="en-US" sz="1600" dirty="0"/>
            <a:t>Creating fact tables with measures</a:t>
          </a:r>
        </a:p>
      </dgm:t>
    </dgm:pt>
    <dgm:pt modelId="{F5E8B79E-F885-4823-B5DC-094B25DE9DE2}" type="parTrans" cxnId="{9D2C71C6-0153-4737-9EAF-835DB8855194}">
      <dgm:prSet/>
      <dgm:spPr/>
      <dgm:t>
        <a:bodyPr/>
        <a:lstStyle/>
        <a:p>
          <a:endParaRPr lang="en-US"/>
        </a:p>
      </dgm:t>
    </dgm:pt>
    <dgm:pt modelId="{CA37D820-29B4-40A4-BA3C-623BCA7E9A6D}" type="sibTrans" cxnId="{9D2C71C6-0153-4737-9EAF-835DB8855194}">
      <dgm:prSet/>
      <dgm:spPr/>
      <dgm:t>
        <a:bodyPr/>
        <a:lstStyle/>
        <a:p>
          <a:endParaRPr lang="en-US"/>
        </a:p>
      </dgm:t>
    </dgm:pt>
    <dgm:pt modelId="{01FA900B-A59F-42E1-8293-A29B2B118816}">
      <dgm:prSet custT="1"/>
      <dgm:spPr/>
      <dgm:t>
        <a:bodyPr/>
        <a:lstStyle/>
        <a:p>
          <a:pPr rtl="0"/>
          <a:r>
            <a:rPr lang="en-US" sz="1400"/>
            <a:t>Translate business measures into fact tables</a:t>
          </a:r>
        </a:p>
      </dgm:t>
    </dgm:pt>
    <dgm:pt modelId="{A6AF0DBB-5006-419A-ADCE-482EE1D130FB}" type="parTrans" cxnId="{6E17BE53-1742-404D-BDE2-306379099122}">
      <dgm:prSet/>
      <dgm:spPr/>
      <dgm:t>
        <a:bodyPr/>
        <a:lstStyle/>
        <a:p>
          <a:endParaRPr lang="en-US"/>
        </a:p>
      </dgm:t>
    </dgm:pt>
    <dgm:pt modelId="{FC5D6240-F4E7-47C9-8F72-9BF043DF15DB}" type="sibTrans" cxnId="{6E17BE53-1742-404D-BDE2-306379099122}">
      <dgm:prSet/>
      <dgm:spPr/>
      <dgm:t>
        <a:bodyPr/>
        <a:lstStyle/>
        <a:p>
          <a:endParaRPr lang="en-US"/>
        </a:p>
      </dgm:t>
    </dgm:pt>
    <dgm:pt modelId="{FB7DF0D2-4950-4584-BC28-259F60E6D794}">
      <dgm:prSet custT="1"/>
      <dgm:spPr/>
      <dgm:t>
        <a:bodyPr/>
        <a:lstStyle/>
        <a:p>
          <a:pPr rtl="0"/>
          <a:r>
            <a:rPr lang="en-US" sz="1400" dirty="0"/>
            <a:t>Analyze source system information for additional measures</a:t>
          </a:r>
        </a:p>
      </dgm:t>
    </dgm:pt>
    <dgm:pt modelId="{2800A469-6C34-43C3-B193-A2B63F96388B}" type="parTrans" cxnId="{C528AEBC-680C-41B8-8A87-46BF4B5265EA}">
      <dgm:prSet/>
      <dgm:spPr/>
      <dgm:t>
        <a:bodyPr/>
        <a:lstStyle/>
        <a:p>
          <a:endParaRPr lang="en-US"/>
        </a:p>
      </dgm:t>
    </dgm:pt>
    <dgm:pt modelId="{849F5219-657D-4641-9589-2DA1D618FE12}" type="sibTrans" cxnId="{C528AEBC-680C-41B8-8A87-46BF4B5265EA}">
      <dgm:prSet/>
      <dgm:spPr/>
      <dgm:t>
        <a:bodyPr/>
        <a:lstStyle/>
        <a:p>
          <a:endParaRPr lang="en-US"/>
        </a:p>
      </dgm:t>
    </dgm:pt>
    <dgm:pt modelId="{A2C27CF5-E3E2-4AE8-A0A2-716A23039F92}">
      <dgm:prSet custT="1"/>
      <dgm:spPr/>
      <dgm:t>
        <a:bodyPr/>
        <a:lstStyle/>
        <a:p>
          <a:pPr rtl="0"/>
          <a:r>
            <a:rPr lang="en-US" sz="1600" dirty="0"/>
            <a:t>Identifying the dimensions and hierarchies</a:t>
          </a:r>
        </a:p>
      </dgm:t>
    </dgm:pt>
    <dgm:pt modelId="{26F42348-66C2-4ADE-A917-14AAF65146F2}" type="parTrans" cxnId="{B6543B9B-CA17-4C9F-AEE2-BBAC404B7215}">
      <dgm:prSet/>
      <dgm:spPr/>
      <dgm:t>
        <a:bodyPr/>
        <a:lstStyle/>
        <a:p>
          <a:endParaRPr lang="en-US"/>
        </a:p>
      </dgm:t>
    </dgm:pt>
    <dgm:pt modelId="{388E3AC9-BC02-4206-9FE7-F26D81A816CF}" type="sibTrans" cxnId="{B6543B9B-CA17-4C9F-AEE2-BBAC404B7215}">
      <dgm:prSet/>
      <dgm:spPr/>
      <dgm:t>
        <a:bodyPr/>
        <a:lstStyle/>
        <a:p>
          <a:endParaRPr lang="en-US"/>
        </a:p>
      </dgm:t>
    </dgm:pt>
    <dgm:pt modelId="{508F830B-6246-4E2E-9D6F-F0EE0EF69072}">
      <dgm:prSet custT="1"/>
      <dgm:spPr/>
      <dgm:t>
        <a:bodyPr/>
        <a:lstStyle/>
        <a:p>
          <a:pPr rtl="0"/>
          <a:r>
            <a:rPr lang="en-US" sz="1400"/>
            <a:t>Identifying the granularity levels</a:t>
          </a:r>
        </a:p>
      </dgm:t>
    </dgm:pt>
    <dgm:pt modelId="{CCEB7342-3634-4098-A74E-82BF13DB66C5}" type="parTrans" cxnId="{1A40B651-9FB2-467E-9FB6-94843C87160B}">
      <dgm:prSet/>
      <dgm:spPr/>
      <dgm:t>
        <a:bodyPr/>
        <a:lstStyle/>
        <a:p>
          <a:endParaRPr lang="en-US"/>
        </a:p>
      </dgm:t>
    </dgm:pt>
    <dgm:pt modelId="{AAC9E528-5C71-494B-AA07-3DF95C0FF93D}" type="sibTrans" cxnId="{1A40B651-9FB2-467E-9FB6-94843C87160B}">
      <dgm:prSet/>
      <dgm:spPr/>
      <dgm:t>
        <a:bodyPr/>
        <a:lstStyle/>
        <a:p>
          <a:endParaRPr lang="en-US"/>
        </a:p>
      </dgm:t>
    </dgm:pt>
    <dgm:pt modelId="{26B546C4-52A4-4270-AE68-98C153A13E0C}">
      <dgm:prSet custT="1"/>
      <dgm:spPr/>
      <dgm:t>
        <a:bodyPr/>
        <a:lstStyle/>
        <a:p>
          <a:pPr rtl="0"/>
          <a:r>
            <a:rPr lang="en-US" sz="1400" dirty="0"/>
            <a:t>Create dimension tables (normalized or not) with all columns</a:t>
          </a:r>
        </a:p>
      </dgm:t>
    </dgm:pt>
    <dgm:pt modelId="{49AC102E-CF51-40FE-94B4-6C9A94D50AEB}" type="parTrans" cxnId="{AD2C7BF7-320F-4544-A94F-DE296FF3CA27}">
      <dgm:prSet/>
      <dgm:spPr/>
      <dgm:t>
        <a:bodyPr/>
        <a:lstStyle/>
        <a:p>
          <a:endParaRPr lang="en-US"/>
        </a:p>
      </dgm:t>
    </dgm:pt>
    <dgm:pt modelId="{7B7985A8-FCCA-4785-9C39-4FCFD122CF75}" type="sibTrans" cxnId="{AD2C7BF7-320F-4544-A94F-DE296FF3CA27}">
      <dgm:prSet/>
      <dgm:spPr/>
      <dgm:t>
        <a:bodyPr/>
        <a:lstStyle/>
        <a:p>
          <a:endParaRPr lang="en-US"/>
        </a:p>
      </dgm:t>
    </dgm:pt>
    <dgm:pt modelId="{B9F1E372-3394-41E5-81E5-AAE500E96669}">
      <dgm:prSet custT="1"/>
      <dgm:spPr/>
      <dgm:t>
        <a:bodyPr/>
        <a:lstStyle/>
        <a:p>
          <a:pPr rtl="0"/>
          <a:r>
            <a:rPr lang="en-US" sz="1400" dirty="0"/>
            <a:t>Link fact tables to the dimension tables</a:t>
          </a:r>
        </a:p>
      </dgm:t>
    </dgm:pt>
    <dgm:pt modelId="{5C439304-8AFA-4829-95FD-96A629128D0A}" type="parTrans" cxnId="{C5AD3251-5D00-4A48-A010-B47C791B992F}">
      <dgm:prSet/>
      <dgm:spPr/>
      <dgm:t>
        <a:bodyPr/>
        <a:lstStyle/>
        <a:p>
          <a:endParaRPr lang="en-US"/>
        </a:p>
      </dgm:t>
    </dgm:pt>
    <dgm:pt modelId="{584FA4FF-371E-46BE-A814-D484928239BD}" type="sibTrans" cxnId="{C5AD3251-5D00-4A48-A010-B47C791B992F}">
      <dgm:prSet/>
      <dgm:spPr/>
      <dgm:t>
        <a:bodyPr/>
        <a:lstStyle/>
        <a:p>
          <a:endParaRPr lang="en-US"/>
        </a:p>
      </dgm:t>
    </dgm:pt>
    <dgm:pt modelId="{99D7F3D6-A137-4069-AB29-80DE2E42FBC9}">
      <dgm:prSet custT="1"/>
      <dgm:spPr/>
      <dgm:t>
        <a:bodyPr/>
        <a:lstStyle/>
        <a:p>
          <a:pPr rtl="0"/>
          <a:r>
            <a:rPr lang="en-US" altLang="zh-CN" sz="1400" dirty="0"/>
            <a:t>Business requirements document should contain a list of analysis cases</a:t>
          </a:r>
          <a:r>
            <a:rPr lang="en-US" altLang="zh-CN" sz="1400"/>
            <a:t>, with the </a:t>
          </a:r>
          <a:r>
            <a:rPr lang="en-US" altLang="zh-CN" sz="1400" dirty="0"/>
            <a:t>business measures and a detailed list of all dimensions, down to the lowest level of detail for each dimension. </a:t>
          </a:r>
          <a:endParaRPr lang="en-US" sz="1400" dirty="0"/>
        </a:p>
      </dgm:t>
    </dgm:pt>
    <dgm:pt modelId="{A9244275-7C5A-4E19-A2DE-0B367F9D9A95}" type="parTrans" cxnId="{7633DB94-538B-42D3-91CA-523E698D85BD}">
      <dgm:prSet/>
      <dgm:spPr/>
      <dgm:t>
        <a:bodyPr/>
        <a:lstStyle/>
        <a:p>
          <a:endParaRPr lang="en-US"/>
        </a:p>
      </dgm:t>
    </dgm:pt>
    <dgm:pt modelId="{C9CA6EF6-A401-458D-B9EC-0EEBE5AAD213}" type="sibTrans" cxnId="{7633DB94-538B-42D3-91CA-523E698D85BD}">
      <dgm:prSet/>
      <dgm:spPr/>
      <dgm:t>
        <a:bodyPr/>
        <a:lstStyle/>
        <a:p>
          <a:endParaRPr lang="en-US"/>
        </a:p>
      </dgm:t>
    </dgm:pt>
    <dgm:pt modelId="{7537DBDA-6CB7-457F-8338-645602A9E142}" type="pres">
      <dgm:prSet presAssocID="{604A1AEC-29A7-4742-85BA-EE8F69AB742A}" presName="linearFlow" presStyleCnt="0">
        <dgm:presLayoutVars>
          <dgm:dir/>
          <dgm:animLvl val="lvl"/>
          <dgm:resizeHandles val="exact"/>
        </dgm:presLayoutVars>
      </dgm:prSet>
      <dgm:spPr/>
    </dgm:pt>
    <dgm:pt modelId="{8122B41C-5744-4458-9E16-48C671C216DE}" type="pres">
      <dgm:prSet presAssocID="{29DBE5B2-87F5-4AAA-BBB7-34D4FBBF7F47}" presName="composite" presStyleCnt="0"/>
      <dgm:spPr/>
    </dgm:pt>
    <dgm:pt modelId="{98919BF4-0AD4-42ED-93F7-FC18F82E7DED}" type="pres">
      <dgm:prSet presAssocID="{29DBE5B2-87F5-4AAA-BBB7-34D4FBBF7F47}" presName="parTx" presStyleLbl="node1" presStyleIdx="0" presStyleCnt="3">
        <dgm:presLayoutVars>
          <dgm:chMax val="0"/>
          <dgm:chPref val="0"/>
          <dgm:bulletEnabled val="1"/>
        </dgm:presLayoutVars>
      </dgm:prSet>
      <dgm:spPr/>
    </dgm:pt>
    <dgm:pt modelId="{91E670B5-2FB0-45F7-AD2F-7BDF23EB8560}" type="pres">
      <dgm:prSet presAssocID="{29DBE5B2-87F5-4AAA-BBB7-34D4FBBF7F47}" presName="parSh" presStyleLbl="node1" presStyleIdx="0" presStyleCnt="3" custScaleY="89535" custLinFactNeighborY="-11603"/>
      <dgm:spPr/>
    </dgm:pt>
    <dgm:pt modelId="{2684803F-62A1-489C-8694-911B7CA0CEF0}" type="pres">
      <dgm:prSet presAssocID="{29DBE5B2-87F5-4AAA-BBB7-34D4FBBF7F47}" presName="desTx" presStyleLbl="fgAcc1" presStyleIdx="0" presStyleCnt="3" custScaleY="80115" custLinFactNeighborX="-5049" custLinFactNeighborY="-7796">
        <dgm:presLayoutVars>
          <dgm:bulletEnabled val="1"/>
        </dgm:presLayoutVars>
      </dgm:prSet>
      <dgm:spPr/>
    </dgm:pt>
    <dgm:pt modelId="{C9BDB14E-BEF3-4192-858F-630FD4CC060F}" type="pres">
      <dgm:prSet presAssocID="{2375637A-6EB1-4E5B-857E-6140D1058A6A}" presName="sibTrans" presStyleLbl="sibTrans2D1" presStyleIdx="0" presStyleCnt="2"/>
      <dgm:spPr/>
    </dgm:pt>
    <dgm:pt modelId="{AA15B897-6AC9-403A-98FA-80F0C267F334}" type="pres">
      <dgm:prSet presAssocID="{2375637A-6EB1-4E5B-857E-6140D1058A6A}" presName="connTx" presStyleLbl="sibTrans2D1" presStyleIdx="0" presStyleCnt="2"/>
      <dgm:spPr/>
    </dgm:pt>
    <dgm:pt modelId="{1020F7C1-98E7-4BCD-A935-2F88374D1FDB}" type="pres">
      <dgm:prSet presAssocID="{5A66312D-0B87-419C-A7E5-BE923F386E44}" presName="composite" presStyleCnt="0"/>
      <dgm:spPr/>
    </dgm:pt>
    <dgm:pt modelId="{A40852F9-A3DF-4EB3-A887-AF0D24EAFF47}" type="pres">
      <dgm:prSet presAssocID="{5A66312D-0B87-419C-A7E5-BE923F386E44}" presName="parTx" presStyleLbl="node1" presStyleIdx="0" presStyleCnt="3">
        <dgm:presLayoutVars>
          <dgm:chMax val="0"/>
          <dgm:chPref val="0"/>
          <dgm:bulletEnabled val="1"/>
        </dgm:presLayoutVars>
      </dgm:prSet>
      <dgm:spPr/>
    </dgm:pt>
    <dgm:pt modelId="{B45506E8-5BD3-4C06-A8D1-8AD93104D881}" type="pres">
      <dgm:prSet presAssocID="{5A66312D-0B87-419C-A7E5-BE923F386E44}" presName="parSh" presStyleLbl="node1" presStyleIdx="1" presStyleCnt="3" custScaleY="89535" custLinFactNeighborY="-11603"/>
      <dgm:spPr/>
    </dgm:pt>
    <dgm:pt modelId="{32F03D83-2A50-45A0-AE5D-9F79480598A6}" type="pres">
      <dgm:prSet presAssocID="{5A66312D-0B87-419C-A7E5-BE923F386E44}" presName="desTx" presStyleLbl="fgAcc1" presStyleIdx="1" presStyleCnt="3" custScaleY="80115" custLinFactNeighborX="-5049" custLinFactNeighborY="-7796">
        <dgm:presLayoutVars>
          <dgm:bulletEnabled val="1"/>
        </dgm:presLayoutVars>
      </dgm:prSet>
      <dgm:spPr/>
    </dgm:pt>
    <dgm:pt modelId="{2E91AA8B-E1B0-4A59-9658-9109384EEA9B}" type="pres">
      <dgm:prSet presAssocID="{CA37D820-29B4-40A4-BA3C-623BCA7E9A6D}" presName="sibTrans" presStyleLbl="sibTrans2D1" presStyleIdx="1" presStyleCnt="2"/>
      <dgm:spPr/>
    </dgm:pt>
    <dgm:pt modelId="{C657404A-0868-4C15-ADCC-619625149CD4}" type="pres">
      <dgm:prSet presAssocID="{CA37D820-29B4-40A4-BA3C-623BCA7E9A6D}" presName="connTx" presStyleLbl="sibTrans2D1" presStyleIdx="1" presStyleCnt="2"/>
      <dgm:spPr/>
    </dgm:pt>
    <dgm:pt modelId="{1EB424DD-EA4F-4C2C-A2A8-AC47CDFBF3B3}" type="pres">
      <dgm:prSet presAssocID="{A2C27CF5-E3E2-4AE8-A0A2-716A23039F92}" presName="composite" presStyleCnt="0"/>
      <dgm:spPr/>
    </dgm:pt>
    <dgm:pt modelId="{EAF61DA2-B694-4D49-B832-4EA2F024CC44}" type="pres">
      <dgm:prSet presAssocID="{A2C27CF5-E3E2-4AE8-A0A2-716A23039F92}" presName="parTx" presStyleLbl="node1" presStyleIdx="1" presStyleCnt="3">
        <dgm:presLayoutVars>
          <dgm:chMax val="0"/>
          <dgm:chPref val="0"/>
          <dgm:bulletEnabled val="1"/>
        </dgm:presLayoutVars>
      </dgm:prSet>
      <dgm:spPr/>
    </dgm:pt>
    <dgm:pt modelId="{5CD23FF2-1537-4A59-87B8-02BB87B44D2C}" type="pres">
      <dgm:prSet presAssocID="{A2C27CF5-E3E2-4AE8-A0A2-716A23039F92}" presName="parSh" presStyleLbl="node1" presStyleIdx="2" presStyleCnt="3" custScaleY="89535" custLinFactNeighborY="-11603"/>
      <dgm:spPr/>
    </dgm:pt>
    <dgm:pt modelId="{E7A2A267-4440-458C-AEB7-F21F30913299}" type="pres">
      <dgm:prSet presAssocID="{A2C27CF5-E3E2-4AE8-A0A2-716A23039F92}" presName="desTx" presStyleLbl="fgAcc1" presStyleIdx="2" presStyleCnt="3" custScaleY="80115" custLinFactNeighborX="-5049" custLinFactNeighborY="-7796">
        <dgm:presLayoutVars>
          <dgm:bulletEnabled val="1"/>
        </dgm:presLayoutVars>
      </dgm:prSet>
      <dgm:spPr/>
    </dgm:pt>
  </dgm:ptLst>
  <dgm:cxnLst>
    <dgm:cxn modelId="{0DAEED03-D1A4-4A9F-A78C-C4C7880E8237}" type="presOf" srcId="{A2C27CF5-E3E2-4AE8-A0A2-716A23039F92}" destId="{EAF61DA2-B694-4D49-B832-4EA2F024CC44}" srcOrd="0" destOrd="0" presId="urn:microsoft.com/office/officeart/2005/8/layout/process3"/>
    <dgm:cxn modelId="{A1501C08-ABD0-4493-AD13-C6EB07B27640}" type="presOf" srcId="{2375637A-6EB1-4E5B-857E-6140D1058A6A}" destId="{AA15B897-6AC9-403A-98FA-80F0C267F334}" srcOrd="1" destOrd="0" presId="urn:microsoft.com/office/officeart/2005/8/layout/process3"/>
    <dgm:cxn modelId="{52072136-482F-43A7-8E15-D8D9A8524C82}" srcId="{604A1AEC-29A7-4742-85BA-EE8F69AB742A}" destId="{29DBE5B2-87F5-4AAA-BBB7-34D4FBBF7F47}" srcOrd="0" destOrd="0" parTransId="{62C28785-A1C6-417F-9780-65EC17E12BD8}" sibTransId="{2375637A-6EB1-4E5B-857E-6140D1058A6A}"/>
    <dgm:cxn modelId="{A9996641-1359-4F01-A8D6-8F1DAB98797D}" type="presOf" srcId="{01FA900B-A59F-42E1-8293-A29B2B118816}" destId="{32F03D83-2A50-45A0-AE5D-9F79480598A6}" srcOrd="0" destOrd="0" presId="urn:microsoft.com/office/officeart/2005/8/layout/process3"/>
    <dgm:cxn modelId="{02CD0949-2BC4-4097-A637-AE396C6383AB}" type="presOf" srcId="{B9F1E372-3394-41E5-81E5-AAE500E96669}" destId="{E7A2A267-4440-458C-AEB7-F21F30913299}" srcOrd="0" destOrd="2" presId="urn:microsoft.com/office/officeart/2005/8/layout/process3"/>
    <dgm:cxn modelId="{98E0D14A-1C4F-4C24-9226-8C302A9D329F}" type="presOf" srcId="{5A66312D-0B87-419C-A7E5-BE923F386E44}" destId="{A40852F9-A3DF-4EB3-A887-AF0D24EAFF47}" srcOrd="0" destOrd="0" presId="urn:microsoft.com/office/officeart/2005/8/layout/process3"/>
    <dgm:cxn modelId="{C5AD3251-5D00-4A48-A010-B47C791B992F}" srcId="{A2C27CF5-E3E2-4AE8-A0A2-716A23039F92}" destId="{B9F1E372-3394-41E5-81E5-AAE500E96669}" srcOrd="2" destOrd="0" parTransId="{5C439304-8AFA-4829-95FD-96A629128D0A}" sibTransId="{584FA4FF-371E-46BE-A814-D484928239BD}"/>
    <dgm:cxn modelId="{1A40B651-9FB2-467E-9FB6-94843C87160B}" srcId="{A2C27CF5-E3E2-4AE8-A0A2-716A23039F92}" destId="{508F830B-6246-4E2E-9D6F-F0EE0EF69072}" srcOrd="0" destOrd="0" parTransId="{CCEB7342-3634-4098-A74E-82BF13DB66C5}" sibTransId="{AAC9E528-5C71-494B-AA07-3DF95C0FF93D}"/>
    <dgm:cxn modelId="{6E17BE53-1742-404D-BDE2-306379099122}" srcId="{5A66312D-0B87-419C-A7E5-BE923F386E44}" destId="{01FA900B-A59F-42E1-8293-A29B2B118816}" srcOrd="0" destOrd="0" parTransId="{A6AF0DBB-5006-419A-ADCE-482EE1D130FB}" sibTransId="{FC5D6240-F4E7-47C9-8F72-9BF043DF15DB}"/>
    <dgm:cxn modelId="{20CA3C78-9C57-46B6-9EA9-A9AFFD937116}" type="presOf" srcId="{CA37D820-29B4-40A4-BA3C-623BCA7E9A6D}" destId="{C657404A-0868-4C15-ADCC-619625149CD4}" srcOrd="1" destOrd="0" presId="urn:microsoft.com/office/officeart/2005/8/layout/process3"/>
    <dgm:cxn modelId="{A063FD78-990A-4812-A4AB-6E25EDF6624C}" type="presOf" srcId="{FB7DF0D2-4950-4584-BC28-259F60E6D794}" destId="{32F03D83-2A50-45A0-AE5D-9F79480598A6}" srcOrd="0" destOrd="1" presId="urn:microsoft.com/office/officeart/2005/8/layout/process3"/>
    <dgm:cxn modelId="{372A7D7B-1BE6-4C0F-9E2A-D27A4490AE9A}" type="presOf" srcId="{26B546C4-52A4-4270-AE68-98C153A13E0C}" destId="{E7A2A267-4440-458C-AEB7-F21F30913299}" srcOrd="0" destOrd="1" presId="urn:microsoft.com/office/officeart/2005/8/layout/process3"/>
    <dgm:cxn modelId="{8D9CB081-0EF1-4B4E-8B4F-D08A97CA0022}" type="presOf" srcId="{A2C27CF5-E3E2-4AE8-A0A2-716A23039F92}" destId="{5CD23FF2-1537-4A59-87B8-02BB87B44D2C}" srcOrd="1" destOrd="0" presId="urn:microsoft.com/office/officeart/2005/8/layout/process3"/>
    <dgm:cxn modelId="{4BCC518E-6C91-4AC0-AF10-4089236EF699}" type="presOf" srcId="{CA37D820-29B4-40A4-BA3C-623BCA7E9A6D}" destId="{2E91AA8B-E1B0-4A59-9658-9109384EEA9B}" srcOrd="0" destOrd="0" presId="urn:microsoft.com/office/officeart/2005/8/layout/process3"/>
    <dgm:cxn modelId="{4D64FF8E-D7BC-47D7-8361-B76B1AA7D042}" type="presOf" srcId="{2375637A-6EB1-4E5B-857E-6140D1058A6A}" destId="{C9BDB14E-BEF3-4192-858F-630FD4CC060F}" srcOrd="0" destOrd="0" presId="urn:microsoft.com/office/officeart/2005/8/layout/process3"/>
    <dgm:cxn modelId="{D3BCA794-1F77-484C-97E4-1BEDF1B24949}" type="presOf" srcId="{604A1AEC-29A7-4742-85BA-EE8F69AB742A}" destId="{7537DBDA-6CB7-457F-8338-645602A9E142}" srcOrd="0" destOrd="0" presId="urn:microsoft.com/office/officeart/2005/8/layout/process3"/>
    <dgm:cxn modelId="{7633DB94-538B-42D3-91CA-523E698D85BD}" srcId="{29DBE5B2-87F5-4AAA-BBB7-34D4FBBF7F47}" destId="{99D7F3D6-A137-4069-AB29-80DE2E42FBC9}" srcOrd="0" destOrd="0" parTransId="{A9244275-7C5A-4E19-A2DE-0B367F9D9A95}" sibTransId="{C9CA6EF6-A401-458D-B9EC-0EEBE5AAD213}"/>
    <dgm:cxn modelId="{B6543B9B-CA17-4C9F-AEE2-BBAC404B7215}" srcId="{604A1AEC-29A7-4742-85BA-EE8F69AB742A}" destId="{A2C27CF5-E3E2-4AE8-A0A2-716A23039F92}" srcOrd="2" destOrd="0" parTransId="{26F42348-66C2-4ADE-A917-14AAF65146F2}" sibTransId="{388E3AC9-BC02-4206-9FE7-F26D81A816CF}"/>
    <dgm:cxn modelId="{C528AEBC-680C-41B8-8A87-46BF4B5265EA}" srcId="{5A66312D-0B87-419C-A7E5-BE923F386E44}" destId="{FB7DF0D2-4950-4584-BC28-259F60E6D794}" srcOrd="1" destOrd="0" parTransId="{2800A469-6C34-43C3-B193-A2B63F96388B}" sibTransId="{849F5219-657D-4641-9589-2DA1D618FE12}"/>
    <dgm:cxn modelId="{6F6709BD-D632-45BE-A5A9-90D7F1D2A6DC}" type="presOf" srcId="{29DBE5B2-87F5-4AAA-BBB7-34D4FBBF7F47}" destId="{98919BF4-0AD4-42ED-93F7-FC18F82E7DED}" srcOrd="0" destOrd="0" presId="urn:microsoft.com/office/officeart/2005/8/layout/process3"/>
    <dgm:cxn modelId="{9D2C71C6-0153-4737-9EAF-835DB8855194}" srcId="{604A1AEC-29A7-4742-85BA-EE8F69AB742A}" destId="{5A66312D-0B87-419C-A7E5-BE923F386E44}" srcOrd="1" destOrd="0" parTransId="{F5E8B79E-F885-4823-B5DC-094B25DE9DE2}" sibTransId="{CA37D820-29B4-40A4-BA3C-623BCA7E9A6D}"/>
    <dgm:cxn modelId="{AB3664C7-0C54-4FB2-BDA3-520CA90E3C43}" type="presOf" srcId="{29DBE5B2-87F5-4AAA-BBB7-34D4FBBF7F47}" destId="{91E670B5-2FB0-45F7-AD2F-7BDF23EB8560}" srcOrd="1" destOrd="0" presId="urn:microsoft.com/office/officeart/2005/8/layout/process3"/>
    <dgm:cxn modelId="{CA3C3FE5-EA7C-4AC5-A020-6C59295B248F}" type="presOf" srcId="{99D7F3D6-A137-4069-AB29-80DE2E42FBC9}" destId="{2684803F-62A1-489C-8694-911B7CA0CEF0}" srcOrd="0" destOrd="0" presId="urn:microsoft.com/office/officeart/2005/8/layout/process3"/>
    <dgm:cxn modelId="{2E349FE5-9070-4165-BEAD-469665F99DAC}" type="presOf" srcId="{5A66312D-0B87-419C-A7E5-BE923F386E44}" destId="{B45506E8-5BD3-4C06-A8D1-8AD93104D881}" srcOrd="1" destOrd="0" presId="urn:microsoft.com/office/officeart/2005/8/layout/process3"/>
    <dgm:cxn modelId="{3A65B4F4-8BD4-4F1B-9547-598927D5BA56}" type="presOf" srcId="{508F830B-6246-4E2E-9D6F-F0EE0EF69072}" destId="{E7A2A267-4440-458C-AEB7-F21F30913299}" srcOrd="0" destOrd="0" presId="urn:microsoft.com/office/officeart/2005/8/layout/process3"/>
    <dgm:cxn modelId="{AD2C7BF7-320F-4544-A94F-DE296FF3CA27}" srcId="{A2C27CF5-E3E2-4AE8-A0A2-716A23039F92}" destId="{26B546C4-52A4-4270-AE68-98C153A13E0C}" srcOrd="1" destOrd="0" parTransId="{49AC102E-CF51-40FE-94B4-6C9A94D50AEB}" sibTransId="{7B7985A8-FCCA-4785-9C39-4FCFD122CF75}"/>
    <dgm:cxn modelId="{95733444-CEEC-4EC9-BEB4-F75F35E7CDDA}" type="presParOf" srcId="{7537DBDA-6CB7-457F-8338-645602A9E142}" destId="{8122B41C-5744-4458-9E16-48C671C216DE}" srcOrd="0" destOrd="0" presId="urn:microsoft.com/office/officeart/2005/8/layout/process3"/>
    <dgm:cxn modelId="{2597C08D-9FFF-4D2B-AD40-603E5CEFE313}" type="presParOf" srcId="{8122B41C-5744-4458-9E16-48C671C216DE}" destId="{98919BF4-0AD4-42ED-93F7-FC18F82E7DED}" srcOrd="0" destOrd="0" presId="urn:microsoft.com/office/officeart/2005/8/layout/process3"/>
    <dgm:cxn modelId="{022D29E5-570D-4B35-9EEC-9407DCA2E5F4}" type="presParOf" srcId="{8122B41C-5744-4458-9E16-48C671C216DE}" destId="{91E670B5-2FB0-45F7-AD2F-7BDF23EB8560}" srcOrd="1" destOrd="0" presId="urn:microsoft.com/office/officeart/2005/8/layout/process3"/>
    <dgm:cxn modelId="{9D46C6F4-1B7A-40F7-9CC6-6BA1F42EE39C}" type="presParOf" srcId="{8122B41C-5744-4458-9E16-48C671C216DE}" destId="{2684803F-62A1-489C-8694-911B7CA0CEF0}" srcOrd="2" destOrd="0" presId="urn:microsoft.com/office/officeart/2005/8/layout/process3"/>
    <dgm:cxn modelId="{BA2CC4C8-2290-4D4F-A6B3-73BE5C151409}" type="presParOf" srcId="{7537DBDA-6CB7-457F-8338-645602A9E142}" destId="{C9BDB14E-BEF3-4192-858F-630FD4CC060F}" srcOrd="1" destOrd="0" presId="urn:microsoft.com/office/officeart/2005/8/layout/process3"/>
    <dgm:cxn modelId="{91792971-4FEB-43FC-BEEE-EEA9333F84EE}" type="presParOf" srcId="{C9BDB14E-BEF3-4192-858F-630FD4CC060F}" destId="{AA15B897-6AC9-403A-98FA-80F0C267F334}" srcOrd="0" destOrd="0" presId="urn:microsoft.com/office/officeart/2005/8/layout/process3"/>
    <dgm:cxn modelId="{6B077CEA-B44C-4DFE-A840-A617D94799EB}" type="presParOf" srcId="{7537DBDA-6CB7-457F-8338-645602A9E142}" destId="{1020F7C1-98E7-4BCD-A935-2F88374D1FDB}" srcOrd="2" destOrd="0" presId="urn:microsoft.com/office/officeart/2005/8/layout/process3"/>
    <dgm:cxn modelId="{8378632A-FD11-4377-932B-6300F6B955DF}" type="presParOf" srcId="{1020F7C1-98E7-4BCD-A935-2F88374D1FDB}" destId="{A40852F9-A3DF-4EB3-A887-AF0D24EAFF47}" srcOrd="0" destOrd="0" presId="urn:microsoft.com/office/officeart/2005/8/layout/process3"/>
    <dgm:cxn modelId="{AAF4051E-BF14-4D50-876E-0E794A9BCD86}" type="presParOf" srcId="{1020F7C1-98E7-4BCD-A935-2F88374D1FDB}" destId="{B45506E8-5BD3-4C06-A8D1-8AD93104D881}" srcOrd="1" destOrd="0" presId="urn:microsoft.com/office/officeart/2005/8/layout/process3"/>
    <dgm:cxn modelId="{AAD88F9E-823A-4474-B6A0-C96949E7B399}" type="presParOf" srcId="{1020F7C1-98E7-4BCD-A935-2F88374D1FDB}" destId="{32F03D83-2A50-45A0-AE5D-9F79480598A6}" srcOrd="2" destOrd="0" presId="urn:microsoft.com/office/officeart/2005/8/layout/process3"/>
    <dgm:cxn modelId="{12046361-B3F6-4D6A-AF18-6EAD2E3C6235}" type="presParOf" srcId="{7537DBDA-6CB7-457F-8338-645602A9E142}" destId="{2E91AA8B-E1B0-4A59-9658-9109384EEA9B}" srcOrd="3" destOrd="0" presId="urn:microsoft.com/office/officeart/2005/8/layout/process3"/>
    <dgm:cxn modelId="{262D3ABF-E945-4102-8CC6-A79C8B4063F5}" type="presParOf" srcId="{2E91AA8B-E1B0-4A59-9658-9109384EEA9B}" destId="{C657404A-0868-4C15-ADCC-619625149CD4}" srcOrd="0" destOrd="0" presId="urn:microsoft.com/office/officeart/2005/8/layout/process3"/>
    <dgm:cxn modelId="{9D58F7EE-64AD-46F9-96CE-4A8C9DE5728C}" type="presParOf" srcId="{7537DBDA-6CB7-457F-8338-645602A9E142}" destId="{1EB424DD-EA4F-4C2C-A2A8-AC47CDFBF3B3}" srcOrd="4" destOrd="0" presId="urn:microsoft.com/office/officeart/2005/8/layout/process3"/>
    <dgm:cxn modelId="{C326C8B4-0BD7-4F23-978A-B5AE43913FC4}" type="presParOf" srcId="{1EB424DD-EA4F-4C2C-A2A8-AC47CDFBF3B3}" destId="{EAF61DA2-B694-4D49-B832-4EA2F024CC44}" srcOrd="0" destOrd="0" presId="urn:microsoft.com/office/officeart/2005/8/layout/process3"/>
    <dgm:cxn modelId="{52574787-9614-4D2D-B983-2980DE21060D}" type="presParOf" srcId="{1EB424DD-EA4F-4C2C-A2A8-AC47CDFBF3B3}" destId="{5CD23FF2-1537-4A59-87B8-02BB87B44D2C}" srcOrd="1" destOrd="0" presId="urn:microsoft.com/office/officeart/2005/8/layout/process3"/>
    <dgm:cxn modelId="{08A06AFE-FD93-470B-9838-1D0313F17C17}" type="presParOf" srcId="{1EB424DD-EA4F-4C2C-A2A8-AC47CDFBF3B3}" destId="{E7A2A267-4440-458C-AEB7-F21F30913299}"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670B5-2FB0-45F7-AD2F-7BDF23EB8560}">
      <dsp:nvSpPr>
        <dsp:cNvPr id="0" name=""/>
        <dsp:cNvSpPr/>
      </dsp:nvSpPr>
      <dsp:spPr>
        <a:xfrm>
          <a:off x="4282" y="539088"/>
          <a:ext cx="1947223" cy="104606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marL="0" lvl="0" indent="0" algn="l" defTabSz="711200" rtl="0">
            <a:lnSpc>
              <a:spcPct val="90000"/>
            </a:lnSpc>
            <a:spcBef>
              <a:spcPct val="0"/>
            </a:spcBef>
            <a:spcAft>
              <a:spcPct val="35000"/>
            </a:spcAft>
            <a:buNone/>
          </a:pPr>
          <a:r>
            <a:rPr lang="en-US" sz="1600" kern="1200" dirty="0"/>
            <a:t>Identifying the business rules and processes</a:t>
          </a:r>
        </a:p>
      </dsp:txBody>
      <dsp:txXfrm>
        <a:off x="4282" y="539088"/>
        <a:ext cx="1947223" cy="697378"/>
      </dsp:txXfrm>
    </dsp:sp>
    <dsp:sp modelId="{2684803F-62A1-489C-8694-911B7CA0CEF0}">
      <dsp:nvSpPr>
        <dsp:cNvPr id="0" name=""/>
        <dsp:cNvSpPr/>
      </dsp:nvSpPr>
      <dsp:spPr>
        <a:xfrm>
          <a:off x="304796" y="1390023"/>
          <a:ext cx="1947223" cy="29533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rtl="0">
            <a:lnSpc>
              <a:spcPct val="90000"/>
            </a:lnSpc>
            <a:spcBef>
              <a:spcPct val="0"/>
            </a:spcBef>
            <a:spcAft>
              <a:spcPct val="15000"/>
            </a:spcAft>
            <a:buChar char="•"/>
          </a:pPr>
          <a:r>
            <a:rPr lang="en-US" altLang="zh-CN" sz="1400" kern="1200" dirty="0"/>
            <a:t>Business requirements document should contain a list of analysis cases</a:t>
          </a:r>
          <a:r>
            <a:rPr lang="en-US" altLang="zh-CN" sz="1400" kern="1200"/>
            <a:t>, with the </a:t>
          </a:r>
          <a:r>
            <a:rPr lang="en-US" altLang="zh-CN" sz="1400" kern="1200" dirty="0"/>
            <a:t>business measures and a detailed list of all dimensions, down to the lowest level of detail for each dimension. </a:t>
          </a:r>
          <a:endParaRPr lang="en-US" sz="1400" kern="1200" dirty="0"/>
        </a:p>
      </dsp:txBody>
      <dsp:txXfrm>
        <a:off x="361828" y="1447055"/>
        <a:ext cx="1833159" cy="2839295"/>
      </dsp:txXfrm>
    </dsp:sp>
    <dsp:sp modelId="{C9BDB14E-BEF3-4192-858F-630FD4CC060F}">
      <dsp:nvSpPr>
        <dsp:cNvPr id="0" name=""/>
        <dsp:cNvSpPr/>
      </dsp:nvSpPr>
      <dsp:spPr>
        <a:xfrm>
          <a:off x="2246697" y="645376"/>
          <a:ext cx="625807" cy="484802"/>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2246697" y="742336"/>
        <a:ext cx="480366" cy="290882"/>
      </dsp:txXfrm>
    </dsp:sp>
    <dsp:sp modelId="{B45506E8-5BD3-4C06-A8D1-8AD93104D881}">
      <dsp:nvSpPr>
        <dsp:cNvPr id="0" name=""/>
        <dsp:cNvSpPr/>
      </dsp:nvSpPr>
      <dsp:spPr>
        <a:xfrm>
          <a:off x="3132273" y="539088"/>
          <a:ext cx="1947223" cy="104606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marL="0" lvl="0" indent="0" algn="l" defTabSz="711200" rtl="0">
            <a:lnSpc>
              <a:spcPct val="90000"/>
            </a:lnSpc>
            <a:spcBef>
              <a:spcPct val="0"/>
            </a:spcBef>
            <a:spcAft>
              <a:spcPct val="35000"/>
            </a:spcAft>
            <a:buNone/>
          </a:pPr>
          <a:r>
            <a:rPr lang="en-US" sz="1600" kern="1200" dirty="0"/>
            <a:t>Creating fact tables with measures</a:t>
          </a:r>
        </a:p>
      </dsp:txBody>
      <dsp:txXfrm>
        <a:off x="3132273" y="539088"/>
        <a:ext cx="1947223" cy="697378"/>
      </dsp:txXfrm>
    </dsp:sp>
    <dsp:sp modelId="{32F03D83-2A50-45A0-AE5D-9F79480598A6}">
      <dsp:nvSpPr>
        <dsp:cNvPr id="0" name=""/>
        <dsp:cNvSpPr/>
      </dsp:nvSpPr>
      <dsp:spPr>
        <a:xfrm>
          <a:off x="3432787" y="1390023"/>
          <a:ext cx="1947223" cy="29533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rtl="0">
            <a:lnSpc>
              <a:spcPct val="90000"/>
            </a:lnSpc>
            <a:spcBef>
              <a:spcPct val="0"/>
            </a:spcBef>
            <a:spcAft>
              <a:spcPct val="15000"/>
            </a:spcAft>
            <a:buChar char="•"/>
          </a:pPr>
          <a:r>
            <a:rPr lang="en-US" sz="1400" kern="1200"/>
            <a:t>Translate business measures into fact tables</a:t>
          </a:r>
        </a:p>
        <a:p>
          <a:pPr marL="114300" lvl="1" indent="-114300" algn="l" defTabSz="622300" rtl="0">
            <a:lnSpc>
              <a:spcPct val="90000"/>
            </a:lnSpc>
            <a:spcBef>
              <a:spcPct val="0"/>
            </a:spcBef>
            <a:spcAft>
              <a:spcPct val="15000"/>
            </a:spcAft>
            <a:buChar char="•"/>
          </a:pPr>
          <a:r>
            <a:rPr lang="en-US" sz="1400" kern="1200" dirty="0"/>
            <a:t>Analyze source system information for additional measures</a:t>
          </a:r>
        </a:p>
      </dsp:txBody>
      <dsp:txXfrm>
        <a:off x="3489819" y="1447055"/>
        <a:ext cx="1833159" cy="2839295"/>
      </dsp:txXfrm>
    </dsp:sp>
    <dsp:sp modelId="{2E91AA8B-E1B0-4A59-9658-9109384EEA9B}">
      <dsp:nvSpPr>
        <dsp:cNvPr id="0" name=""/>
        <dsp:cNvSpPr/>
      </dsp:nvSpPr>
      <dsp:spPr>
        <a:xfrm>
          <a:off x="5374689" y="645376"/>
          <a:ext cx="625807" cy="484802"/>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5374689" y="742336"/>
        <a:ext cx="480366" cy="290882"/>
      </dsp:txXfrm>
    </dsp:sp>
    <dsp:sp modelId="{5CD23FF2-1537-4A59-87B8-02BB87B44D2C}">
      <dsp:nvSpPr>
        <dsp:cNvPr id="0" name=""/>
        <dsp:cNvSpPr/>
      </dsp:nvSpPr>
      <dsp:spPr>
        <a:xfrm>
          <a:off x="6260265" y="539088"/>
          <a:ext cx="1947223" cy="1046067"/>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marL="0" lvl="0" indent="0" algn="l" defTabSz="711200" rtl="0">
            <a:lnSpc>
              <a:spcPct val="90000"/>
            </a:lnSpc>
            <a:spcBef>
              <a:spcPct val="0"/>
            </a:spcBef>
            <a:spcAft>
              <a:spcPct val="35000"/>
            </a:spcAft>
            <a:buNone/>
          </a:pPr>
          <a:r>
            <a:rPr lang="en-US" sz="1600" kern="1200" dirty="0"/>
            <a:t>Identifying the dimensions and hierarchies</a:t>
          </a:r>
        </a:p>
      </dsp:txBody>
      <dsp:txXfrm>
        <a:off x="6260265" y="539088"/>
        <a:ext cx="1947223" cy="697378"/>
      </dsp:txXfrm>
    </dsp:sp>
    <dsp:sp modelId="{E7A2A267-4440-458C-AEB7-F21F30913299}">
      <dsp:nvSpPr>
        <dsp:cNvPr id="0" name=""/>
        <dsp:cNvSpPr/>
      </dsp:nvSpPr>
      <dsp:spPr>
        <a:xfrm>
          <a:off x="6560778" y="1390023"/>
          <a:ext cx="1947223" cy="295335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rtl="0">
            <a:lnSpc>
              <a:spcPct val="90000"/>
            </a:lnSpc>
            <a:spcBef>
              <a:spcPct val="0"/>
            </a:spcBef>
            <a:spcAft>
              <a:spcPct val="15000"/>
            </a:spcAft>
            <a:buChar char="•"/>
          </a:pPr>
          <a:r>
            <a:rPr lang="en-US" sz="1400" kern="1200"/>
            <a:t>Identifying the granularity levels</a:t>
          </a:r>
        </a:p>
        <a:p>
          <a:pPr marL="114300" lvl="1" indent="-114300" algn="l" defTabSz="622300" rtl="0">
            <a:lnSpc>
              <a:spcPct val="90000"/>
            </a:lnSpc>
            <a:spcBef>
              <a:spcPct val="0"/>
            </a:spcBef>
            <a:spcAft>
              <a:spcPct val="15000"/>
            </a:spcAft>
            <a:buChar char="•"/>
          </a:pPr>
          <a:r>
            <a:rPr lang="en-US" sz="1400" kern="1200" dirty="0"/>
            <a:t>Create dimension tables (normalized or not) with all columns</a:t>
          </a:r>
        </a:p>
        <a:p>
          <a:pPr marL="114300" lvl="1" indent="-114300" algn="l" defTabSz="622300" rtl="0">
            <a:lnSpc>
              <a:spcPct val="90000"/>
            </a:lnSpc>
            <a:spcBef>
              <a:spcPct val="0"/>
            </a:spcBef>
            <a:spcAft>
              <a:spcPct val="15000"/>
            </a:spcAft>
            <a:buChar char="•"/>
          </a:pPr>
          <a:r>
            <a:rPr lang="en-US" sz="1400" kern="1200" dirty="0"/>
            <a:t>Link fact tables to the dimension tables</a:t>
          </a:r>
        </a:p>
      </dsp:txBody>
      <dsp:txXfrm>
        <a:off x="6617810" y="1447055"/>
        <a:ext cx="1833159" cy="2839295"/>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475284B-92EE-4B48-A28A-33540D0391D9}" type="slidenum">
              <a:rPr lang="en-US"/>
              <a:pPr>
                <a:defRPr/>
              </a:pPr>
              <a:t>‹#›</a:t>
            </a:fld>
            <a:endParaRPr lang="en-US"/>
          </a:p>
        </p:txBody>
      </p:sp>
    </p:spTree>
    <p:extLst>
      <p:ext uri="{BB962C8B-B14F-4D97-AF65-F5344CB8AC3E}">
        <p14:creationId xmlns:p14="http://schemas.microsoft.com/office/powerpoint/2010/main" val="599945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dirty="0"/>
          </a:p>
        </p:txBody>
      </p:sp>
    </p:spTree>
    <p:extLst>
      <p:ext uri="{BB962C8B-B14F-4D97-AF65-F5344CB8AC3E}">
        <p14:creationId xmlns:p14="http://schemas.microsoft.com/office/powerpoint/2010/main" val="316307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475284B-92EE-4B48-A28A-33540D0391D9}" type="slidenum">
              <a:rPr lang="en-US" smtClean="0"/>
              <a:pPr>
                <a:defRPr/>
              </a:pPr>
              <a:t>3</a:t>
            </a:fld>
            <a:endParaRPr lang="en-US"/>
          </a:p>
        </p:txBody>
      </p:sp>
    </p:spTree>
    <p:extLst>
      <p:ext uri="{BB962C8B-B14F-4D97-AF65-F5344CB8AC3E}">
        <p14:creationId xmlns:p14="http://schemas.microsoft.com/office/powerpoint/2010/main" val="2057948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2A48F3E-84F6-47DA-9678-A368BF4C565A}" type="slidenum">
              <a:rPr lang="en-US" smtClean="0"/>
              <a:pPr/>
              <a:t>18</a:t>
            </a:fld>
            <a:endParaRPr lang="en-US"/>
          </a:p>
        </p:txBody>
      </p:sp>
    </p:spTree>
    <p:extLst>
      <p:ext uri="{BB962C8B-B14F-4D97-AF65-F5344CB8AC3E}">
        <p14:creationId xmlns:p14="http://schemas.microsoft.com/office/powerpoint/2010/main" val="150571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5DB3ED66-DC64-405C-B3BA-10C983017410}" type="slidenum">
              <a:rPr lang="en-US" smtClean="0"/>
              <a:pPr/>
              <a:t>19</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15548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75284B-92EE-4B48-A28A-33540D0391D9}" type="slidenum">
              <a:rPr lang="en-US" smtClean="0"/>
              <a:pPr>
                <a:defRPr/>
              </a:pPr>
              <a:t>29</a:t>
            </a:fld>
            <a:endParaRPr lang="en-US"/>
          </a:p>
        </p:txBody>
      </p:sp>
    </p:spTree>
    <p:extLst>
      <p:ext uri="{BB962C8B-B14F-4D97-AF65-F5344CB8AC3E}">
        <p14:creationId xmlns:p14="http://schemas.microsoft.com/office/powerpoint/2010/main" val="4004245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475284B-92EE-4B48-A28A-33540D0391D9}" type="slidenum">
              <a:rPr lang="en-US" smtClean="0"/>
              <a:pPr>
                <a:defRPr/>
              </a:pPr>
              <a:t>35</a:t>
            </a:fld>
            <a:endParaRPr lang="en-US"/>
          </a:p>
        </p:txBody>
      </p:sp>
    </p:spTree>
    <p:extLst>
      <p:ext uri="{BB962C8B-B14F-4D97-AF65-F5344CB8AC3E}">
        <p14:creationId xmlns:p14="http://schemas.microsoft.com/office/powerpoint/2010/main" val="17403679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36242594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pPr>
              <a:defRPr/>
            </a:pPr>
            <a:fld id="{EE372EA2-9A33-444C-BB27-43E9FD2345A0}" type="slidenum">
              <a:rPr lang="en-US" smtClean="0"/>
              <a:pPr>
                <a:defRPr/>
              </a:pPr>
              <a:t>‹#›</a:t>
            </a:fld>
            <a:endParaRPr lang="en-US"/>
          </a:p>
        </p:txBody>
      </p:sp>
    </p:spTree>
    <p:extLst>
      <p:ext uri="{BB962C8B-B14F-4D97-AF65-F5344CB8AC3E}">
        <p14:creationId xmlns:p14="http://schemas.microsoft.com/office/powerpoint/2010/main" val="129381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330479308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pPr>
              <a:defRPr/>
            </a:pPr>
            <a:fld id="{D74B0B9C-EA21-4A1B-BD40-1C5165F8BA3A}" type="slidenum">
              <a:rPr lang="en-US" smtClean="0"/>
              <a:pPr>
                <a:defRPr/>
              </a:pPr>
              <a:t>‹#›</a:t>
            </a:fld>
            <a:endParaRPr lang="en-US"/>
          </a:p>
        </p:txBody>
      </p:sp>
    </p:spTree>
    <p:extLst>
      <p:ext uri="{BB962C8B-B14F-4D97-AF65-F5344CB8AC3E}">
        <p14:creationId xmlns:p14="http://schemas.microsoft.com/office/powerpoint/2010/main" val="4069741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pPr>
              <a:defRPr/>
            </a:pPr>
            <a:endParaRPr 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D77BAC2-5C69-40EC-AE85-7727765FAACB}" type="slidenum">
              <a:rPr lang="en-US" smtClean="0"/>
              <a:pPr>
                <a:defRPr/>
              </a:pPr>
              <a:t>‹#›</a:t>
            </a:fld>
            <a:endParaRPr lang="en-US"/>
          </a:p>
        </p:txBody>
      </p:sp>
    </p:spTree>
    <p:extLst>
      <p:ext uri="{BB962C8B-B14F-4D97-AF65-F5344CB8AC3E}">
        <p14:creationId xmlns:p14="http://schemas.microsoft.com/office/powerpoint/2010/main" val="13378714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547" y="0"/>
            <a:ext cx="8534400" cy="685800"/>
          </a:xfrm>
        </p:spPr>
        <p:txBody>
          <a:bodyPr/>
          <a:lstStyle>
            <a:lvl1pPr>
              <a:defRPr lang="en-US" sz="3400" baseline="0" smtClean="0">
                <a:gradFill>
                  <a:gsLst>
                    <a:gs pos="0">
                      <a:schemeClr val="bg1"/>
                    </a:gs>
                    <a:gs pos="100000">
                      <a:schemeClr val="bg1"/>
                    </a:gs>
                  </a:gsLst>
                  <a:lin ang="5400000" scaled="0"/>
                </a:gradFill>
                <a:cs typeface="Segoe Semibold"/>
              </a:defRPr>
            </a:lvl1pPr>
          </a:lstStyle>
          <a:p>
            <a:r>
              <a:rPr lang="en-US"/>
              <a:t>Click to edit Master title style</a:t>
            </a:r>
            <a:endParaRPr lang="en-US" dirty="0"/>
          </a:p>
        </p:txBody>
      </p:sp>
      <p:sp>
        <p:nvSpPr>
          <p:cNvPr id="7" name="Content Placeholder 6"/>
          <p:cNvSpPr>
            <a:spLocks noGrp="1"/>
          </p:cNvSpPr>
          <p:nvPr>
            <p:ph sz="quarter" idx="13" hasCustomPrompt="1"/>
          </p:nvPr>
        </p:nvSpPr>
        <p:spPr>
          <a:xfrm>
            <a:off x="347663" y="1600200"/>
            <a:ext cx="8339137" cy="4343400"/>
          </a:xfrm>
        </p:spPr>
        <p:txBody>
          <a:bodyPr/>
          <a:lstStyle>
            <a:lvl1pPr>
              <a:spcBef>
                <a:spcPts val="1200"/>
              </a:spcBef>
              <a:defRPr/>
            </a:lvl1pPr>
            <a:lvl2pPr>
              <a:spcBef>
                <a:spcPts val="600"/>
              </a:spcBef>
              <a:defRPr/>
            </a:lvl2pPr>
            <a:lvl3pPr>
              <a:spcBef>
                <a:spcPts val="300"/>
              </a:spcBef>
              <a:defRPr/>
            </a:lvl3pPr>
          </a:lstStyle>
          <a:p>
            <a:pPr>
              <a:buNone/>
            </a:pPr>
            <a:r>
              <a:rPr lang="en-US" dirty="0"/>
              <a:t>Sample body copy before bullets </a:t>
            </a:r>
          </a:p>
          <a:p>
            <a:r>
              <a:rPr lang="en-US" dirty="0"/>
              <a:t>Bullet style level 1</a:t>
            </a:r>
          </a:p>
          <a:p>
            <a:pPr lvl="1"/>
            <a:r>
              <a:rPr lang="en-US" dirty="0"/>
              <a:t>Bullet style level 2</a:t>
            </a:r>
          </a:p>
          <a:p>
            <a:pPr lvl="2"/>
            <a:r>
              <a:rPr lang="en-US" dirty="0"/>
              <a:t>Bullet style level 3</a:t>
            </a:r>
          </a:p>
          <a:p>
            <a:pPr lvl="3"/>
            <a:r>
              <a:rPr lang="en-US" dirty="0"/>
              <a:t>Bullet style level 4</a:t>
            </a:r>
          </a:p>
        </p:txBody>
      </p:sp>
      <p:sp>
        <p:nvSpPr>
          <p:cNvPr id="11" name="Text Placeholder 10"/>
          <p:cNvSpPr>
            <a:spLocks noGrp="1"/>
          </p:cNvSpPr>
          <p:nvPr>
            <p:ph type="body" sz="quarter" idx="14" hasCustomPrompt="1"/>
          </p:nvPr>
        </p:nvSpPr>
        <p:spPr>
          <a:xfrm>
            <a:off x="347663" y="533400"/>
            <a:ext cx="8534400" cy="457200"/>
          </a:xfrm>
        </p:spPr>
        <p:txBody>
          <a:bodyPr>
            <a:normAutofit/>
          </a:bodyPr>
          <a:lstStyle>
            <a:lvl1pPr marL="0" indent="0">
              <a:buFontTx/>
              <a:buNone/>
              <a:defRPr sz="1800" baseline="0">
                <a:gradFill>
                  <a:gsLst>
                    <a:gs pos="0">
                      <a:schemeClr val="accent4">
                        <a:lumMod val="50000"/>
                      </a:schemeClr>
                    </a:gs>
                    <a:gs pos="100000">
                      <a:schemeClr val="accent4">
                        <a:lumMod val="50000"/>
                      </a:schemeClr>
                    </a:gs>
                  </a:gsLst>
                  <a:lin ang="5400000" scaled="0"/>
                </a:gradFill>
              </a:defRPr>
            </a:lvl1pPr>
          </a:lstStyle>
          <a:p>
            <a:pPr lvl="0"/>
            <a:r>
              <a:rPr lang="en-US" dirty="0"/>
              <a:t>Subhead Style</a:t>
            </a:r>
          </a:p>
        </p:txBody>
      </p:sp>
    </p:spTree>
    <p:extLst>
      <p:ext uri="{BB962C8B-B14F-4D97-AF65-F5344CB8AC3E}">
        <p14:creationId xmlns:p14="http://schemas.microsoft.com/office/powerpoint/2010/main" val="380833078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pPr>
              <a:defRPr/>
            </a:pPr>
            <a:fld id="{BD77BAC2-5C69-40EC-AE85-7727765FAACB}" type="slidenum">
              <a:rPr lang="en-US" smtClean="0"/>
              <a:pPr>
                <a:defRPr/>
              </a:pPr>
              <a:t>‹#›</a:t>
            </a:fld>
            <a:endParaRPr 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stretch>
            <a:fillRect/>
          </a:stretch>
        </p:blipFill>
        <p:spPr>
          <a:xfrm>
            <a:off x="7324372" y="6362966"/>
            <a:ext cx="1749778" cy="457200"/>
          </a:xfrm>
          <a:prstGeom prst="rect">
            <a:avLst/>
          </a:prstGeom>
        </p:spPr>
      </p:pic>
      <p:pic>
        <p:nvPicPr>
          <p:cNvPr id="8" name="Picture 7" descr="http://www.admassociati.it/wp-content/uploads/2014/09/Rubiks_cube2.png"/>
          <p:cNvPicPr>
            <a:picLocks noChangeAspect="1"/>
          </p:cNvPicPr>
          <p:nvPr userDrawn="1"/>
        </p:nvPicPr>
        <p:blipFill rotWithShape="1">
          <a:blip r:embed="rId10" cstate="print">
            <a:extLst>
              <a:ext uri="{28A0092B-C50C-407E-A947-70E740481C1C}">
                <a14:useLocalDpi xmlns:a14="http://schemas.microsoft.com/office/drawing/2010/main" val="0"/>
              </a:ext>
            </a:extLst>
          </a:blip>
          <a:srcRect r="57453"/>
          <a:stretch/>
        </p:blipFill>
        <p:spPr bwMode="auto">
          <a:xfrm>
            <a:off x="8458200" y="64873"/>
            <a:ext cx="637530" cy="65015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59433005"/>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di.kennesaw.edu/it47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edocr.com/v/bmvojelj/jgzheng/dimensional-model" TargetMode="External"/><Relationship Id="rId4" Type="http://schemas.openxmlformats.org/officeDocument/2006/relationships/hyperlink" Target="http://idi.kennesaw.edu/it712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twitter.com/ZachLowe_NBA/status/54703603466057318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en.wikipedia.org/wiki/Household_income_in_the_United_States#Household_incom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informationweek.com/software/information-management/kimball-university-maintaining-dimension-hierarchies/d/d-id/1073326"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owlexpress.kennesaw.edu/prodban/bwckctlg.p_disp_listcrse?term_in=201808&amp;subj_in=IT&amp;crse_in=6713&amp;schd_in=A"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slideshare.net/Dataversity/ldm-webinar-data-modeling-business-intelligence"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ocs.microsoft.com/en-us/power-bi/guidance/star-schema"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1keydata.com/datawarehousing/factless-fact-table.html" TargetMode="External"/><Relationship Id="rId2" Type="http://schemas.openxmlformats.org/officeDocument/2006/relationships/hyperlink" Target="http://www.1keydata.com/datawarehousing/fact-table-types.html"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hyperlink" Target="https://www.kimballgroup.com/data-warehouse-business-intelligence-resources/kimball-techniques/dimensional-modeling-techniques/dimension-surrogate-key/" TargetMode="External"/><Relationship Id="rId2" Type="http://schemas.openxmlformats.org/officeDocument/2006/relationships/hyperlink" Target="http://www.disoln.org/2013/11/Surrogate-Key-in-Data-Warehouse-What-When-Why-and-Why-Not.html"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earchbusinessintelligence.techtarget.in/answer/Star-schema-vs-snowflake-schema-Which-is-better" TargetMode="External"/><Relationship Id="rId2" Type="http://schemas.openxmlformats.org/officeDocument/2006/relationships/hyperlink" Target="http://www.diffen.com/difference/Snowflake_Schema_vs_Star_Schema" TargetMode="External"/><Relationship Id="rId1" Type="http://schemas.openxmlformats.org/officeDocument/2006/relationships/slideLayout" Target="../slideLayouts/slideLayout2.xml"/><Relationship Id="rId4" Type="http://schemas.openxmlformats.org/officeDocument/2006/relationships/hyperlink" Target="http://oracle-online-help.blogspot.com/2006/11/star-vs-snowflake-schema.html"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kimballgroup.com/data-warehouse-business-intelligence-resources/kimball-techniques/dimensional-modeling-techniques/four-4-step-design-process/"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dataversity.net/ldm-webinar-data-modeling-business-intelligence/" TargetMode="External"/><Relationship Id="rId4" Type="http://schemas.openxmlformats.org/officeDocument/2006/relationships/hyperlink" Target="https://www.slideshare.net/Dataversity/ldm-webinar-data-modeling-business-intelligenc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kimballgroup.com/1997/08/a-dimensional-modeling-manifesto/" TargetMode="Externa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hyperlink" Target="https://learndatamodeling.com/blog/comparison-of-relational-and-dimensional-data-modeling/"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Z3uTWpuv54U" TargetMode="External"/><Relationship Id="rId2" Type="http://schemas.openxmlformats.org/officeDocument/2006/relationships/hyperlink" Target="https://erdplus.com/" TargetMode="External"/><Relationship Id="rId1" Type="http://schemas.openxmlformats.org/officeDocument/2006/relationships/slideLayout" Target="../slideLayouts/slideLayout2.xml"/><Relationship Id="rId6" Type="http://schemas.openxmlformats.org/officeDocument/2006/relationships/hyperlink" Target="https://www.youtube.com/watch?v=7Pwj7nV-oRM" TargetMode="External"/><Relationship Id="rId5" Type="http://schemas.openxmlformats.org/officeDocument/2006/relationships/hyperlink" Target="http://www-03.ibm.com/software/products/en/ibminfodataarch" TargetMode="External"/><Relationship Id="rId4" Type="http://schemas.openxmlformats.org/officeDocument/2006/relationships/hyperlink" Target="http://www.symcorp.com/tech_expertise_design.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www.youtube.com/watch?v=6k3nwXXpnMY" TargetMode="External"/><Relationship Id="rId3" Type="http://schemas.openxmlformats.org/officeDocument/2006/relationships/hyperlink" Target="https://dwbi.org/pages/3/the-101-guide-to-dimensional-data-modeling" TargetMode="External"/><Relationship Id="rId7" Type="http://schemas.openxmlformats.org/officeDocument/2006/relationships/hyperlink" Target="https://www.youtube.com/watch?v=cwpL-3rkRYQ" TargetMode="External"/><Relationship Id="rId2" Type="http://schemas.openxmlformats.org/officeDocument/2006/relationships/hyperlink" Target="https://www.edocr.com/v/bmvojelj/jgzheng/dimensional-model" TargetMode="External"/><Relationship Id="rId1" Type="http://schemas.openxmlformats.org/officeDocument/2006/relationships/slideLayout" Target="../slideLayouts/slideLayout2.xml"/><Relationship Id="rId6" Type="http://schemas.openxmlformats.org/officeDocument/2006/relationships/hyperlink" Target="http://www.youtube.com/watch?v=qkJOace9FZg" TargetMode="External"/><Relationship Id="rId11" Type="http://schemas.openxmlformats.org/officeDocument/2006/relationships/hyperlink" Target="https://www.slideshare.net/Dataversity/ldm-webinar-data-modeling-business-intelligence" TargetMode="External"/><Relationship Id="rId5" Type="http://schemas.openxmlformats.org/officeDocument/2006/relationships/hyperlink" Target="https://docs.microsoft.com/en-us/power-bi/guidance/star-schema" TargetMode="External"/><Relationship Id="rId10" Type="http://schemas.openxmlformats.org/officeDocument/2006/relationships/hyperlink" Target="https://www.dataversity.net/ldm-webinar-data-modeling-business-intelligence/" TargetMode="External"/><Relationship Id="rId4" Type="http://schemas.openxmlformats.org/officeDocument/2006/relationships/hyperlink" Target="https://dwbi.org/pages/19/dimensional-modeling-schema" TargetMode="External"/><Relationship Id="rId9" Type="http://schemas.openxmlformats.org/officeDocument/2006/relationships/hyperlink" Target="https://www.youtube.com/watch?v=_aN-8kszIdA"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en.wikipedia.org/wiki/Star_schema" TargetMode="External"/><Relationship Id="rId13" Type="http://schemas.openxmlformats.org/officeDocument/2006/relationships/hyperlink" Target="https://www.youtube.com/playlist?list=PLrbIyvYCdg0iAUQoxG5vI_yKqzZ2AcgGe" TargetMode="External"/><Relationship Id="rId18" Type="http://schemas.openxmlformats.org/officeDocument/2006/relationships/hyperlink" Target="http://www.kimballgroup.com/category/business-intelligence-and-data-warehouse-articles/" TargetMode="External"/><Relationship Id="rId3" Type="http://schemas.openxmlformats.org/officeDocument/2006/relationships/hyperlink" Target="https://dwbi.org/categories/17/dimensional-model" TargetMode="External"/><Relationship Id="rId21" Type="http://schemas.openxmlformats.org/officeDocument/2006/relationships/hyperlink" Target="http://www.redbooks.ibm.com/abstracts/sg247138.html" TargetMode="External"/><Relationship Id="rId7" Type="http://schemas.openxmlformats.org/officeDocument/2006/relationships/hyperlink" Target="https://www.1keydata.com/datawarehousing/dimensional.html" TargetMode="External"/><Relationship Id="rId12" Type="http://schemas.openxmlformats.org/officeDocument/2006/relationships/hyperlink" Target="https://pdfs.semanticscholar.org/f583/bd7fcc5cb027e22c6a94ba37bfda57ba9bb6.pdf" TargetMode="External"/><Relationship Id="rId17" Type="http://schemas.openxmlformats.org/officeDocument/2006/relationships/hyperlink" Target="http://www.kimballgroup.com/category/design-tips/" TargetMode="External"/><Relationship Id="rId2" Type="http://schemas.openxmlformats.org/officeDocument/2006/relationships/notesSlide" Target="../notesSlides/notesSlide6.xml"/><Relationship Id="rId16" Type="http://schemas.openxmlformats.org/officeDocument/2006/relationships/hyperlink" Target="http://www.kimballgroup.com/wp-content/uploads/2013/08/2013.09-Kimball-Dimensional-Modeling-Techniques11.pdf" TargetMode="External"/><Relationship Id="rId20" Type="http://schemas.openxmlformats.org/officeDocument/2006/relationships/hyperlink" Target="https://www.kimballgroup.com/data-warehouse-business-intelligence-resources/books/data-warehouse-dw-toolkit/" TargetMode="External"/><Relationship Id="rId1" Type="http://schemas.openxmlformats.org/officeDocument/2006/relationships/slideLayout" Target="../slideLayouts/slideLayout2.xml"/><Relationship Id="rId6" Type="http://schemas.openxmlformats.org/officeDocument/2006/relationships/hyperlink" Target="https://learndatamodeling.com/blog/data-modeling-topics-index/" TargetMode="External"/><Relationship Id="rId11" Type="http://schemas.openxmlformats.org/officeDocument/2006/relationships/hyperlink" Target="https://www.kimballgroup.com/1997/08/a-dimensional-modeling-manifesto/" TargetMode="External"/><Relationship Id="rId5" Type="http://schemas.openxmlformats.org/officeDocument/2006/relationships/hyperlink" Target="http://dwbi.org/data-modelling/dimensional-model" TargetMode="External"/><Relationship Id="rId15" Type="http://schemas.openxmlformats.org/officeDocument/2006/relationships/hyperlink" Target="http://www.kimballgroup.com/1997/08/a-dimensional-modeling-manifesto/" TargetMode="External"/><Relationship Id="rId23" Type="http://schemas.openxmlformats.org/officeDocument/2006/relationships/hyperlink" Target="https://docs.oracle.com/database/121/DWHSG/ch2logdes.htm" TargetMode="External"/><Relationship Id="rId10" Type="http://schemas.openxmlformats.org/officeDocument/2006/relationships/hyperlink" Target="https://senturus.com/resources/data-modeling-comparison-tableau-cognos-and-power-bi/" TargetMode="External"/><Relationship Id="rId19" Type="http://schemas.openxmlformats.org/officeDocument/2006/relationships/hyperlink" Target="http://www.kimballgroup.com/2009/05/29/the-10-essential-rules-of-dimensional-modeling/" TargetMode="External"/><Relationship Id="rId4" Type="http://schemas.openxmlformats.org/officeDocument/2006/relationships/hyperlink" Target="http://www.dataversity.net/category/data-topics/modeling/" TargetMode="External"/><Relationship Id="rId9" Type="http://schemas.openxmlformats.org/officeDocument/2006/relationships/hyperlink" Target="http://en.wikipedia.org/wiki/Snowflake_schema" TargetMode="External"/><Relationship Id="rId14" Type="http://schemas.openxmlformats.org/officeDocument/2006/relationships/hyperlink" Target="http://www.kimballgroup.com/data-warehouse-business-intelligence-resources/kimball-techniques/dimensional-modeling-techniques/" TargetMode="External"/><Relationship Id="rId22" Type="http://schemas.openxmlformats.org/officeDocument/2006/relationships/hyperlink" Target="https://www.ibm.com/support/knowledgecenter/SS9UM9_9.1.2/com.ibm.datatools.dimensional.ui.doc/topics/c_ida_dm_container.html"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en.wikipedia.org/wiki/Ralph_Kimbal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IhFkNmVmwn4"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wbi.org/pages/31/classifying-data-for-successful-model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2514600" y="914400"/>
            <a:ext cx="5943600" cy="1600200"/>
          </a:xfrm>
        </p:spPr>
        <p:txBody>
          <a:bodyPr>
            <a:normAutofit/>
          </a:bodyPr>
          <a:lstStyle/>
          <a:p>
            <a:r>
              <a:rPr lang="en-US" sz="4000" dirty="0"/>
              <a:t>Dimensional Data Model</a:t>
            </a:r>
            <a:br>
              <a:rPr lang="en-US" sz="4000" dirty="0"/>
            </a:br>
            <a:r>
              <a:rPr lang="en-US" sz="3200" dirty="0"/>
              <a:t>Basics</a:t>
            </a:r>
            <a:endParaRPr lang="en-US" sz="3600" dirty="0"/>
          </a:p>
        </p:txBody>
      </p:sp>
      <p:sp>
        <p:nvSpPr>
          <p:cNvPr id="3075" name="Rectangle 5" descr="Rectangle: Click to edit Master text styles&#10;Second level&#10;Third level&#10;Fourth level&#10;Fifth level"/>
          <p:cNvSpPr>
            <a:spLocks noGrp="1" noChangeArrowheads="1"/>
          </p:cNvSpPr>
          <p:nvPr>
            <p:ph type="subTitle" idx="1"/>
          </p:nvPr>
        </p:nvSpPr>
        <p:spPr>
          <a:xfrm>
            <a:off x="2781300" y="4147653"/>
            <a:ext cx="6134100" cy="1491147"/>
          </a:xfrm>
        </p:spPr>
        <p:txBody>
          <a:bodyPr/>
          <a:lstStyle/>
          <a:p>
            <a:pPr algn="l" eaLnBrk="1" hangingPunct="1"/>
            <a:r>
              <a:rPr lang="en-US" sz="2000" dirty="0"/>
              <a:t>Jack G. Zheng</a:t>
            </a:r>
          </a:p>
          <a:p>
            <a:pPr algn="l" eaLnBrk="1" hangingPunct="1"/>
            <a:r>
              <a:rPr lang="en-US" sz="2000" dirty="0"/>
              <a:t>Spring 2022</a:t>
            </a:r>
          </a:p>
          <a:p>
            <a:pPr algn="l"/>
            <a:r>
              <a:rPr lang="en-US" sz="1600" dirty="0">
                <a:hlinkClick r:id="rId3"/>
              </a:rPr>
              <a:t>http://idi.kennesaw.edu/it4713</a:t>
            </a:r>
            <a:endParaRPr lang="en-US" sz="1600" dirty="0"/>
          </a:p>
          <a:p>
            <a:pPr algn="l"/>
            <a:r>
              <a:rPr lang="en-US" sz="1600" dirty="0">
                <a:hlinkClick r:id="rId4"/>
              </a:rPr>
              <a:t>http://idi.kennesaw.edu/it7123</a:t>
            </a:r>
            <a:endParaRPr lang="en-US" sz="1600" dirty="0"/>
          </a:p>
          <a:p>
            <a:pPr algn="l"/>
            <a:r>
              <a:rPr lang="en-US" sz="1600" dirty="0">
                <a:hlinkClick r:id="rId5"/>
              </a:rPr>
              <a:t>https://www.edocr.com/v/bmvojelj/jgzheng/dimensional-model</a:t>
            </a:r>
            <a:r>
              <a:rPr lang="en-US" sz="1600" dirty="0"/>
              <a:t> </a:t>
            </a:r>
          </a:p>
        </p:txBody>
      </p:sp>
      <p:sp>
        <p:nvSpPr>
          <p:cNvPr id="3077" name="Rectangle 6"/>
          <p:cNvSpPr>
            <a:spLocks noChangeArrowheads="1"/>
          </p:cNvSpPr>
          <p:nvPr/>
        </p:nvSpPr>
        <p:spPr bwMode="auto">
          <a:xfrm>
            <a:off x="2781300" y="3200400"/>
            <a:ext cx="3467100" cy="1200329"/>
          </a:xfrm>
          <a:prstGeom prst="rect">
            <a:avLst/>
          </a:prstGeom>
          <a:noFill/>
          <a:ln w="9525">
            <a:noFill/>
            <a:miter lim="800000"/>
            <a:headEnd/>
            <a:tailEnd/>
          </a:ln>
        </p:spPr>
        <p:txBody>
          <a:bodyPr wrap="square">
            <a:spAutoFit/>
          </a:bodyPr>
          <a:lstStyle/>
          <a:p>
            <a:r>
              <a:rPr lang="en-US" dirty="0">
                <a:solidFill>
                  <a:srgbClr val="000000"/>
                </a:solidFill>
              </a:rPr>
              <a:t>IT 4713 BI System</a:t>
            </a:r>
          </a:p>
          <a:p>
            <a:r>
              <a:rPr lang="en-US" dirty="0">
                <a:solidFill>
                  <a:srgbClr val="000000"/>
                </a:solidFill>
              </a:rPr>
              <a:t>IT 7123 BI</a:t>
            </a:r>
            <a:endParaRPr lang="en-US" dirty="0"/>
          </a:p>
          <a:p>
            <a:endParaRPr lang="en-US" dirty="0"/>
          </a:p>
        </p:txBody>
      </p:sp>
      <p:pic>
        <p:nvPicPr>
          <p:cNvPr id="7" name="Picture 6" descr="http://www.admassociati.it/wp-content/uploads/2014/09/Rubiks_cube2.png"/>
          <p:cNvPicPr/>
          <p:nvPr/>
        </p:nvPicPr>
        <p:blipFill rotWithShape="1">
          <a:blip r:embed="rId6">
            <a:extLst>
              <a:ext uri="{28A0092B-C50C-407E-A947-70E740481C1C}">
                <a14:useLocalDpi xmlns:a14="http://schemas.microsoft.com/office/drawing/2010/main" val="0"/>
              </a:ext>
            </a:extLst>
          </a:blip>
          <a:srcRect r="57453"/>
          <a:stretch/>
        </p:blipFill>
        <p:spPr bwMode="auto">
          <a:xfrm>
            <a:off x="609600" y="990600"/>
            <a:ext cx="1600200" cy="16275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74845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Example/Exercise</a:t>
            </a:r>
          </a:p>
        </p:txBody>
      </p:sp>
      <p:sp>
        <p:nvSpPr>
          <p:cNvPr id="3" name="Content Placeholder 2"/>
          <p:cNvSpPr>
            <a:spLocks noGrp="1"/>
          </p:cNvSpPr>
          <p:nvPr>
            <p:ph idx="1"/>
          </p:nvPr>
        </p:nvSpPr>
        <p:spPr>
          <a:xfrm>
            <a:off x="228600" y="990601"/>
            <a:ext cx="8610600" cy="3352799"/>
          </a:xfrm>
        </p:spPr>
        <p:txBody>
          <a:bodyPr>
            <a:normAutofit fontScale="62500" lnSpcReduction="20000"/>
          </a:bodyPr>
          <a:lstStyle/>
          <a:p>
            <a:pPr lvl="0"/>
            <a:r>
              <a:rPr lang="en-US" dirty="0"/>
              <a:t>In this following statement</a:t>
            </a:r>
          </a:p>
          <a:p>
            <a:pPr lvl="1"/>
            <a:r>
              <a:rPr lang="en-US" dirty="0"/>
              <a:t>What is the measure?</a:t>
            </a:r>
          </a:p>
          <a:p>
            <a:pPr lvl="1"/>
            <a:r>
              <a:rPr lang="en-US" dirty="0"/>
              <a:t>What kind of information is used to group data? What are the dimensions?</a:t>
            </a:r>
          </a:p>
          <a:p>
            <a:pPr lvl="0"/>
            <a:endParaRPr lang="en-US" dirty="0"/>
          </a:p>
          <a:p>
            <a:pPr lvl="0"/>
            <a:endParaRPr lang="en-US" dirty="0"/>
          </a:p>
          <a:p>
            <a:pPr lvl="0"/>
            <a:r>
              <a:rPr lang="en-US" dirty="0"/>
              <a:t>In this following analysis/report </a:t>
            </a:r>
            <a:r>
              <a:rPr lang="en-US" dirty="0">
                <a:hlinkClick r:id="rId2"/>
              </a:rPr>
              <a:t>https://twitter.com/ZachLowe_NBA/status/547036034660573184</a:t>
            </a:r>
            <a:endParaRPr lang="en-US" dirty="0"/>
          </a:p>
          <a:p>
            <a:pPr lvl="1"/>
            <a:r>
              <a:rPr lang="en-US" dirty="0"/>
              <a:t>How did the author group the data? </a:t>
            </a:r>
          </a:p>
          <a:p>
            <a:pPr lvl="1"/>
            <a:r>
              <a:rPr lang="en-US" dirty="0"/>
              <a:t>Which part is used as dimension?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10</a:t>
            </a:fld>
            <a:endParaRPr lang="en-US"/>
          </a:p>
        </p:txBody>
      </p:sp>
      <p:sp>
        <p:nvSpPr>
          <p:cNvPr id="7"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8" name="Picture 4" descr="B5d2XMyCMAEXDc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267200"/>
            <a:ext cx="5024438" cy="194071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62000" y="1981200"/>
            <a:ext cx="6705600" cy="64633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r>
              <a:rPr lang="en-US" sz="1800" dirty="0"/>
              <a:t>“Currently, 65 percent of GOP women view him favorably, up from 55 percent in March -- and 49 percent in September.”</a:t>
            </a:r>
          </a:p>
        </p:txBody>
      </p:sp>
    </p:spTree>
    <p:extLst>
      <p:ext uri="{BB962C8B-B14F-4D97-AF65-F5344CB8AC3E}">
        <p14:creationId xmlns:p14="http://schemas.microsoft.com/office/powerpoint/2010/main" val="3864972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Banded/Ranged Dimension</a:t>
            </a:r>
          </a:p>
        </p:txBody>
      </p:sp>
      <p:sp>
        <p:nvSpPr>
          <p:cNvPr id="3" name="Content Placeholder 2"/>
          <p:cNvSpPr>
            <a:spLocks noGrp="1"/>
          </p:cNvSpPr>
          <p:nvPr>
            <p:ph idx="1"/>
          </p:nvPr>
        </p:nvSpPr>
        <p:spPr>
          <a:xfrm>
            <a:off x="228600" y="990601"/>
            <a:ext cx="8610600" cy="3428999"/>
          </a:xfrm>
        </p:spPr>
        <p:txBody>
          <a:bodyPr>
            <a:normAutofit fontScale="70000" lnSpcReduction="20000"/>
          </a:bodyPr>
          <a:lstStyle/>
          <a:p>
            <a:r>
              <a:rPr lang="en-US" dirty="0"/>
              <a:t>Are numeric values measure or dimension? See the following example about the “income” data</a:t>
            </a:r>
          </a:p>
          <a:p>
            <a:r>
              <a:rPr lang="en-US" dirty="0"/>
              <a:t>Income as a fact/measure</a:t>
            </a:r>
          </a:p>
          <a:p>
            <a:pPr lvl="1"/>
            <a:r>
              <a:rPr lang="en-US" dirty="0"/>
              <a:t>“According to the US Census Bureau persons with doctorates in the United States had an average income of roughly $81,400. The average for an advanced degree was $72,824 with men averaging $90,761 and women averaging $50,756 annually.”</a:t>
            </a:r>
          </a:p>
          <a:p>
            <a:r>
              <a:rPr lang="en-US" dirty="0"/>
              <a:t>Income (range) as a dimension – ranged dimension</a:t>
            </a:r>
          </a:p>
          <a:p>
            <a:pPr lvl="1"/>
            <a:r>
              <a:rPr lang="en-US" dirty="0">
                <a:hlinkClick r:id="rId2"/>
              </a:rPr>
              <a:t>http://en.wikipedia.org/wiki/Household_income_in_the_United_States#Household_income</a:t>
            </a:r>
            <a:endParaRPr lang="en-US" dirty="0"/>
          </a:p>
          <a:p>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11</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91000"/>
            <a:ext cx="6172200" cy="183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ine Callout 1 5"/>
          <p:cNvSpPr/>
          <p:nvPr/>
        </p:nvSpPr>
        <p:spPr bwMode="auto">
          <a:xfrm>
            <a:off x="152400" y="4872037"/>
            <a:ext cx="2057400" cy="1219200"/>
          </a:xfrm>
          <a:prstGeom prst="borderCallout1">
            <a:avLst>
              <a:gd name="adj1" fmla="val -487"/>
              <a:gd name="adj2" fmla="val 88897"/>
              <a:gd name="adj3" fmla="val -26723"/>
              <a:gd name="adj4" fmla="val 114703"/>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This is called a ranged/banded dimension; as they are used to group the data in this case, not to measure it.</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3486814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US"/>
              <a:t>Hierarchies</a:t>
            </a:r>
            <a:endParaRPr lang="en-US" dirty="0"/>
          </a:p>
        </p:txBody>
      </p:sp>
      <p:sp>
        <p:nvSpPr>
          <p:cNvPr id="16387" name="Rectangle 3"/>
          <p:cNvSpPr>
            <a:spLocks noGrp="1" noChangeArrowheads="1"/>
          </p:cNvSpPr>
          <p:nvPr>
            <p:ph idx="1"/>
          </p:nvPr>
        </p:nvSpPr>
        <p:spPr/>
        <p:txBody>
          <a:bodyPr>
            <a:normAutofit fontScale="62500" lnSpcReduction="20000"/>
          </a:bodyPr>
          <a:lstStyle/>
          <a:p>
            <a:r>
              <a:rPr lang="en-US" dirty="0"/>
              <a:t>Hierarchy is a structured way to group attributes in multiple levels within a dimension</a:t>
            </a:r>
          </a:p>
          <a:p>
            <a:pPr lvl="1"/>
            <a:r>
              <a:rPr lang="en-US" dirty="0"/>
              <a:t>The lowest level is called a </a:t>
            </a:r>
            <a:r>
              <a:rPr lang="en-US" b="1" i="1" dirty="0"/>
              <a:t>leaf level</a:t>
            </a:r>
            <a:r>
              <a:rPr lang="en-US" dirty="0"/>
              <a:t>.</a:t>
            </a:r>
          </a:p>
          <a:p>
            <a:r>
              <a:rPr lang="en-US" dirty="0"/>
              <a:t>Examples of hierarchy in a dimension</a:t>
            </a:r>
          </a:p>
          <a:p>
            <a:pPr lvl="1"/>
            <a:r>
              <a:rPr lang="en-US" dirty="0"/>
              <a:t>Location dimension: country, state, city</a:t>
            </a:r>
          </a:p>
          <a:p>
            <a:pPr lvl="1"/>
            <a:r>
              <a:rPr lang="en-US" dirty="0"/>
              <a:t>Organization dimension: section, division, branch, region</a:t>
            </a:r>
          </a:p>
          <a:p>
            <a:pPr lvl="1"/>
            <a:r>
              <a:rPr lang="en-US" dirty="0"/>
              <a:t>Date dimension: year, quarter, month, date</a:t>
            </a:r>
          </a:p>
          <a:p>
            <a:r>
              <a:rPr lang="en-US" dirty="0"/>
              <a:t>A dimension can have multiple hierarchies</a:t>
            </a:r>
          </a:p>
          <a:p>
            <a:pPr lvl="1"/>
            <a:r>
              <a:rPr lang="en-US" dirty="0">
                <a:hlinkClick r:id="rId2"/>
              </a:rPr>
              <a:t>https://www.informationweek.com/software/information-management/kimball-university-maintaining-dimension-hierarchies/d/d-id/1073326</a:t>
            </a:r>
            <a:r>
              <a:rPr lang="en-US" dirty="0"/>
              <a:t> </a:t>
            </a:r>
          </a:p>
          <a:p>
            <a:r>
              <a:rPr lang="en-US" dirty="0"/>
              <a:t>Dimensions contain hierarchies. The hierarchies contain levels. And the levels contain members.</a:t>
            </a:r>
          </a:p>
          <a:p>
            <a:r>
              <a:rPr lang="en-US" dirty="0"/>
              <a:t>Dimension member</a:t>
            </a:r>
          </a:p>
          <a:p>
            <a:pPr lvl="1"/>
            <a:r>
              <a:rPr lang="en-US" dirty="0"/>
              <a:t>Members are the instances (values) in a level. For example, month has members of Jan, Feb, etc.</a:t>
            </a:r>
          </a:p>
        </p:txBody>
      </p:sp>
      <p:sp>
        <p:nvSpPr>
          <p:cNvPr id="29700" name="Slide Number Placeholder 5"/>
          <p:cNvSpPr txBox="1">
            <a:spLocks noGrp="1"/>
          </p:cNvSpPr>
          <p:nvPr/>
        </p:nvSpPr>
        <p:spPr bwMode="auto">
          <a:xfrm>
            <a:off x="8613775" y="6305550"/>
            <a:ext cx="457200" cy="476250"/>
          </a:xfrm>
          <a:prstGeom prst="rect">
            <a:avLst/>
          </a:prstGeom>
          <a:noFill/>
          <a:ln>
            <a:miter lim="800000"/>
            <a:headEnd/>
            <a:tailEnd/>
          </a:ln>
        </p:spPr>
        <p:txBody>
          <a:bodyPr anchor="b"/>
          <a:lstStyle/>
          <a:p>
            <a:pPr algn="ctr">
              <a:defRPr/>
            </a:pPr>
            <a:fld id="{A154DA7D-1BB4-4839-8D8B-CDBD0EB3A6BA}" type="slidenum">
              <a:rPr lang="en-US">
                <a:solidFill>
                  <a:schemeClr val="bg2">
                    <a:shade val="50000"/>
                    <a:satMod val="200000"/>
                  </a:schemeClr>
                </a:solidFill>
              </a:rPr>
              <a:pPr algn="ctr">
                <a:defRPr/>
              </a:pPr>
              <a:t>12</a:t>
            </a:fld>
            <a:endParaRPr lang="en-US">
              <a:solidFill>
                <a:schemeClr val="bg2">
                  <a:shade val="50000"/>
                  <a:satMod val="200000"/>
                </a:schemeClr>
              </a:solidFill>
            </a:endParaRPr>
          </a:p>
        </p:txBody>
      </p:sp>
    </p:spTree>
    <p:extLst>
      <p:ext uri="{BB962C8B-B14F-4D97-AF65-F5344CB8AC3E}">
        <p14:creationId xmlns:p14="http://schemas.microsoft.com/office/powerpoint/2010/main" val="3583448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US" dirty="0"/>
              <a:t>Aggregate</a:t>
            </a:r>
          </a:p>
        </p:txBody>
      </p:sp>
      <p:sp>
        <p:nvSpPr>
          <p:cNvPr id="16387" name="Rectangle 3"/>
          <p:cNvSpPr>
            <a:spLocks noGrp="1" noChangeArrowheads="1"/>
          </p:cNvSpPr>
          <p:nvPr>
            <p:ph idx="1"/>
          </p:nvPr>
        </p:nvSpPr>
        <p:spPr/>
        <p:txBody>
          <a:bodyPr>
            <a:normAutofit fontScale="92500" lnSpcReduction="20000"/>
          </a:bodyPr>
          <a:lstStyle/>
          <a:p>
            <a:r>
              <a:rPr lang="en-US" dirty="0"/>
              <a:t>Aggregate is a value formed by combining facts from a given dimension member of one or more dimensions to create a single value.</a:t>
            </a:r>
          </a:p>
          <a:p>
            <a:r>
              <a:rPr lang="en-US" dirty="0"/>
              <a:t>Aggregation can be based on any formula, with the common ones to be: summation, average, count, etc.</a:t>
            </a:r>
          </a:p>
          <a:p>
            <a:r>
              <a:rPr lang="en-US" dirty="0"/>
              <a:t>Examples</a:t>
            </a:r>
          </a:p>
          <a:p>
            <a:pPr lvl="1"/>
            <a:r>
              <a:rPr lang="en-US" dirty="0"/>
              <a:t>Total sales amount in December (the month member in the date dimension)</a:t>
            </a:r>
          </a:p>
          <a:p>
            <a:pPr lvl="1"/>
            <a:r>
              <a:rPr lang="en-US" dirty="0"/>
              <a:t>Total sales amount in Georgia in December (the state member of the location dimension + the month member in the date dimension)</a:t>
            </a:r>
          </a:p>
          <a:p>
            <a:pPr lvl="1"/>
            <a:r>
              <a:rPr lang="en-US" dirty="0"/>
              <a:t>Average sales amount in each state in December</a:t>
            </a:r>
          </a:p>
        </p:txBody>
      </p:sp>
      <p:sp>
        <p:nvSpPr>
          <p:cNvPr id="29700" name="Slide Number Placeholder 5"/>
          <p:cNvSpPr txBox="1">
            <a:spLocks noGrp="1"/>
          </p:cNvSpPr>
          <p:nvPr/>
        </p:nvSpPr>
        <p:spPr bwMode="auto">
          <a:xfrm>
            <a:off x="8613775" y="6305550"/>
            <a:ext cx="457200" cy="476250"/>
          </a:xfrm>
          <a:prstGeom prst="rect">
            <a:avLst/>
          </a:prstGeom>
          <a:noFill/>
          <a:ln>
            <a:miter lim="800000"/>
            <a:headEnd/>
            <a:tailEnd/>
          </a:ln>
        </p:spPr>
        <p:txBody>
          <a:bodyPr anchor="b"/>
          <a:lstStyle/>
          <a:p>
            <a:pPr algn="ctr">
              <a:defRPr/>
            </a:pPr>
            <a:fld id="{A154DA7D-1BB4-4839-8D8B-CDBD0EB3A6BA}" type="slidenum">
              <a:rPr lang="en-US">
                <a:solidFill>
                  <a:schemeClr val="bg2">
                    <a:shade val="50000"/>
                    <a:satMod val="200000"/>
                  </a:schemeClr>
                </a:solidFill>
              </a:rPr>
              <a:pPr algn="ctr">
                <a:defRPr/>
              </a:pPr>
              <a:t>13</a:t>
            </a:fld>
            <a:endParaRPr lang="en-US">
              <a:solidFill>
                <a:schemeClr val="bg2">
                  <a:shade val="50000"/>
                  <a:satMod val="200000"/>
                </a:schemeClr>
              </a:solidFill>
            </a:endParaRPr>
          </a:p>
        </p:txBody>
      </p:sp>
    </p:spTree>
    <p:extLst>
      <p:ext uri="{BB962C8B-B14F-4D97-AF65-F5344CB8AC3E}">
        <p14:creationId xmlns:p14="http://schemas.microsoft.com/office/powerpoint/2010/main" val="251967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7F6EC3D-D4C3-49E5-B527-B60841339D80}"/>
              </a:ext>
            </a:extLst>
          </p:cNvPr>
          <p:cNvPicPr>
            <a:picLocks noChangeAspect="1"/>
          </p:cNvPicPr>
          <p:nvPr/>
        </p:nvPicPr>
        <p:blipFill>
          <a:blip r:embed="rId2"/>
          <a:stretch>
            <a:fillRect/>
          </a:stretch>
        </p:blipFill>
        <p:spPr>
          <a:xfrm>
            <a:off x="372" y="4104929"/>
            <a:ext cx="9144000" cy="2753071"/>
          </a:xfrm>
          <a:prstGeom prst="rect">
            <a:avLst/>
          </a:prstGeom>
        </p:spPr>
      </p:pic>
      <p:sp>
        <p:nvSpPr>
          <p:cNvPr id="2" name="Title 1"/>
          <p:cNvSpPr>
            <a:spLocks noGrp="1"/>
          </p:cNvSpPr>
          <p:nvPr>
            <p:ph type="title"/>
          </p:nvPr>
        </p:nvSpPr>
        <p:spPr/>
        <p:txBody>
          <a:bodyPr>
            <a:normAutofit fontScale="90000"/>
          </a:bodyPr>
          <a:lstStyle/>
          <a:p>
            <a:r>
              <a:rPr lang="en-US" dirty="0"/>
              <a:t>Modeling Dimensions</a:t>
            </a:r>
          </a:p>
        </p:txBody>
      </p:sp>
      <p:sp>
        <p:nvSpPr>
          <p:cNvPr id="3" name="Content Placeholder 2"/>
          <p:cNvSpPr>
            <a:spLocks noGrp="1"/>
          </p:cNvSpPr>
          <p:nvPr>
            <p:ph idx="1"/>
          </p:nvPr>
        </p:nvSpPr>
        <p:spPr>
          <a:xfrm>
            <a:off x="228600" y="990601"/>
            <a:ext cx="8610600" cy="2971799"/>
          </a:xfrm>
        </p:spPr>
        <p:txBody>
          <a:bodyPr>
            <a:normAutofit fontScale="77500" lnSpcReduction="20000"/>
          </a:bodyPr>
          <a:lstStyle/>
          <a:p>
            <a:r>
              <a:rPr lang="en-US" dirty="0"/>
              <a:t>The identification of dimensions and dimension members is the key to multidimensional analysis</a:t>
            </a:r>
          </a:p>
          <a:p>
            <a:r>
              <a:rPr lang="en-US" dirty="0"/>
              <a:t>It directly reflects modeler’s understanding of the domain and problems being analyzed</a:t>
            </a:r>
          </a:p>
          <a:p>
            <a:r>
              <a:rPr lang="en-US" dirty="0"/>
              <a:t>Exercise</a:t>
            </a:r>
          </a:p>
          <a:p>
            <a:pPr lvl="1"/>
            <a:r>
              <a:rPr lang="en-US" dirty="0"/>
              <a:t>Identify dimensions with possible hierarchies for the following piece of data example, based on your understanding of the KSU class offering.</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14</a:t>
            </a:fld>
            <a:endParaRPr lang="en-US"/>
          </a:p>
        </p:txBody>
      </p:sp>
      <p:sp>
        <p:nvSpPr>
          <p:cNvPr id="6" name="Rectangle 5"/>
          <p:cNvSpPr/>
          <p:nvPr/>
        </p:nvSpPr>
        <p:spPr>
          <a:xfrm>
            <a:off x="1295400" y="4104929"/>
            <a:ext cx="6324600" cy="58477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1600" dirty="0">
                <a:hlinkClick r:id="rId3"/>
              </a:rPr>
              <a:t>https://owlexpress.kennesaw.edu/prodban/bwckctlg.p_disp_listcrse?term_in=201808&amp;subj_in=IT&amp;crse_in=6713&amp;schd_in=A</a:t>
            </a:r>
            <a:r>
              <a:rPr lang="en-US" sz="1600" dirty="0"/>
              <a:t>  </a:t>
            </a:r>
          </a:p>
        </p:txBody>
      </p:sp>
    </p:spTree>
    <p:extLst>
      <p:ext uri="{BB962C8B-B14F-4D97-AF65-F5344CB8AC3E}">
        <p14:creationId xmlns:p14="http://schemas.microsoft.com/office/powerpoint/2010/main" val="2012734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CF0C4-65C1-4A49-A071-A78A2DD49636}"/>
              </a:ext>
            </a:extLst>
          </p:cNvPr>
          <p:cNvSpPr>
            <a:spLocks noGrp="1"/>
          </p:cNvSpPr>
          <p:nvPr>
            <p:ph type="title"/>
          </p:nvPr>
        </p:nvSpPr>
        <p:spPr/>
        <p:txBody>
          <a:bodyPr>
            <a:noAutofit/>
          </a:bodyPr>
          <a:lstStyle/>
          <a:p>
            <a:r>
              <a:rPr lang="en-US" sz="3200" dirty="0"/>
              <a:t>Implementation of Dimensional Models</a:t>
            </a:r>
          </a:p>
        </p:txBody>
      </p:sp>
      <p:sp>
        <p:nvSpPr>
          <p:cNvPr id="3" name="Content Placeholder 2">
            <a:extLst>
              <a:ext uri="{FF2B5EF4-FFF2-40B4-BE49-F238E27FC236}">
                <a16:creationId xmlns:a16="http://schemas.microsoft.com/office/drawing/2014/main" id="{047A9981-FB59-46AB-B2CD-3A4BD7E86037}"/>
              </a:ext>
            </a:extLst>
          </p:cNvPr>
          <p:cNvSpPr>
            <a:spLocks noGrp="1"/>
          </p:cNvSpPr>
          <p:nvPr>
            <p:ph idx="1"/>
          </p:nvPr>
        </p:nvSpPr>
        <p:spPr/>
        <p:txBody>
          <a:bodyPr>
            <a:normAutofit fontScale="85000" lnSpcReduction="20000"/>
          </a:bodyPr>
          <a:lstStyle/>
          <a:p>
            <a:r>
              <a:rPr lang="en-US" dirty="0"/>
              <a:t>Dimensional model can be implemented as relational model (as schemas) in</a:t>
            </a:r>
          </a:p>
          <a:p>
            <a:pPr lvl="1"/>
            <a:r>
              <a:rPr lang="en-US" dirty="0"/>
              <a:t>data warehouse/mart design (strictly following the relational rules)</a:t>
            </a:r>
          </a:p>
          <a:p>
            <a:pPr lvl="1"/>
            <a:r>
              <a:rPr lang="en-US" dirty="0"/>
              <a:t>analytics app (Power BI) data modeling (loosely following the relational logic)</a:t>
            </a:r>
          </a:p>
          <a:p>
            <a:r>
              <a:rPr lang="en-US" dirty="0"/>
              <a:t>Schema describes how data are organized in a (data) system</a:t>
            </a:r>
          </a:p>
          <a:p>
            <a:r>
              <a:rPr lang="en-US" dirty="0"/>
              <a:t>Dimensional models can be designed in two types of schemas under the relational data model (logical model)</a:t>
            </a:r>
          </a:p>
          <a:p>
            <a:pPr lvl="1"/>
            <a:r>
              <a:rPr lang="en-US" dirty="0"/>
              <a:t>Star schema</a:t>
            </a:r>
          </a:p>
          <a:p>
            <a:pPr lvl="1"/>
            <a:r>
              <a:rPr lang="en-US" dirty="0"/>
              <a:t>Snowflake schema</a:t>
            </a:r>
          </a:p>
        </p:txBody>
      </p:sp>
      <p:sp>
        <p:nvSpPr>
          <p:cNvPr id="4" name="Slide Number Placeholder 3">
            <a:extLst>
              <a:ext uri="{FF2B5EF4-FFF2-40B4-BE49-F238E27FC236}">
                <a16:creationId xmlns:a16="http://schemas.microsoft.com/office/drawing/2014/main" id="{68B8E600-111E-4225-97BF-7E35EA18BA83}"/>
              </a:ext>
            </a:extLst>
          </p:cNvPr>
          <p:cNvSpPr>
            <a:spLocks noGrp="1"/>
          </p:cNvSpPr>
          <p:nvPr>
            <p:ph type="sldNum" sz="quarter" idx="12"/>
          </p:nvPr>
        </p:nvSpPr>
        <p:spPr/>
        <p:txBody>
          <a:bodyPr/>
          <a:lstStyle/>
          <a:p>
            <a:pPr>
              <a:defRPr/>
            </a:pPr>
            <a:fld id="{EE372EA2-9A33-444C-BB27-43E9FD2345A0}" type="slidenum">
              <a:rPr lang="en-US" smtClean="0"/>
              <a:pPr>
                <a:defRPr/>
              </a:pPr>
              <a:t>15</a:t>
            </a:fld>
            <a:endParaRPr lang="en-US"/>
          </a:p>
        </p:txBody>
      </p:sp>
    </p:spTree>
    <p:extLst>
      <p:ext uri="{BB962C8B-B14F-4D97-AF65-F5344CB8AC3E}">
        <p14:creationId xmlns:p14="http://schemas.microsoft.com/office/powerpoint/2010/main" val="261825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Star Schema</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16</a:t>
            </a:fld>
            <a:endParaRPr lang="en-US"/>
          </a:p>
        </p:txBody>
      </p:sp>
      <p:pic>
        <p:nvPicPr>
          <p:cNvPr id="5" name="Picture 4"/>
          <p:cNvPicPr>
            <a:picLocks noChangeAspect="1"/>
          </p:cNvPicPr>
          <p:nvPr/>
        </p:nvPicPr>
        <p:blipFill>
          <a:blip r:embed="rId2"/>
          <a:stretch>
            <a:fillRect/>
          </a:stretch>
        </p:blipFill>
        <p:spPr>
          <a:xfrm>
            <a:off x="174498" y="1066800"/>
            <a:ext cx="8718804" cy="4504804"/>
          </a:xfrm>
          <a:prstGeom prst="rect">
            <a:avLst/>
          </a:prstGeom>
        </p:spPr>
      </p:pic>
      <p:sp>
        <p:nvSpPr>
          <p:cNvPr id="7" name="Rectangle 6"/>
          <p:cNvSpPr/>
          <p:nvPr/>
        </p:nvSpPr>
        <p:spPr>
          <a:xfrm>
            <a:off x="457200" y="5727961"/>
            <a:ext cx="8229600" cy="307777"/>
          </a:xfrm>
          <a:prstGeom prst="rect">
            <a:avLst/>
          </a:prstGeom>
        </p:spPr>
        <p:txBody>
          <a:bodyPr wrap="square">
            <a:spAutoFit/>
          </a:bodyPr>
          <a:lstStyle/>
          <a:p>
            <a:pPr marL="57150" lvl="1"/>
            <a:r>
              <a:rPr lang="en-US" sz="1400" dirty="0"/>
              <a:t>Image from </a:t>
            </a:r>
            <a:r>
              <a:rPr lang="en-US" sz="1400" dirty="0">
                <a:hlinkClick r:id="rId3"/>
              </a:rPr>
              <a:t>https://www.slideshare.net/Dataversity/ldm-webinar-data-modeling-business-intelligence</a:t>
            </a:r>
            <a:r>
              <a:rPr lang="en-US" sz="1400" dirty="0"/>
              <a:t> </a:t>
            </a:r>
          </a:p>
        </p:txBody>
      </p:sp>
      <p:sp>
        <p:nvSpPr>
          <p:cNvPr id="6" name="Line Callout 1 12">
            <a:extLst>
              <a:ext uri="{FF2B5EF4-FFF2-40B4-BE49-F238E27FC236}">
                <a16:creationId xmlns:a16="http://schemas.microsoft.com/office/drawing/2014/main" id="{27665372-48E5-4557-A731-384F4FD5FD44}"/>
              </a:ext>
            </a:extLst>
          </p:cNvPr>
          <p:cNvSpPr/>
          <p:nvPr/>
        </p:nvSpPr>
        <p:spPr bwMode="auto">
          <a:xfrm>
            <a:off x="6400800" y="2209800"/>
            <a:ext cx="2306216" cy="914400"/>
          </a:xfrm>
          <a:prstGeom prst="borderCallout1">
            <a:avLst>
              <a:gd name="adj1" fmla="val 37551"/>
              <a:gd name="adj2" fmla="val 287"/>
              <a:gd name="adj3" fmla="val 83199"/>
              <a:gd name="adj4" fmla="val -119643"/>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pitchFamily="34" charset="0"/>
              </a:rPr>
              <a:t>Star</a:t>
            </a:r>
            <a:r>
              <a:rPr lang="en-US" dirty="0"/>
              <a:t> is a metaphor here to visualize how dimensional tables are linked to the fact table.</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3900692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100FC-CAC5-4311-BFFA-0F2B23123EB4}"/>
              </a:ext>
            </a:extLst>
          </p:cNvPr>
          <p:cNvSpPr>
            <a:spLocks noGrp="1"/>
          </p:cNvSpPr>
          <p:nvPr>
            <p:ph type="title"/>
          </p:nvPr>
        </p:nvSpPr>
        <p:spPr/>
        <p:txBody>
          <a:bodyPr>
            <a:noAutofit/>
          </a:bodyPr>
          <a:lstStyle/>
          <a:p>
            <a:r>
              <a:rPr lang="en-US" sz="3600" dirty="0"/>
              <a:t>Star Schema in Relational Database</a:t>
            </a:r>
          </a:p>
        </p:txBody>
      </p:sp>
      <p:sp>
        <p:nvSpPr>
          <p:cNvPr id="3" name="Content Placeholder 2">
            <a:extLst>
              <a:ext uri="{FF2B5EF4-FFF2-40B4-BE49-F238E27FC236}">
                <a16:creationId xmlns:a16="http://schemas.microsoft.com/office/drawing/2014/main" id="{5E69A66D-434D-4627-A3E8-BDE79E28B036}"/>
              </a:ext>
            </a:extLst>
          </p:cNvPr>
          <p:cNvSpPr>
            <a:spLocks noGrp="1"/>
          </p:cNvSpPr>
          <p:nvPr>
            <p:ph idx="1"/>
          </p:nvPr>
        </p:nvSpPr>
        <p:spPr/>
        <p:txBody>
          <a:bodyPr/>
          <a:lstStyle/>
          <a:p>
            <a:r>
              <a:rPr lang="en-US" dirty="0"/>
              <a:t>Dimension tables are linked to the fact table through primary key and foreign key pairs.</a:t>
            </a:r>
          </a:p>
        </p:txBody>
      </p:sp>
      <p:sp>
        <p:nvSpPr>
          <p:cNvPr id="4" name="Slide Number Placeholder 3">
            <a:extLst>
              <a:ext uri="{FF2B5EF4-FFF2-40B4-BE49-F238E27FC236}">
                <a16:creationId xmlns:a16="http://schemas.microsoft.com/office/drawing/2014/main" id="{30B8785D-BC43-4F8D-B6AE-0FA4C9485308}"/>
              </a:ext>
            </a:extLst>
          </p:cNvPr>
          <p:cNvSpPr>
            <a:spLocks noGrp="1"/>
          </p:cNvSpPr>
          <p:nvPr>
            <p:ph type="sldNum" sz="quarter" idx="12"/>
          </p:nvPr>
        </p:nvSpPr>
        <p:spPr/>
        <p:txBody>
          <a:bodyPr/>
          <a:lstStyle/>
          <a:p>
            <a:pPr>
              <a:defRPr/>
            </a:pPr>
            <a:fld id="{EE372EA2-9A33-444C-BB27-43E9FD2345A0}" type="slidenum">
              <a:rPr lang="en-US" smtClean="0"/>
              <a:pPr>
                <a:defRPr/>
              </a:pPr>
              <a:t>17</a:t>
            </a:fld>
            <a:endParaRPr lang="en-US"/>
          </a:p>
        </p:txBody>
      </p:sp>
      <p:pic>
        <p:nvPicPr>
          <p:cNvPr id="6" name="Picture 2" descr="Star Schema">
            <a:extLst>
              <a:ext uri="{FF2B5EF4-FFF2-40B4-BE49-F238E27FC236}">
                <a16:creationId xmlns:a16="http://schemas.microsoft.com/office/drawing/2014/main" id="{FBED71AF-A3B4-4D1B-9514-842CFB30B2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209800"/>
            <a:ext cx="5199914" cy="4038600"/>
          </a:xfrm>
          <a:prstGeom prst="rect">
            <a:avLst/>
          </a:prstGeom>
          <a:noFill/>
          <a:extLst>
            <a:ext uri="{909E8E84-426E-40DD-AFC4-6F175D3DCCD1}">
              <a14:hiddenFill xmlns:a14="http://schemas.microsoft.com/office/drawing/2010/main">
                <a:solidFill>
                  <a:srgbClr val="FFFFFF"/>
                </a:solidFill>
              </a14:hiddenFill>
            </a:ext>
          </a:extLst>
        </p:spPr>
      </p:pic>
      <p:sp>
        <p:nvSpPr>
          <p:cNvPr id="7" name="Line Callout 1 12">
            <a:extLst>
              <a:ext uri="{FF2B5EF4-FFF2-40B4-BE49-F238E27FC236}">
                <a16:creationId xmlns:a16="http://schemas.microsoft.com/office/drawing/2014/main" id="{3CA7BDD2-158F-4535-8B7B-9DC169A75604}"/>
              </a:ext>
            </a:extLst>
          </p:cNvPr>
          <p:cNvSpPr/>
          <p:nvPr/>
        </p:nvSpPr>
        <p:spPr bwMode="auto">
          <a:xfrm>
            <a:off x="6629400" y="4191000"/>
            <a:ext cx="2209800" cy="533400"/>
          </a:xfrm>
          <a:prstGeom prst="borderCallout1">
            <a:avLst>
              <a:gd name="adj1" fmla="val 37551"/>
              <a:gd name="adj2" fmla="val 287"/>
              <a:gd name="adj3" fmla="val 15743"/>
              <a:gd name="adj4" fmla="val -73429"/>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pitchFamily="34" charset="0"/>
              </a:rPr>
              <a:t>Foreign keys in the fact table.</a:t>
            </a:r>
          </a:p>
        </p:txBody>
      </p:sp>
    </p:spTree>
    <p:extLst>
      <p:ext uri="{BB962C8B-B14F-4D97-AF65-F5344CB8AC3E}">
        <p14:creationId xmlns:p14="http://schemas.microsoft.com/office/powerpoint/2010/main" val="462222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normAutofit fontScale="90000"/>
          </a:bodyPr>
          <a:lstStyle/>
          <a:p>
            <a:r>
              <a:rPr lang="en-US" dirty="0"/>
              <a:t>Star Schema Design Example</a:t>
            </a:r>
          </a:p>
        </p:txBody>
      </p:sp>
      <p:sp>
        <p:nvSpPr>
          <p:cNvPr id="7" name="Content Placeholder 6"/>
          <p:cNvSpPr>
            <a:spLocks noGrp="1"/>
          </p:cNvSpPr>
          <p:nvPr>
            <p:ph idx="1"/>
          </p:nvPr>
        </p:nvSpPr>
        <p:spPr>
          <a:xfrm>
            <a:off x="228600" y="990601"/>
            <a:ext cx="8610600" cy="1073944"/>
          </a:xfrm>
        </p:spPr>
        <p:txBody>
          <a:bodyPr>
            <a:normAutofit fontScale="77500" lnSpcReduction="20000"/>
          </a:bodyPr>
          <a:lstStyle/>
          <a:p>
            <a:r>
              <a:rPr lang="en-US" dirty="0"/>
              <a:t>This is an example conceptual dimensional data model for a typical retail business. It has one fact and four dimensions.</a:t>
            </a:r>
          </a:p>
        </p:txBody>
      </p:sp>
      <p:sp>
        <p:nvSpPr>
          <p:cNvPr id="20" name="Slide Number Placeholder 5"/>
          <p:cNvSpPr>
            <a:spLocks noGrp="1"/>
          </p:cNvSpPr>
          <p:nvPr>
            <p:ph type="sldNum" sz="quarter" idx="12"/>
          </p:nvPr>
        </p:nvSpPr>
        <p:spPr/>
        <p:txBody>
          <a:bodyPr/>
          <a:lstStyle/>
          <a:p>
            <a:fld id="{1CE143A4-D4DB-415A-9640-642FEDC3E2CD}" type="slidenum">
              <a:rPr lang="en-US" smtClean="0"/>
              <a:pPr/>
              <a:t>18</a:t>
            </a:fld>
            <a:endParaRPr lang="en-US"/>
          </a:p>
        </p:txBody>
      </p:sp>
      <p:sp>
        <p:nvSpPr>
          <p:cNvPr id="137268" name="Rectangle 52"/>
          <p:cNvSpPr>
            <a:spLocks noChangeArrowheads="1"/>
          </p:cNvSpPr>
          <p:nvPr/>
        </p:nvSpPr>
        <p:spPr bwMode="auto">
          <a:xfrm>
            <a:off x="838200" y="3443287"/>
            <a:ext cx="1676400" cy="595313"/>
          </a:xfrm>
          <a:prstGeom prst="rect">
            <a:avLst/>
          </a:prstGeom>
          <a:solidFill>
            <a:srgbClr val="FFFF99"/>
          </a:solidFill>
          <a:ln w="9525">
            <a:solidFill>
              <a:schemeClr val="tx1"/>
            </a:solidFill>
            <a:miter lim="800000"/>
            <a:headEnd/>
            <a:tailEnd/>
          </a:ln>
          <a:effectLst/>
        </p:spPr>
        <p:txBody>
          <a:bodyPr wrap="none" anchor="ctr"/>
          <a:lstStyle/>
          <a:p>
            <a:pPr algn="ctr"/>
            <a:r>
              <a:rPr lang="en-US" sz="2800" dirty="0"/>
              <a:t>Date</a:t>
            </a:r>
          </a:p>
        </p:txBody>
      </p:sp>
      <p:sp>
        <p:nvSpPr>
          <p:cNvPr id="137269" name="AutoShape 53"/>
          <p:cNvSpPr>
            <a:spLocks noChangeArrowheads="1"/>
          </p:cNvSpPr>
          <p:nvPr/>
        </p:nvSpPr>
        <p:spPr bwMode="auto">
          <a:xfrm>
            <a:off x="3562350" y="3519488"/>
            <a:ext cx="1981200" cy="1204913"/>
          </a:xfrm>
          <a:prstGeom prst="can">
            <a:avLst>
              <a:gd name="adj" fmla="val 25000"/>
            </a:avLst>
          </a:prstGeom>
          <a:solidFill>
            <a:srgbClr val="99CCFF"/>
          </a:solidFill>
          <a:ln w="9525">
            <a:solidFill>
              <a:schemeClr val="tx1"/>
            </a:solidFill>
            <a:round/>
            <a:headEnd/>
            <a:tailEnd/>
          </a:ln>
          <a:effectLst/>
        </p:spPr>
        <p:txBody>
          <a:bodyPr wrap="none" anchor="ctr"/>
          <a:lstStyle/>
          <a:p>
            <a:pPr algn="ctr"/>
            <a:r>
              <a:rPr lang="en-US" sz="2800" dirty="0"/>
              <a:t>Sales Data</a:t>
            </a:r>
          </a:p>
        </p:txBody>
      </p:sp>
      <p:sp>
        <p:nvSpPr>
          <p:cNvPr id="137270" name="Rectangle 54"/>
          <p:cNvSpPr>
            <a:spLocks noChangeArrowheads="1"/>
          </p:cNvSpPr>
          <p:nvPr/>
        </p:nvSpPr>
        <p:spPr bwMode="auto">
          <a:xfrm>
            <a:off x="838200" y="4876800"/>
            <a:ext cx="1809750" cy="595313"/>
          </a:xfrm>
          <a:prstGeom prst="rect">
            <a:avLst/>
          </a:prstGeom>
          <a:solidFill>
            <a:srgbClr val="FFFF99"/>
          </a:solidFill>
          <a:ln w="9525">
            <a:solidFill>
              <a:schemeClr val="tx1"/>
            </a:solidFill>
            <a:miter lim="800000"/>
            <a:headEnd/>
            <a:tailEnd/>
          </a:ln>
          <a:effectLst/>
        </p:spPr>
        <p:txBody>
          <a:bodyPr wrap="none" anchor="ctr"/>
          <a:lstStyle/>
          <a:p>
            <a:pPr algn="ctr"/>
            <a:r>
              <a:rPr lang="en-US" sz="2800" dirty="0"/>
              <a:t>Customer</a:t>
            </a:r>
          </a:p>
        </p:txBody>
      </p:sp>
      <p:sp>
        <p:nvSpPr>
          <p:cNvPr id="137271" name="Rectangle 55"/>
          <p:cNvSpPr>
            <a:spLocks noChangeArrowheads="1"/>
          </p:cNvSpPr>
          <p:nvPr/>
        </p:nvSpPr>
        <p:spPr bwMode="auto">
          <a:xfrm>
            <a:off x="6553200" y="2986087"/>
            <a:ext cx="1524000" cy="595313"/>
          </a:xfrm>
          <a:prstGeom prst="rect">
            <a:avLst/>
          </a:prstGeom>
          <a:solidFill>
            <a:srgbClr val="FFFF99"/>
          </a:solidFill>
          <a:ln w="9525">
            <a:solidFill>
              <a:schemeClr val="tx1"/>
            </a:solidFill>
            <a:miter lim="800000"/>
            <a:headEnd/>
            <a:tailEnd/>
          </a:ln>
          <a:effectLst/>
        </p:spPr>
        <p:txBody>
          <a:bodyPr wrap="none" anchor="ctr"/>
          <a:lstStyle/>
          <a:p>
            <a:pPr algn="ctr"/>
            <a:r>
              <a:rPr lang="en-US" sz="2800" dirty="0"/>
              <a:t>Product</a:t>
            </a:r>
          </a:p>
        </p:txBody>
      </p:sp>
      <p:sp>
        <p:nvSpPr>
          <p:cNvPr id="137272" name="Rectangle 56"/>
          <p:cNvSpPr>
            <a:spLocks noChangeArrowheads="1"/>
          </p:cNvSpPr>
          <p:nvPr/>
        </p:nvSpPr>
        <p:spPr bwMode="auto">
          <a:xfrm>
            <a:off x="6553200" y="4343400"/>
            <a:ext cx="1619250" cy="595313"/>
          </a:xfrm>
          <a:prstGeom prst="rect">
            <a:avLst/>
          </a:prstGeom>
          <a:solidFill>
            <a:srgbClr val="FFFF99"/>
          </a:solidFill>
          <a:ln w="9525">
            <a:solidFill>
              <a:schemeClr val="tx1"/>
            </a:solidFill>
            <a:miter lim="800000"/>
            <a:headEnd/>
            <a:tailEnd/>
          </a:ln>
          <a:effectLst/>
        </p:spPr>
        <p:txBody>
          <a:bodyPr wrap="none" anchor="ctr"/>
          <a:lstStyle/>
          <a:p>
            <a:pPr algn="ctr"/>
            <a:r>
              <a:rPr lang="en-US" sz="2800" dirty="0"/>
              <a:t>Store</a:t>
            </a:r>
          </a:p>
        </p:txBody>
      </p:sp>
      <p:sp>
        <p:nvSpPr>
          <p:cNvPr id="137280" name="Line 64"/>
          <p:cNvSpPr>
            <a:spLocks noChangeShapeType="1"/>
          </p:cNvSpPr>
          <p:nvPr/>
        </p:nvSpPr>
        <p:spPr bwMode="auto">
          <a:xfrm flipV="1">
            <a:off x="6096000" y="5029200"/>
            <a:ext cx="457200" cy="914400"/>
          </a:xfrm>
          <a:prstGeom prst="line">
            <a:avLst/>
          </a:prstGeom>
          <a:noFill/>
          <a:ln w="9525">
            <a:solidFill>
              <a:schemeClr val="tx1"/>
            </a:solidFill>
            <a:prstDash val="dash"/>
            <a:round/>
            <a:headEnd/>
            <a:tailEnd type="triangle" w="med" len="med"/>
          </a:ln>
          <a:effectLst/>
        </p:spPr>
        <p:txBody>
          <a:bodyPr/>
          <a:lstStyle/>
          <a:p>
            <a:endParaRPr lang="en-US"/>
          </a:p>
        </p:txBody>
      </p:sp>
      <p:cxnSp>
        <p:nvCxnSpPr>
          <p:cNvPr id="22" name="Straight Arrow Connector 21"/>
          <p:cNvCxnSpPr>
            <a:stCxn id="137269" idx="2"/>
            <a:endCxn id="137268" idx="3"/>
          </p:cNvCxnSpPr>
          <p:nvPr/>
        </p:nvCxnSpPr>
        <p:spPr bwMode="auto">
          <a:xfrm flipH="1" flipV="1">
            <a:off x="2514600" y="3740944"/>
            <a:ext cx="1047750" cy="38100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3" name="Straight Arrow Connector 22"/>
          <p:cNvCxnSpPr>
            <a:stCxn id="137269" idx="4"/>
            <a:endCxn id="137272" idx="1"/>
          </p:cNvCxnSpPr>
          <p:nvPr/>
        </p:nvCxnSpPr>
        <p:spPr bwMode="auto">
          <a:xfrm>
            <a:off x="5543550" y="4121945"/>
            <a:ext cx="1009650" cy="51911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4" name="Straight Arrow Connector 23"/>
          <p:cNvCxnSpPr>
            <a:stCxn id="137269" idx="4"/>
            <a:endCxn id="137271" idx="1"/>
          </p:cNvCxnSpPr>
          <p:nvPr/>
        </p:nvCxnSpPr>
        <p:spPr bwMode="auto">
          <a:xfrm flipV="1">
            <a:off x="5543550" y="3283744"/>
            <a:ext cx="1009650" cy="83820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5" name="Straight Arrow Connector 24"/>
          <p:cNvCxnSpPr>
            <a:stCxn id="137269" idx="2"/>
            <a:endCxn id="137270" idx="3"/>
          </p:cNvCxnSpPr>
          <p:nvPr/>
        </p:nvCxnSpPr>
        <p:spPr bwMode="auto">
          <a:xfrm rot="10800000" flipV="1">
            <a:off x="2647950" y="4121945"/>
            <a:ext cx="914400" cy="105251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Line Callout 1 26"/>
          <p:cNvSpPr/>
          <p:nvPr/>
        </p:nvSpPr>
        <p:spPr>
          <a:xfrm>
            <a:off x="2676526" y="2057400"/>
            <a:ext cx="3267074" cy="1066800"/>
          </a:xfrm>
          <a:prstGeom prst="borderCallout1">
            <a:avLst>
              <a:gd name="adj1" fmla="val 101608"/>
              <a:gd name="adj2" fmla="val 32278"/>
              <a:gd name="adj3" fmla="val 153778"/>
              <a:gd name="adj4" fmla="val 43527"/>
            </a:avLst>
          </a:prstGeom>
          <a:ln>
            <a:prstDash val="sysDash"/>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normAutofit fontScale="32500" lnSpcReduction="20000"/>
          </a:bodyPr>
          <a:lstStyle/>
          <a:p>
            <a:r>
              <a:rPr lang="en-US" sz="4400" dirty="0"/>
              <a:t>A fact table holds measure information. Each measure can be described by referring to linked dimensional tables. Data can be aggregated by summing relevant rows.</a:t>
            </a:r>
            <a:endParaRPr lang="en-US" sz="4400" b="1" dirty="0">
              <a:solidFill>
                <a:srgbClr val="292929"/>
              </a:solidFill>
            </a:endParaRPr>
          </a:p>
        </p:txBody>
      </p:sp>
      <p:sp>
        <p:nvSpPr>
          <p:cNvPr id="28" name="Line Callout 1 27"/>
          <p:cNvSpPr/>
          <p:nvPr/>
        </p:nvSpPr>
        <p:spPr>
          <a:xfrm>
            <a:off x="3657600" y="5562600"/>
            <a:ext cx="2590800" cy="914400"/>
          </a:xfrm>
          <a:prstGeom prst="borderCallout1">
            <a:avLst>
              <a:gd name="adj1" fmla="val 27582"/>
              <a:gd name="adj2" fmla="val -1381"/>
              <a:gd name="adj3" fmla="val -26511"/>
              <a:gd name="adj4" fmla="val -37873"/>
            </a:avLst>
          </a:prstGeom>
          <a:ln>
            <a:prstDash val="sysDash"/>
            <a:headEnd type="none" w="med" len="med"/>
            <a:tailEnd type="arrow" w="med" len="med"/>
          </a:ln>
        </p:spPr>
        <p:style>
          <a:lnRef idx="1">
            <a:schemeClr val="accent4"/>
          </a:lnRef>
          <a:fillRef idx="2">
            <a:schemeClr val="accent4"/>
          </a:fillRef>
          <a:effectRef idx="1">
            <a:schemeClr val="accent4"/>
          </a:effectRef>
          <a:fontRef idx="minor">
            <a:schemeClr val="dk1"/>
          </a:fontRef>
        </p:style>
        <p:txBody>
          <a:bodyPr lIns="45720" rIns="45720" rtlCol="0" anchor="ctr">
            <a:normAutofit fontScale="77500" lnSpcReduction="20000"/>
          </a:bodyPr>
          <a:lstStyle/>
          <a:p>
            <a:r>
              <a:rPr lang="en-US" sz="2000" dirty="0"/>
              <a:t>Dimension tables hold dimensions, hierarchies, attributes. Each dimension uses at least one table.</a:t>
            </a:r>
            <a:endParaRPr lang="en-US" sz="4400" b="1" dirty="0">
              <a:solidFill>
                <a:srgbClr val="29292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fontScale="90000"/>
          </a:bodyPr>
          <a:lstStyle/>
          <a:p>
            <a:r>
              <a:rPr lang="en-US" sz="3600" dirty="0"/>
              <a:t>Star Schema in the Relational Model</a:t>
            </a:r>
          </a:p>
        </p:txBody>
      </p:sp>
      <p:sp>
        <p:nvSpPr>
          <p:cNvPr id="2" name="Content Placeholder 1"/>
          <p:cNvSpPr>
            <a:spLocks noGrp="1"/>
          </p:cNvSpPr>
          <p:nvPr>
            <p:ph idx="1"/>
          </p:nvPr>
        </p:nvSpPr>
        <p:spPr>
          <a:xfrm>
            <a:off x="228600" y="990602"/>
            <a:ext cx="8610600" cy="790574"/>
          </a:xfrm>
        </p:spPr>
        <p:txBody>
          <a:bodyPr>
            <a:normAutofit fontScale="55000" lnSpcReduction="20000"/>
          </a:bodyPr>
          <a:lstStyle/>
          <a:p>
            <a:r>
              <a:rPr lang="en-US" dirty="0"/>
              <a:t>This is the relational model designed based on the conceptual model in the last slide. It has one fact table (in the center) and four dimension tables linked to it.</a:t>
            </a:r>
          </a:p>
        </p:txBody>
      </p:sp>
      <p:sp>
        <p:nvSpPr>
          <p:cNvPr id="15362" name="Slide Number Placeholder 5"/>
          <p:cNvSpPr>
            <a:spLocks noGrp="1"/>
          </p:cNvSpPr>
          <p:nvPr>
            <p:ph type="sldNum" sz="quarter" idx="12"/>
          </p:nvPr>
        </p:nvSpPr>
        <p:spPr>
          <a:xfrm>
            <a:off x="76200" y="6704014"/>
            <a:ext cx="381000" cy="230186"/>
          </a:xfrm>
        </p:spPr>
        <p:txBody>
          <a:bodyPr/>
          <a:lstStyle/>
          <a:p>
            <a:fld id="{6D4597D0-3B85-4B58-BF73-E2B5DB3AC79C}" type="slidenum">
              <a:rPr lang="en-US" smtClean="0"/>
              <a:pPr/>
              <a:t>19</a:t>
            </a:fld>
            <a:endParaRPr lang="en-US"/>
          </a:p>
        </p:txBody>
      </p:sp>
      <p:sp>
        <p:nvSpPr>
          <p:cNvPr id="15364" name="Rectangle 5"/>
          <p:cNvSpPr>
            <a:spLocks noChangeArrowheads="1"/>
          </p:cNvSpPr>
          <p:nvPr/>
        </p:nvSpPr>
        <p:spPr bwMode="auto">
          <a:xfrm>
            <a:off x="762000" y="1931989"/>
            <a:ext cx="1600200" cy="2259011"/>
          </a:xfrm>
          <a:prstGeom prst="rect">
            <a:avLst/>
          </a:prstGeom>
          <a:solidFill>
            <a:srgbClr val="CCECFF"/>
          </a:solidFill>
          <a:ln w="12700">
            <a:solidFill>
              <a:schemeClr val="tx1"/>
            </a:solidFill>
            <a:miter lim="800000"/>
            <a:headEnd/>
            <a:tailEnd/>
          </a:ln>
        </p:spPr>
        <p:txBody>
          <a:bodyPr wrap="none" anchor="ctr"/>
          <a:lstStyle/>
          <a:p>
            <a:r>
              <a:rPr lang="en-US" sz="2000" b="1" dirty="0">
                <a:solidFill>
                  <a:srgbClr val="FF3399"/>
                </a:solidFill>
                <a:latin typeface="Arial" charset="0"/>
              </a:rPr>
              <a:t>Date</a:t>
            </a:r>
            <a:endParaRPr lang="en-US" sz="2000" dirty="0">
              <a:latin typeface="Arial" charset="0"/>
            </a:endParaRPr>
          </a:p>
          <a:p>
            <a:r>
              <a:rPr lang="en-US" sz="2000" dirty="0" err="1">
                <a:solidFill>
                  <a:schemeClr val="hlink"/>
                </a:solidFill>
                <a:latin typeface="Arial" charset="0"/>
              </a:rPr>
              <a:t>DateKey</a:t>
            </a:r>
            <a:endParaRPr lang="en-US" sz="2000" dirty="0">
              <a:solidFill>
                <a:schemeClr val="tx2"/>
              </a:solidFill>
              <a:latin typeface="Arial" charset="0"/>
            </a:endParaRPr>
          </a:p>
          <a:p>
            <a:r>
              <a:rPr lang="en-US" sz="2000" dirty="0" err="1">
                <a:solidFill>
                  <a:schemeClr val="tx2"/>
                </a:solidFill>
                <a:latin typeface="Arial" charset="0"/>
              </a:rPr>
              <a:t>DayofMonth</a:t>
            </a:r>
            <a:endParaRPr lang="en-US" sz="2000" dirty="0">
              <a:solidFill>
                <a:schemeClr val="tx2"/>
              </a:solidFill>
              <a:latin typeface="Arial" charset="0"/>
            </a:endParaRPr>
          </a:p>
          <a:p>
            <a:r>
              <a:rPr lang="en-US" sz="2000" dirty="0" err="1">
                <a:solidFill>
                  <a:schemeClr val="tx2"/>
                </a:solidFill>
                <a:latin typeface="Arial" charset="0"/>
              </a:rPr>
              <a:t>DayofWeek</a:t>
            </a:r>
            <a:endParaRPr lang="en-US" sz="2000" dirty="0">
              <a:solidFill>
                <a:schemeClr val="tx2"/>
              </a:solidFill>
              <a:latin typeface="Arial" charset="0"/>
            </a:endParaRPr>
          </a:p>
          <a:p>
            <a:r>
              <a:rPr lang="en-US" sz="2000" dirty="0">
                <a:solidFill>
                  <a:schemeClr val="tx2"/>
                </a:solidFill>
                <a:latin typeface="Arial" charset="0"/>
              </a:rPr>
              <a:t>Month</a:t>
            </a:r>
          </a:p>
          <a:p>
            <a:r>
              <a:rPr lang="en-US" sz="2000" dirty="0">
                <a:solidFill>
                  <a:schemeClr val="tx2"/>
                </a:solidFill>
                <a:latin typeface="Arial" charset="0"/>
              </a:rPr>
              <a:t>Quarter</a:t>
            </a:r>
          </a:p>
          <a:p>
            <a:r>
              <a:rPr lang="en-US" sz="2000" dirty="0">
                <a:solidFill>
                  <a:schemeClr val="tx2"/>
                </a:solidFill>
                <a:latin typeface="Arial" charset="0"/>
              </a:rPr>
              <a:t>Year</a:t>
            </a:r>
          </a:p>
        </p:txBody>
      </p:sp>
      <p:sp>
        <p:nvSpPr>
          <p:cNvPr id="15365" name="Rectangle 6"/>
          <p:cNvSpPr>
            <a:spLocks noChangeArrowheads="1"/>
          </p:cNvSpPr>
          <p:nvPr/>
        </p:nvSpPr>
        <p:spPr bwMode="auto">
          <a:xfrm>
            <a:off x="6629400" y="1827214"/>
            <a:ext cx="1676400" cy="1981200"/>
          </a:xfrm>
          <a:prstGeom prst="rect">
            <a:avLst/>
          </a:prstGeom>
          <a:solidFill>
            <a:srgbClr val="CCECFF"/>
          </a:solidFill>
          <a:ln w="12700">
            <a:solidFill>
              <a:schemeClr val="tx1"/>
            </a:solidFill>
            <a:miter lim="800000"/>
            <a:headEnd/>
            <a:tailEnd/>
          </a:ln>
        </p:spPr>
        <p:txBody>
          <a:bodyPr wrap="none" anchor="ctr"/>
          <a:lstStyle/>
          <a:p>
            <a:r>
              <a:rPr lang="en-US" sz="2000" b="1" dirty="0">
                <a:solidFill>
                  <a:srgbClr val="FF3399"/>
                </a:solidFill>
                <a:latin typeface="Arial" charset="0"/>
              </a:rPr>
              <a:t>Product</a:t>
            </a:r>
            <a:endParaRPr lang="en-US" sz="2000" dirty="0">
              <a:latin typeface="Arial" charset="0"/>
            </a:endParaRPr>
          </a:p>
          <a:p>
            <a:r>
              <a:rPr lang="en-US" sz="2000" dirty="0" err="1">
                <a:solidFill>
                  <a:schemeClr val="hlink"/>
                </a:solidFill>
                <a:latin typeface="Arial" charset="0"/>
              </a:rPr>
              <a:t>ProductKey</a:t>
            </a:r>
            <a:endParaRPr lang="en-US" sz="2000" dirty="0">
              <a:latin typeface="Arial" charset="0"/>
            </a:endParaRPr>
          </a:p>
          <a:p>
            <a:r>
              <a:rPr lang="en-US" sz="2000" dirty="0">
                <a:solidFill>
                  <a:schemeClr val="tx2"/>
                </a:solidFill>
                <a:latin typeface="Arial" charset="0"/>
              </a:rPr>
              <a:t>Product</a:t>
            </a:r>
          </a:p>
          <a:p>
            <a:r>
              <a:rPr lang="en-US" sz="2000" dirty="0">
                <a:solidFill>
                  <a:schemeClr val="tx2"/>
                </a:solidFill>
                <a:latin typeface="Arial" charset="0"/>
              </a:rPr>
              <a:t>Brand</a:t>
            </a:r>
          </a:p>
          <a:p>
            <a:r>
              <a:rPr lang="en-US" sz="2000" dirty="0">
                <a:solidFill>
                  <a:schemeClr val="tx2"/>
                </a:solidFill>
                <a:latin typeface="Arial" charset="0"/>
              </a:rPr>
              <a:t>Category</a:t>
            </a:r>
          </a:p>
          <a:p>
            <a:r>
              <a:rPr lang="en-US" sz="2000" dirty="0">
                <a:solidFill>
                  <a:schemeClr val="tx2"/>
                </a:solidFill>
                <a:latin typeface="Arial" charset="0"/>
              </a:rPr>
              <a:t>Subcategory</a:t>
            </a:r>
          </a:p>
        </p:txBody>
      </p:sp>
      <p:sp>
        <p:nvSpPr>
          <p:cNvPr id="15366" name="Text Box 7"/>
          <p:cNvSpPr txBox="1">
            <a:spLocks noChangeArrowheads="1"/>
          </p:cNvSpPr>
          <p:nvPr/>
        </p:nvSpPr>
        <p:spPr bwMode="auto">
          <a:xfrm>
            <a:off x="6629400" y="4113214"/>
            <a:ext cx="1676400" cy="2246769"/>
          </a:xfrm>
          <a:prstGeom prst="rect">
            <a:avLst/>
          </a:prstGeom>
          <a:solidFill>
            <a:srgbClr val="CCECFF"/>
          </a:solidFill>
          <a:ln w="12700">
            <a:solidFill>
              <a:schemeClr val="tx1"/>
            </a:solidFill>
            <a:miter lim="800000"/>
            <a:headEnd/>
            <a:tailEnd/>
          </a:ln>
        </p:spPr>
        <p:txBody>
          <a:bodyPr wrap="square">
            <a:spAutoFit/>
          </a:bodyPr>
          <a:lstStyle/>
          <a:p>
            <a:r>
              <a:rPr lang="en-US" sz="2000" b="1" dirty="0">
                <a:solidFill>
                  <a:srgbClr val="FF3399"/>
                </a:solidFill>
                <a:latin typeface="Arial" charset="0"/>
              </a:rPr>
              <a:t>Store</a:t>
            </a:r>
            <a:endParaRPr lang="en-US" sz="2000" dirty="0">
              <a:latin typeface="Arial" charset="0"/>
            </a:endParaRPr>
          </a:p>
          <a:p>
            <a:r>
              <a:rPr lang="en-US" sz="2000" dirty="0" err="1">
                <a:solidFill>
                  <a:schemeClr val="hlink"/>
                </a:solidFill>
                <a:latin typeface="Arial" charset="0"/>
              </a:rPr>
              <a:t>StoreKey</a:t>
            </a:r>
            <a:endParaRPr lang="en-US" sz="2000" dirty="0">
              <a:latin typeface="Arial" charset="0"/>
            </a:endParaRPr>
          </a:p>
          <a:p>
            <a:r>
              <a:rPr lang="en-US" sz="2000" dirty="0" err="1">
                <a:solidFill>
                  <a:schemeClr val="tx2"/>
                </a:solidFill>
                <a:latin typeface="Arial" charset="0"/>
              </a:rPr>
              <a:t>StoreType</a:t>
            </a:r>
            <a:endParaRPr lang="en-US" sz="2000" dirty="0">
              <a:solidFill>
                <a:schemeClr val="tx2"/>
              </a:solidFill>
              <a:latin typeface="Arial" charset="0"/>
            </a:endParaRPr>
          </a:p>
          <a:p>
            <a:r>
              <a:rPr lang="en-US" sz="2000" dirty="0">
                <a:solidFill>
                  <a:schemeClr val="tx2"/>
                </a:solidFill>
                <a:latin typeface="Arial" charset="0"/>
              </a:rPr>
              <a:t>City</a:t>
            </a:r>
          </a:p>
          <a:p>
            <a:r>
              <a:rPr lang="en-US" sz="2000" dirty="0">
                <a:solidFill>
                  <a:schemeClr val="tx2"/>
                </a:solidFill>
                <a:latin typeface="Arial" charset="0"/>
              </a:rPr>
              <a:t>State</a:t>
            </a:r>
          </a:p>
          <a:p>
            <a:r>
              <a:rPr lang="en-US" sz="2000" dirty="0">
                <a:solidFill>
                  <a:schemeClr val="tx2"/>
                </a:solidFill>
                <a:latin typeface="Arial" charset="0"/>
              </a:rPr>
              <a:t>Region</a:t>
            </a:r>
          </a:p>
          <a:p>
            <a:r>
              <a:rPr lang="en-US" sz="2000" dirty="0">
                <a:solidFill>
                  <a:schemeClr val="tx2"/>
                </a:solidFill>
                <a:latin typeface="Arial" charset="0"/>
              </a:rPr>
              <a:t>Country</a:t>
            </a:r>
          </a:p>
        </p:txBody>
      </p:sp>
      <p:sp>
        <p:nvSpPr>
          <p:cNvPr id="15367" name="Text Box 8"/>
          <p:cNvSpPr txBox="1">
            <a:spLocks noChangeArrowheads="1"/>
          </p:cNvSpPr>
          <p:nvPr/>
        </p:nvSpPr>
        <p:spPr bwMode="auto">
          <a:xfrm>
            <a:off x="685800" y="4341814"/>
            <a:ext cx="1841500" cy="1323439"/>
          </a:xfrm>
          <a:prstGeom prst="rect">
            <a:avLst/>
          </a:prstGeom>
          <a:solidFill>
            <a:srgbClr val="CCECFF"/>
          </a:solidFill>
          <a:ln w="12700">
            <a:solidFill>
              <a:schemeClr val="tx1"/>
            </a:solidFill>
            <a:miter lim="800000"/>
            <a:headEnd/>
            <a:tailEnd/>
          </a:ln>
        </p:spPr>
        <p:txBody>
          <a:bodyPr wrap="square">
            <a:spAutoFit/>
          </a:bodyPr>
          <a:lstStyle/>
          <a:p>
            <a:r>
              <a:rPr lang="en-US" sz="2000" b="1" dirty="0">
                <a:solidFill>
                  <a:srgbClr val="FF3399"/>
                </a:solidFill>
                <a:latin typeface="Arial" charset="0"/>
              </a:rPr>
              <a:t>Customer</a:t>
            </a:r>
            <a:endParaRPr lang="en-US" sz="2000" dirty="0">
              <a:latin typeface="Arial" charset="0"/>
            </a:endParaRPr>
          </a:p>
          <a:p>
            <a:r>
              <a:rPr lang="en-US" sz="2000" dirty="0" err="1">
                <a:solidFill>
                  <a:schemeClr val="hlink"/>
                </a:solidFill>
                <a:latin typeface="Arial" charset="0"/>
              </a:rPr>
              <a:t>CustomerKey</a:t>
            </a:r>
            <a:endParaRPr lang="en-US" sz="2000" dirty="0">
              <a:solidFill>
                <a:srgbClr val="0000FF"/>
              </a:solidFill>
              <a:latin typeface="Arial" charset="0"/>
            </a:endParaRPr>
          </a:p>
          <a:p>
            <a:r>
              <a:rPr lang="en-US" sz="2000" dirty="0" err="1">
                <a:solidFill>
                  <a:schemeClr val="tx2"/>
                </a:solidFill>
                <a:latin typeface="Arial" charset="0"/>
              </a:rPr>
              <a:t>AgeGroup</a:t>
            </a:r>
            <a:endParaRPr lang="en-US" sz="2000" dirty="0">
              <a:solidFill>
                <a:schemeClr val="tx2"/>
              </a:solidFill>
              <a:latin typeface="Arial" charset="0"/>
            </a:endParaRPr>
          </a:p>
          <a:p>
            <a:r>
              <a:rPr lang="en-US" sz="2000" dirty="0">
                <a:solidFill>
                  <a:schemeClr val="tx2"/>
                </a:solidFill>
                <a:latin typeface="Arial" charset="0"/>
              </a:rPr>
              <a:t>Gender</a:t>
            </a:r>
          </a:p>
        </p:txBody>
      </p:sp>
      <p:sp>
        <p:nvSpPr>
          <p:cNvPr id="15368" name="Text Box 15"/>
          <p:cNvSpPr txBox="1">
            <a:spLocks noChangeArrowheads="1"/>
          </p:cNvSpPr>
          <p:nvPr/>
        </p:nvSpPr>
        <p:spPr bwMode="auto">
          <a:xfrm>
            <a:off x="3676650" y="2706231"/>
            <a:ext cx="1737976" cy="2246769"/>
          </a:xfrm>
          <a:prstGeom prst="rect">
            <a:avLst/>
          </a:prstGeom>
          <a:solidFill>
            <a:srgbClr val="FFFFCC"/>
          </a:solidFill>
          <a:ln w="12700">
            <a:solidFill>
              <a:schemeClr val="tx1"/>
            </a:solidFill>
            <a:miter lim="800000"/>
            <a:headEnd/>
            <a:tailEnd/>
          </a:ln>
        </p:spPr>
        <p:txBody>
          <a:bodyPr wrap="none">
            <a:spAutoFit/>
          </a:bodyPr>
          <a:lstStyle/>
          <a:p>
            <a:r>
              <a:rPr lang="en-US" sz="2000" b="1" dirty="0">
                <a:solidFill>
                  <a:srgbClr val="FF3399"/>
                </a:solidFill>
                <a:latin typeface="Arial" charset="0"/>
              </a:rPr>
              <a:t>Sales</a:t>
            </a:r>
            <a:endParaRPr lang="en-US" sz="2000" dirty="0">
              <a:latin typeface="Arial" charset="0"/>
            </a:endParaRPr>
          </a:p>
          <a:p>
            <a:r>
              <a:rPr lang="en-US" sz="2000" i="1" dirty="0" err="1">
                <a:solidFill>
                  <a:schemeClr val="hlink"/>
                </a:solidFill>
                <a:latin typeface="Arial" charset="0"/>
              </a:rPr>
              <a:t>DateKey</a:t>
            </a:r>
            <a:endParaRPr lang="en-US" sz="2000" i="1" dirty="0">
              <a:solidFill>
                <a:schemeClr val="hlink"/>
              </a:solidFill>
              <a:latin typeface="Arial" charset="0"/>
            </a:endParaRPr>
          </a:p>
          <a:p>
            <a:r>
              <a:rPr lang="en-US" sz="2000" i="1" dirty="0" err="1">
                <a:solidFill>
                  <a:schemeClr val="hlink"/>
                </a:solidFill>
                <a:latin typeface="Arial" charset="0"/>
              </a:rPr>
              <a:t>CustomerKey</a:t>
            </a:r>
            <a:endParaRPr lang="en-US" sz="2000" i="1" dirty="0">
              <a:solidFill>
                <a:schemeClr val="hlink"/>
              </a:solidFill>
              <a:latin typeface="Arial" charset="0"/>
            </a:endParaRPr>
          </a:p>
          <a:p>
            <a:r>
              <a:rPr lang="en-US" sz="2000" i="1" dirty="0" err="1">
                <a:solidFill>
                  <a:schemeClr val="hlink"/>
                </a:solidFill>
                <a:latin typeface="Arial" charset="0"/>
              </a:rPr>
              <a:t>ProductKey</a:t>
            </a:r>
            <a:endParaRPr lang="en-US" sz="2000" i="1" dirty="0">
              <a:solidFill>
                <a:schemeClr val="hlink"/>
              </a:solidFill>
              <a:latin typeface="Arial" charset="0"/>
            </a:endParaRPr>
          </a:p>
          <a:p>
            <a:r>
              <a:rPr lang="en-US" sz="2000" i="1" dirty="0" err="1">
                <a:solidFill>
                  <a:schemeClr val="hlink"/>
                </a:solidFill>
                <a:latin typeface="Arial" charset="0"/>
              </a:rPr>
              <a:t>StoreKey</a:t>
            </a:r>
            <a:endParaRPr lang="en-US" sz="2000" i="1" dirty="0">
              <a:solidFill>
                <a:schemeClr val="hlink"/>
              </a:solidFill>
              <a:latin typeface="Arial" charset="0"/>
            </a:endParaRPr>
          </a:p>
          <a:p>
            <a:r>
              <a:rPr lang="en-US" sz="2000" dirty="0" err="1">
                <a:solidFill>
                  <a:srgbClr val="002060"/>
                </a:solidFill>
                <a:latin typeface="Arial" charset="0"/>
              </a:rPr>
              <a:t>SalesAmount</a:t>
            </a:r>
            <a:endParaRPr lang="en-US" sz="2000" dirty="0">
              <a:solidFill>
                <a:srgbClr val="002060"/>
              </a:solidFill>
              <a:latin typeface="Arial" charset="0"/>
            </a:endParaRPr>
          </a:p>
          <a:p>
            <a:r>
              <a:rPr lang="en-US" sz="2000" dirty="0">
                <a:solidFill>
                  <a:srgbClr val="002060"/>
                </a:solidFill>
                <a:latin typeface="Arial" charset="0"/>
              </a:rPr>
              <a:t>Tax</a:t>
            </a:r>
          </a:p>
        </p:txBody>
      </p:sp>
      <p:sp>
        <p:nvSpPr>
          <p:cNvPr id="15369" name="Line 10"/>
          <p:cNvSpPr>
            <a:spLocks noChangeShapeType="1"/>
          </p:cNvSpPr>
          <p:nvPr/>
        </p:nvSpPr>
        <p:spPr bwMode="auto">
          <a:xfrm>
            <a:off x="1905000" y="2525256"/>
            <a:ext cx="1828800" cy="671972"/>
          </a:xfrm>
          <a:prstGeom prst="line">
            <a:avLst/>
          </a:prstGeom>
          <a:noFill/>
          <a:ln w="12700">
            <a:solidFill>
              <a:schemeClr val="tx1"/>
            </a:solidFill>
            <a:prstDash val="dash"/>
            <a:round/>
            <a:headEnd type="triangle" w="med" len="med"/>
            <a:tailEnd/>
          </a:ln>
        </p:spPr>
        <p:txBody>
          <a:bodyPr wrap="none" anchor="ctr"/>
          <a:lstStyle/>
          <a:p>
            <a:endParaRPr lang="en-US"/>
          </a:p>
        </p:txBody>
      </p:sp>
      <p:sp>
        <p:nvSpPr>
          <p:cNvPr id="15370" name="Line 12"/>
          <p:cNvSpPr>
            <a:spLocks noChangeShapeType="1"/>
          </p:cNvSpPr>
          <p:nvPr/>
        </p:nvSpPr>
        <p:spPr bwMode="auto">
          <a:xfrm flipH="1">
            <a:off x="2362200" y="3500442"/>
            <a:ext cx="1371600" cy="1298572"/>
          </a:xfrm>
          <a:prstGeom prst="line">
            <a:avLst/>
          </a:prstGeom>
          <a:noFill/>
          <a:ln w="12700">
            <a:solidFill>
              <a:schemeClr val="tx1"/>
            </a:solidFill>
            <a:prstDash val="dash"/>
            <a:round/>
            <a:headEnd/>
            <a:tailEnd type="triangle" w="med" len="med"/>
          </a:ln>
        </p:spPr>
        <p:txBody>
          <a:bodyPr wrap="none" anchor="ctr"/>
          <a:lstStyle/>
          <a:p>
            <a:endParaRPr lang="en-US"/>
          </a:p>
        </p:txBody>
      </p:sp>
      <p:sp>
        <p:nvSpPr>
          <p:cNvPr id="15371" name="Line 11"/>
          <p:cNvSpPr>
            <a:spLocks noChangeShapeType="1"/>
          </p:cNvSpPr>
          <p:nvPr/>
        </p:nvSpPr>
        <p:spPr bwMode="auto">
          <a:xfrm flipH="1">
            <a:off x="5105400" y="2360614"/>
            <a:ext cx="1584488" cy="1524000"/>
          </a:xfrm>
          <a:prstGeom prst="line">
            <a:avLst/>
          </a:prstGeom>
          <a:noFill/>
          <a:ln w="12700">
            <a:solidFill>
              <a:schemeClr val="tx1"/>
            </a:solidFill>
            <a:prstDash val="dash"/>
            <a:round/>
            <a:headEnd type="triangle" w="med" len="med"/>
            <a:tailEnd/>
          </a:ln>
        </p:spPr>
        <p:txBody>
          <a:bodyPr wrap="none" anchor="ctr"/>
          <a:lstStyle/>
          <a:p>
            <a:endParaRPr lang="en-US"/>
          </a:p>
        </p:txBody>
      </p:sp>
      <p:sp>
        <p:nvSpPr>
          <p:cNvPr id="15372" name="Line 13"/>
          <p:cNvSpPr>
            <a:spLocks noChangeShapeType="1"/>
          </p:cNvSpPr>
          <p:nvPr/>
        </p:nvSpPr>
        <p:spPr bwMode="auto">
          <a:xfrm flipH="1" flipV="1">
            <a:off x="4883150" y="4191000"/>
            <a:ext cx="1746250" cy="455614"/>
          </a:xfrm>
          <a:prstGeom prst="line">
            <a:avLst/>
          </a:prstGeom>
          <a:noFill/>
          <a:ln w="12700">
            <a:solidFill>
              <a:schemeClr val="tx1"/>
            </a:solidFill>
            <a:prstDash val="dash"/>
            <a:round/>
            <a:headEnd type="triangle" w="med" len="med"/>
            <a:tailEnd/>
          </a:ln>
        </p:spPr>
        <p:txBody>
          <a:bodyPr wrap="none" anchor="ctr"/>
          <a:lstStyle/>
          <a:p>
            <a:endParaRPr lang="en-US"/>
          </a:p>
        </p:txBody>
      </p:sp>
      <p:sp>
        <p:nvSpPr>
          <p:cNvPr id="13" name="Line Callout 1 12"/>
          <p:cNvSpPr/>
          <p:nvPr/>
        </p:nvSpPr>
        <p:spPr bwMode="auto">
          <a:xfrm>
            <a:off x="4267200" y="1676400"/>
            <a:ext cx="1981200" cy="848856"/>
          </a:xfrm>
          <a:prstGeom prst="borderCallout1">
            <a:avLst>
              <a:gd name="adj1" fmla="val 98775"/>
              <a:gd name="adj2" fmla="val 27799"/>
              <a:gd name="adj3" fmla="val 141022"/>
              <a:gd name="adj4" fmla="val 13061"/>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The fact table represents facts with foreign Keys pointing to each dimension</a:t>
            </a:r>
            <a:endParaRPr kumimoji="0" lang="en-US" sz="2400" b="0" i="0" u="none" strike="noStrike" cap="none" normalizeH="0" baseline="0" dirty="0">
              <a:ln>
                <a:noFill/>
              </a:ln>
              <a:solidFill>
                <a:schemeClr val="tx1"/>
              </a:solidFill>
              <a:effectLst/>
              <a:latin typeface="Tahoma" pitchFamily="34" charset="0"/>
            </a:endParaRPr>
          </a:p>
        </p:txBody>
      </p:sp>
      <p:sp>
        <p:nvSpPr>
          <p:cNvPr id="14" name="Line Callout 1 13"/>
          <p:cNvSpPr/>
          <p:nvPr/>
        </p:nvSpPr>
        <p:spPr bwMode="auto">
          <a:xfrm>
            <a:off x="2825750" y="5140328"/>
            <a:ext cx="1752600" cy="609600"/>
          </a:xfrm>
          <a:prstGeom prst="borderCallout1">
            <a:avLst>
              <a:gd name="adj1" fmla="val -103"/>
              <a:gd name="adj2" fmla="val 30537"/>
              <a:gd name="adj3" fmla="val -93681"/>
              <a:gd name="adj4" fmla="val 49634"/>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solidFill>
                  <a:srgbClr val="002060"/>
                </a:solidFill>
              </a:rPr>
              <a:t>Facts attributes (measures)</a:t>
            </a:r>
            <a:endParaRPr kumimoji="0" lang="en-US" sz="2400" b="0" i="0" u="none" strike="noStrike" cap="none" normalizeH="0" baseline="0" dirty="0">
              <a:ln>
                <a:noFill/>
              </a:ln>
              <a:solidFill>
                <a:srgbClr val="002060"/>
              </a:solidFill>
              <a:effectLst/>
            </a:endParaRPr>
          </a:p>
        </p:txBody>
      </p:sp>
      <p:sp>
        <p:nvSpPr>
          <p:cNvPr id="16" name="Line Callout 1 15"/>
          <p:cNvSpPr/>
          <p:nvPr/>
        </p:nvSpPr>
        <p:spPr bwMode="auto">
          <a:xfrm>
            <a:off x="4527804" y="5812337"/>
            <a:ext cx="2063024" cy="926716"/>
          </a:xfrm>
          <a:prstGeom prst="borderCallout1">
            <a:avLst>
              <a:gd name="adj1" fmla="val 976"/>
              <a:gd name="adj2" fmla="val 59863"/>
              <a:gd name="adj3" fmla="val -82232"/>
              <a:gd name="adj4" fmla="val 102221"/>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Each dimension table has a primary key and links to the fact table though foreign keys.</a:t>
            </a:r>
            <a:endParaRPr kumimoji="0" lang="en-US" sz="2400" b="0" i="0" u="none" strike="noStrike" cap="none" normalizeH="0" baseline="0" dirty="0">
              <a:ln>
                <a:noFill/>
              </a:ln>
              <a:solidFill>
                <a:schemeClr val="tx1"/>
              </a:solidFill>
              <a:effectLst/>
              <a:latin typeface="Tahoma"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a:xfrm>
            <a:off x="428624" y="3505200"/>
            <a:ext cx="8153401" cy="2790824"/>
          </a:xfrm>
        </p:spPr>
        <p:txBody>
          <a:bodyPr>
            <a:normAutofit fontScale="92500" lnSpcReduction="10000"/>
          </a:bodyPr>
          <a:lstStyle/>
          <a:p>
            <a:r>
              <a:rPr lang="en-US" dirty="0"/>
              <a:t>Dimensional model basic concepts</a:t>
            </a:r>
          </a:p>
          <a:p>
            <a:r>
              <a:rPr lang="en-US" dirty="0"/>
              <a:t>Dimensional model as relational schemas</a:t>
            </a:r>
          </a:p>
          <a:p>
            <a:pPr lvl="1"/>
            <a:r>
              <a:rPr lang="en-US" dirty="0"/>
              <a:t>Star schema, snowflake schema</a:t>
            </a:r>
          </a:p>
          <a:p>
            <a:r>
              <a:rPr lang="en-US" dirty="0"/>
              <a:t>Basic dimension modeling techniques and process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a:t>
            </a:fld>
            <a:endParaRPr lang="en-US" dirty="0"/>
          </a:p>
        </p:txBody>
      </p:sp>
      <p:sp>
        <p:nvSpPr>
          <p:cNvPr id="5" name="Rectangle 4"/>
          <p:cNvSpPr/>
          <p:nvPr/>
        </p:nvSpPr>
        <p:spPr>
          <a:xfrm>
            <a:off x="457200" y="923926"/>
            <a:ext cx="8305799" cy="230832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US" dirty="0"/>
              <a:t>Dimensional model is the basis of multidimensional analysis. It is also the foundation of traditional BI - data warehouse design and OLAP reporting. The concepts are still used in many modern BI tools including Power BI. This lecture notes introduce the basics the dimensional data model and its design at the conceptual and logical level. </a:t>
            </a:r>
            <a:endParaRPr lang="en-US" sz="2000" dirty="0"/>
          </a:p>
        </p:txBody>
      </p:sp>
    </p:spTree>
    <p:extLst>
      <p:ext uri="{BB962C8B-B14F-4D97-AF65-F5344CB8AC3E}">
        <p14:creationId xmlns:p14="http://schemas.microsoft.com/office/powerpoint/2010/main" val="139553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A469-A089-42DB-A5AC-4D5AA18E0DFF}"/>
              </a:ext>
            </a:extLst>
          </p:cNvPr>
          <p:cNvSpPr>
            <a:spLocks noGrp="1"/>
          </p:cNvSpPr>
          <p:nvPr>
            <p:ph type="title"/>
          </p:nvPr>
        </p:nvSpPr>
        <p:spPr/>
        <p:txBody>
          <a:bodyPr>
            <a:noAutofit/>
          </a:bodyPr>
          <a:lstStyle/>
          <a:p>
            <a:r>
              <a:rPr lang="en-US" sz="3200" dirty="0"/>
              <a:t>Star Schema in SQL Server Database</a:t>
            </a:r>
          </a:p>
        </p:txBody>
      </p:sp>
      <p:sp>
        <p:nvSpPr>
          <p:cNvPr id="3" name="Content Placeholder 2">
            <a:extLst>
              <a:ext uri="{FF2B5EF4-FFF2-40B4-BE49-F238E27FC236}">
                <a16:creationId xmlns:a16="http://schemas.microsoft.com/office/drawing/2014/main" id="{EDC93407-0F06-4AE6-B515-3222097C644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5F61287-4E46-44BF-A404-94C4B440B7AF}"/>
              </a:ext>
            </a:extLst>
          </p:cNvPr>
          <p:cNvSpPr>
            <a:spLocks noGrp="1"/>
          </p:cNvSpPr>
          <p:nvPr>
            <p:ph type="sldNum" sz="quarter" idx="12"/>
          </p:nvPr>
        </p:nvSpPr>
        <p:spPr/>
        <p:txBody>
          <a:bodyPr/>
          <a:lstStyle/>
          <a:p>
            <a:pPr>
              <a:defRPr/>
            </a:pPr>
            <a:fld id="{EE372EA2-9A33-444C-BB27-43E9FD2345A0}" type="slidenum">
              <a:rPr lang="en-US" smtClean="0"/>
              <a:pPr>
                <a:defRPr/>
              </a:pPr>
              <a:t>20</a:t>
            </a:fld>
            <a:endParaRPr lang="en-US"/>
          </a:p>
        </p:txBody>
      </p:sp>
      <p:pic>
        <p:nvPicPr>
          <p:cNvPr id="1026" name="Picture 2" descr="Illustration of a star schema">
            <a:extLst>
              <a:ext uri="{FF2B5EF4-FFF2-40B4-BE49-F238E27FC236}">
                <a16:creationId xmlns:a16="http://schemas.microsoft.com/office/drawing/2014/main" id="{418B4882-4A2D-4F2D-BD1C-7D6CAB6254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066800"/>
            <a:ext cx="7086600" cy="483861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EB6C11F-C312-4940-B5FC-070E74889C23}"/>
              </a:ext>
            </a:extLst>
          </p:cNvPr>
          <p:cNvSpPr txBox="1"/>
          <p:nvPr/>
        </p:nvSpPr>
        <p:spPr>
          <a:xfrm>
            <a:off x="914400" y="5967814"/>
            <a:ext cx="5679233" cy="276999"/>
          </a:xfrm>
          <a:prstGeom prst="rect">
            <a:avLst/>
          </a:prstGeom>
          <a:noFill/>
        </p:spPr>
        <p:txBody>
          <a:bodyPr wrap="square">
            <a:spAutoFit/>
          </a:bodyPr>
          <a:lstStyle/>
          <a:p>
            <a:r>
              <a:rPr lang="en-US" sz="1200" dirty="0"/>
              <a:t>Image from </a:t>
            </a:r>
            <a:r>
              <a:rPr lang="en-US" sz="1200" dirty="0">
                <a:hlinkClick r:id="rId3"/>
              </a:rPr>
              <a:t>https://docs.microsoft.com/en-us/power-bi/guidance/star-schema</a:t>
            </a:r>
            <a:endParaRPr lang="en-US" sz="1200" dirty="0"/>
          </a:p>
        </p:txBody>
      </p:sp>
      <p:cxnSp>
        <p:nvCxnSpPr>
          <p:cNvPr id="6" name="Straight Connector 5">
            <a:extLst>
              <a:ext uri="{FF2B5EF4-FFF2-40B4-BE49-F238E27FC236}">
                <a16:creationId xmlns:a16="http://schemas.microsoft.com/office/drawing/2014/main" id="{B0C714DA-C0D8-4727-AE2F-3C9B92B3356A}"/>
              </a:ext>
            </a:extLst>
          </p:cNvPr>
          <p:cNvCxnSpPr/>
          <p:nvPr/>
        </p:nvCxnSpPr>
        <p:spPr>
          <a:xfrm flipV="1">
            <a:off x="2438400" y="4191000"/>
            <a:ext cx="1219200" cy="1143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44E3A20B-9226-4A0F-902A-3B7A27FE7880}"/>
              </a:ext>
            </a:extLst>
          </p:cNvPr>
          <p:cNvCxnSpPr>
            <a:cxnSpLocks/>
          </p:cNvCxnSpPr>
          <p:nvPr/>
        </p:nvCxnSpPr>
        <p:spPr>
          <a:xfrm>
            <a:off x="1828800" y="3048000"/>
            <a:ext cx="1828800" cy="1295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E6D5BD0F-88EE-4179-8858-B201F1F8077F}"/>
              </a:ext>
            </a:extLst>
          </p:cNvPr>
          <p:cNvCxnSpPr>
            <a:cxnSpLocks/>
          </p:cNvCxnSpPr>
          <p:nvPr/>
        </p:nvCxnSpPr>
        <p:spPr>
          <a:xfrm flipV="1">
            <a:off x="4343400" y="3048000"/>
            <a:ext cx="1905000" cy="533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1F8DE828-2634-4ED2-A93B-920D7A2931E8}"/>
              </a:ext>
            </a:extLst>
          </p:cNvPr>
          <p:cNvCxnSpPr>
            <a:cxnSpLocks/>
          </p:cNvCxnSpPr>
          <p:nvPr/>
        </p:nvCxnSpPr>
        <p:spPr>
          <a:xfrm flipH="1" flipV="1">
            <a:off x="4267200" y="4038600"/>
            <a:ext cx="1219200" cy="1295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1187CB5D-E1B0-4040-9FAA-2C56B2AAC05C}"/>
              </a:ext>
            </a:extLst>
          </p:cNvPr>
          <p:cNvCxnSpPr>
            <a:cxnSpLocks/>
          </p:cNvCxnSpPr>
          <p:nvPr/>
        </p:nvCxnSpPr>
        <p:spPr>
          <a:xfrm>
            <a:off x="3657600" y="1524000"/>
            <a:ext cx="76200" cy="18288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3124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Fact Table</a:t>
            </a:r>
          </a:p>
        </p:txBody>
      </p:sp>
      <p:sp>
        <p:nvSpPr>
          <p:cNvPr id="3" name="Content Placeholder 2"/>
          <p:cNvSpPr>
            <a:spLocks noGrp="1"/>
          </p:cNvSpPr>
          <p:nvPr>
            <p:ph idx="1"/>
          </p:nvPr>
        </p:nvSpPr>
        <p:spPr>
          <a:xfrm>
            <a:off x="228600" y="990600"/>
            <a:ext cx="8610600" cy="5410200"/>
          </a:xfrm>
        </p:spPr>
        <p:txBody>
          <a:bodyPr>
            <a:normAutofit fontScale="47500" lnSpcReduction="20000"/>
          </a:bodyPr>
          <a:lstStyle/>
          <a:p>
            <a:endParaRPr lang="en-US" dirty="0"/>
          </a:p>
          <a:p>
            <a:endParaRPr lang="en-US" dirty="0"/>
          </a:p>
          <a:p>
            <a:endParaRPr lang="en-US" dirty="0"/>
          </a:p>
          <a:p>
            <a:r>
              <a:rPr lang="en-US" dirty="0"/>
              <a:t>The fact table stores all </a:t>
            </a:r>
            <a:r>
              <a:rPr lang="en-US" b="1" dirty="0"/>
              <a:t>measures</a:t>
            </a:r>
            <a:r>
              <a:rPr lang="en-US" dirty="0"/>
              <a:t>. A fact table consists of two types of columns. The foreign keys column allows to join with dimension tables and the measure columns contain the data that is being analyzed.</a:t>
            </a:r>
          </a:p>
          <a:p>
            <a:r>
              <a:rPr lang="en-US" b="1" i="1" dirty="0"/>
              <a:t>Each row </a:t>
            </a:r>
            <a:r>
              <a:rPr lang="en-US" dirty="0"/>
              <a:t>in the fact table represents the atomic grain value for measurement units (an intersection of all dimensions) – that cannot break down anymore. It is the most basic unit for further aggregation.</a:t>
            </a:r>
          </a:p>
          <a:p>
            <a:pPr lvl="1"/>
            <a:r>
              <a:rPr lang="en-US" dirty="0"/>
              <a:t>For example (refer to the prior schema): Customer A purchased product M in Store 01 on Date X, and spent 99 dollars with 10 dollar tax.</a:t>
            </a:r>
          </a:p>
          <a:p>
            <a:r>
              <a:rPr lang="en-US" dirty="0"/>
              <a:t>Type of fact tables (based on type of facts)</a:t>
            </a:r>
          </a:p>
          <a:p>
            <a:pPr lvl="1"/>
            <a:r>
              <a:rPr lang="en-US" b="1" dirty="0"/>
              <a:t>Cumulative</a:t>
            </a:r>
            <a:r>
              <a:rPr lang="en-US" dirty="0"/>
              <a:t>: This type of fact table describes what has happened over a period of time. For example, this fact table may describe the total sales by product by store by day. The facts for this type of fact tables are mostly additive facts. A typical example is the </a:t>
            </a:r>
            <a:r>
              <a:rPr lang="en-US" b="1" dirty="0"/>
              <a:t>Transaction</a:t>
            </a:r>
            <a:r>
              <a:rPr lang="en-US" dirty="0"/>
              <a:t> fact table: each row represents a single event/transaction at the lowest granularity.</a:t>
            </a:r>
          </a:p>
          <a:p>
            <a:pPr lvl="1"/>
            <a:r>
              <a:rPr lang="en-US" b="1" dirty="0"/>
              <a:t>Snapshot</a:t>
            </a:r>
            <a:r>
              <a:rPr lang="en-US" dirty="0"/>
              <a:t>: This type of fact table describes the state of things in a particular instance of time, and usually includes more semi-additive and non-additive facts, such as account balance.</a:t>
            </a:r>
          </a:p>
          <a:p>
            <a:pPr lvl="1"/>
            <a:r>
              <a:rPr lang="en-US" dirty="0">
                <a:hlinkClick r:id="rId2"/>
              </a:rPr>
              <a:t>http://www.1keydata.com/datawarehousing/fact-table-types.html</a:t>
            </a:r>
            <a:r>
              <a:rPr lang="en-US" dirty="0"/>
              <a:t> </a:t>
            </a:r>
          </a:p>
          <a:p>
            <a:pPr lvl="1"/>
            <a:r>
              <a:rPr lang="en-US" b="1" dirty="0" err="1"/>
              <a:t>Factless</a:t>
            </a:r>
            <a:r>
              <a:rPr lang="en-US" dirty="0"/>
              <a:t> fact tables: no measures contained (with an implicit measure of 1, count of rows) </a:t>
            </a:r>
            <a:r>
              <a:rPr lang="en-US" dirty="0">
                <a:hlinkClick r:id="rId3"/>
              </a:rPr>
              <a:t>http://www.1keydata.com/datawarehousing/factless-fact-table.html</a:t>
            </a:r>
            <a:endParaRPr lang="en-US" dirty="0"/>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21</a:t>
            </a:fld>
            <a:endParaRPr lang="en-US"/>
          </a:p>
        </p:txBody>
      </p:sp>
      <p:pic>
        <p:nvPicPr>
          <p:cNvPr id="2050" name="Picture 2" descr="SQL intersect use in SQL Server">
            <a:extLst>
              <a:ext uri="{FF2B5EF4-FFF2-40B4-BE49-F238E27FC236}">
                <a16:creationId xmlns:a16="http://schemas.microsoft.com/office/drawing/2014/main" id="{5081CB2F-2327-4020-B134-DB87F099EE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28600"/>
            <a:ext cx="6211979" cy="1907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25281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Dimension Table</a:t>
            </a:r>
            <a:endParaRPr lang="en-US" dirty="0"/>
          </a:p>
        </p:txBody>
      </p:sp>
      <p:sp>
        <p:nvSpPr>
          <p:cNvPr id="3" name="Content Placeholder 2"/>
          <p:cNvSpPr>
            <a:spLocks noGrp="1"/>
          </p:cNvSpPr>
          <p:nvPr>
            <p:ph idx="1"/>
          </p:nvPr>
        </p:nvSpPr>
        <p:spPr>
          <a:xfrm>
            <a:off x="228600" y="990600"/>
            <a:ext cx="7010400" cy="5305425"/>
          </a:xfrm>
        </p:spPr>
        <p:txBody>
          <a:bodyPr>
            <a:normAutofit fontScale="47500" lnSpcReduction="20000"/>
          </a:bodyPr>
          <a:lstStyle/>
          <a:p>
            <a:r>
              <a:rPr lang="en-US" dirty="0"/>
              <a:t>Dimension tables are used to describe dimensions. They contain dimension keys, attributes and value. </a:t>
            </a:r>
          </a:p>
          <a:p>
            <a:r>
              <a:rPr lang="en-US" dirty="0"/>
              <a:t>Each dimension table has a single column PK. It is best to use the surrogate key as the PK, not natural key</a:t>
            </a:r>
          </a:p>
          <a:p>
            <a:pPr lvl="1"/>
            <a:r>
              <a:rPr lang="en-US" altLang="en-US" dirty="0"/>
              <a:t>A surrogate key has a unique value assigned to each row in the dimension. It becomes primary key of the dimension table and is used to join the dimension to the associated foreign key field in the fact table</a:t>
            </a:r>
          </a:p>
          <a:p>
            <a:r>
              <a:rPr lang="en-US" altLang="en-US" dirty="0"/>
              <a:t>Benefits of surrogate keys:</a:t>
            </a:r>
          </a:p>
          <a:p>
            <a:pPr lvl="1"/>
            <a:r>
              <a:rPr lang="en-US" altLang="en-US" dirty="0"/>
              <a:t>Protect the DW/BI system from changes in the source system</a:t>
            </a:r>
          </a:p>
          <a:p>
            <a:pPr lvl="1"/>
            <a:r>
              <a:rPr lang="en-US" altLang="en-US" dirty="0"/>
              <a:t>Allow the DW/BI system to integrate data from multiple source system</a:t>
            </a:r>
          </a:p>
          <a:p>
            <a:pPr lvl="1"/>
            <a:r>
              <a:rPr lang="en-US" altLang="en-US" dirty="0"/>
              <a:t>Enable developers to add rows to dimensions that do not exist in the source system</a:t>
            </a:r>
          </a:p>
          <a:p>
            <a:pPr lvl="1"/>
            <a:r>
              <a:rPr lang="en-US" altLang="en-US" dirty="0"/>
              <a:t>Provide the means for tacking changes in dimension</a:t>
            </a:r>
          </a:p>
          <a:p>
            <a:pPr lvl="1"/>
            <a:r>
              <a:rPr lang="en-US" altLang="en-US" dirty="0"/>
              <a:t>Are efficient in the relational database and analysis services</a:t>
            </a:r>
          </a:p>
          <a:p>
            <a:pPr lvl="1"/>
            <a:r>
              <a:rPr lang="en-US" altLang="en-US" dirty="0">
                <a:hlinkClick r:id="rId2"/>
              </a:rPr>
              <a:t>http://www.disoln.org/2013/11/Surrogate-Key-in-Data-Warehouse-What-When-Why-and-Why-Not.html</a:t>
            </a:r>
            <a:endParaRPr lang="en-US" altLang="en-US" dirty="0"/>
          </a:p>
          <a:p>
            <a:r>
              <a:rPr lang="en-US" dirty="0"/>
              <a:t>The date dimension is exempt from the surrogate key rule; this highly predictable and stable dimension can use a more meaningful primary key. </a:t>
            </a:r>
            <a:r>
              <a:rPr lang="en-US" altLang="en-US" dirty="0">
                <a:hlinkClick r:id="rId3"/>
              </a:rPr>
              <a:t>https://www.kimballgroup.com/data-warehouse-business-intelligence-resources/kimball-techniques/dimensional-modeling-techniques/dimension-surrogate-key/</a:t>
            </a:r>
            <a:r>
              <a:rPr lang="en-US" altLang="en-US" dirty="0"/>
              <a:t> </a:t>
            </a:r>
          </a:p>
          <a:p>
            <a:r>
              <a:rPr lang="en-US" dirty="0"/>
              <a:t>Usually de-normalized, with multiple hierarchies in it (in star schema).</a:t>
            </a:r>
          </a:p>
        </p:txBody>
      </p:sp>
      <p:sp>
        <p:nvSpPr>
          <p:cNvPr id="4" name="Slide Number Placeholder 3"/>
          <p:cNvSpPr>
            <a:spLocks noGrp="1"/>
          </p:cNvSpPr>
          <p:nvPr>
            <p:ph type="sldNum" sz="quarter" idx="12"/>
          </p:nvPr>
        </p:nvSpPr>
        <p:spPr/>
        <p:txBody>
          <a:bodyPr/>
          <a:lstStyle/>
          <a:p>
            <a:fld id="{EE372EA2-9A33-444C-BB27-43E9FD2345A0}" type="slidenum">
              <a:rPr lang="en-US" smtClean="0"/>
              <a:pPr/>
              <a:t>22</a:t>
            </a:fld>
            <a:endParaRPr lang="en-US"/>
          </a:p>
        </p:txBody>
      </p:sp>
      <p:pic>
        <p:nvPicPr>
          <p:cNvPr id="6" name="Picture 5">
            <a:extLst>
              <a:ext uri="{FF2B5EF4-FFF2-40B4-BE49-F238E27FC236}">
                <a16:creationId xmlns:a16="http://schemas.microsoft.com/office/drawing/2014/main" id="{4C89730B-19E7-498A-BC51-3CA08EB48F5B}"/>
              </a:ext>
            </a:extLst>
          </p:cNvPr>
          <p:cNvPicPr>
            <a:picLocks noChangeAspect="1"/>
          </p:cNvPicPr>
          <p:nvPr/>
        </p:nvPicPr>
        <p:blipFill>
          <a:blip r:embed="rId4"/>
          <a:stretch>
            <a:fillRect/>
          </a:stretch>
        </p:blipFill>
        <p:spPr>
          <a:xfrm>
            <a:off x="7429371" y="990600"/>
            <a:ext cx="1486029" cy="2773920"/>
          </a:xfrm>
          <a:prstGeom prst="rect">
            <a:avLst/>
          </a:prstGeom>
        </p:spPr>
      </p:pic>
    </p:spTree>
    <p:extLst>
      <p:ext uri="{BB962C8B-B14F-4D97-AF65-F5344CB8AC3E}">
        <p14:creationId xmlns:p14="http://schemas.microsoft.com/office/powerpoint/2010/main" val="2956172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Grain/Granularity</a:t>
            </a:r>
          </a:p>
        </p:txBody>
      </p:sp>
      <p:sp>
        <p:nvSpPr>
          <p:cNvPr id="3" name="Content Placeholder 2"/>
          <p:cNvSpPr>
            <a:spLocks noGrp="1"/>
          </p:cNvSpPr>
          <p:nvPr>
            <p:ph idx="1"/>
          </p:nvPr>
        </p:nvSpPr>
        <p:spPr/>
        <p:txBody>
          <a:bodyPr>
            <a:normAutofit/>
          </a:bodyPr>
          <a:lstStyle/>
          <a:p>
            <a:r>
              <a:rPr lang="en-US" altLang="zh-CN" dirty="0"/>
              <a:t>Granularity is defined as the (lowest) level of detail that will be maintained. </a:t>
            </a:r>
          </a:p>
          <a:p>
            <a:r>
              <a:rPr lang="en-US" altLang="zh-CN" dirty="0"/>
              <a:t>The greater the level of detail, the finer the level of granularity. </a:t>
            </a:r>
          </a:p>
          <a:p>
            <a:r>
              <a:rPr lang="en-US" altLang="zh-CN" dirty="0"/>
              <a:t>The level of granularity for each dimension determines the grain for the atomic level of the facts.</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23</a:t>
            </a:fld>
            <a:endParaRPr lang="en-US"/>
          </a:p>
        </p:txBody>
      </p:sp>
    </p:spTree>
    <p:extLst>
      <p:ext uri="{BB962C8B-B14F-4D97-AF65-F5344CB8AC3E}">
        <p14:creationId xmlns:p14="http://schemas.microsoft.com/office/powerpoint/2010/main" val="42334127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848600" cy="685800"/>
          </a:xfrm>
        </p:spPr>
        <p:txBody>
          <a:bodyPr>
            <a:normAutofit fontScale="90000"/>
          </a:bodyPr>
          <a:lstStyle/>
          <a:p>
            <a:r>
              <a:rPr lang="en-US" dirty="0"/>
              <a:t>Date Dimension Table</a:t>
            </a:r>
          </a:p>
        </p:txBody>
      </p:sp>
      <p:sp>
        <p:nvSpPr>
          <p:cNvPr id="3" name="Content Placeholder 2"/>
          <p:cNvSpPr>
            <a:spLocks noGrp="1"/>
          </p:cNvSpPr>
          <p:nvPr>
            <p:ph idx="1"/>
          </p:nvPr>
        </p:nvSpPr>
        <p:spPr>
          <a:xfrm>
            <a:off x="228600" y="990601"/>
            <a:ext cx="8610600" cy="2804404"/>
          </a:xfrm>
        </p:spPr>
        <p:txBody>
          <a:bodyPr>
            <a:normAutofit fontScale="55000" lnSpcReduction="20000"/>
          </a:bodyPr>
          <a:lstStyle/>
          <a:p>
            <a:r>
              <a:rPr lang="en-US" dirty="0"/>
              <a:t>Date data is often stored as a separate date dimension table (instead of a date column in a fact table) for two reasons:</a:t>
            </a:r>
          </a:p>
          <a:p>
            <a:r>
              <a:rPr lang="en-US" dirty="0"/>
              <a:t>With a date dimension table, the rules to group dates are specifically defined and can be customized. This is much more flexible than using SQL date functions. </a:t>
            </a:r>
          </a:p>
          <a:p>
            <a:pPr lvl="1"/>
            <a:r>
              <a:rPr lang="en-US" dirty="0"/>
              <a:t>In addition, there are several date attributes that the SQL date functions do not support, like fiscal periods, holidays, seasons, weekdays, weekends, and national events. </a:t>
            </a:r>
          </a:p>
          <a:p>
            <a:r>
              <a:rPr lang="en-US" dirty="0"/>
              <a:t>It is much easier to select columns from a date table instead of using complex SQL functions to create the logic for the reports.</a:t>
            </a:r>
          </a:p>
        </p:txBody>
      </p:sp>
      <p:sp>
        <p:nvSpPr>
          <p:cNvPr id="4" name="Slide Number Placeholder 3"/>
          <p:cNvSpPr>
            <a:spLocks noGrp="1"/>
          </p:cNvSpPr>
          <p:nvPr>
            <p:ph type="sldNum" sz="quarter" idx="12"/>
          </p:nvPr>
        </p:nvSpPr>
        <p:spPr>
          <a:xfrm>
            <a:off x="76200" y="6553200"/>
            <a:ext cx="381000" cy="230186"/>
          </a:xfrm>
        </p:spPr>
        <p:txBody>
          <a:bodyPr/>
          <a:lstStyle/>
          <a:p>
            <a:fld id="{EE372EA2-9A33-444C-BB27-43E9FD2345A0}" type="slidenum">
              <a:rPr lang="en-US" smtClean="0"/>
              <a:pPr/>
              <a:t>24</a:t>
            </a:fld>
            <a:endParaRPr lang="en-US"/>
          </a:p>
        </p:txBody>
      </p:sp>
      <p:pic>
        <p:nvPicPr>
          <p:cNvPr id="6" name="Picture 5">
            <a:extLst>
              <a:ext uri="{FF2B5EF4-FFF2-40B4-BE49-F238E27FC236}">
                <a16:creationId xmlns:a16="http://schemas.microsoft.com/office/drawing/2014/main" id="{60E84261-DBA1-469B-8AA7-9297FA562973}"/>
              </a:ext>
            </a:extLst>
          </p:cNvPr>
          <p:cNvPicPr>
            <a:picLocks noChangeAspect="1"/>
          </p:cNvPicPr>
          <p:nvPr/>
        </p:nvPicPr>
        <p:blipFill>
          <a:blip r:embed="rId2"/>
          <a:stretch>
            <a:fillRect/>
          </a:stretch>
        </p:blipFill>
        <p:spPr>
          <a:xfrm>
            <a:off x="1143000" y="3791348"/>
            <a:ext cx="1638442" cy="2804403"/>
          </a:xfrm>
          <a:prstGeom prst="rect">
            <a:avLst/>
          </a:prstGeom>
        </p:spPr>
      </p:pic>
      <p:pic>
        <p:nvPicPr>
          <p:cNvPr id="8" name="Picture 7">
            <a:extLst>
              <a:ext uri="{FF2B5EF4-FFF2-40B4-BE49-F238E27FC236}">
                <a16:creationId xmlns:a16="http://schemas.microsoft.com/office/drawing/2014/main" id="{F1A66711-7F4E-4D9F-B6B1-165161BA898E}"/>
              </a:ext>
            </a:extLst>
          </p:cNvPr>
          <p:cNvPicPr>
            <a:picLocks noChangeAspect="1"/>
          </p:cNvPicPr>
          <p:nvPr/>
        </p:nvPicPr>
        <p:blipFill>
          <a:blip r:embed="rId3"/>
          <a:stretch>
            <a:fillRect/>
          </a:stretch>
        </p:blipFill>
        <p:spPr>
          <a:xfrm>
            <a:off x="6553200" y="3575394"/>
            <a:ext cx="1875274" cy="3010693"/>
          </a:xfrm>
          <a:prstGeom prst="rect">
            <a:avLst/>
          </a:prstGeom>
        </p:spPr>
      </p:pic>
      <p:sp>
        <p:nvSpPr>
          <p:cNvPr id="7" name="Line Callout 1 15">
            <a:extLst>
              <a:ext uri="{FF2B5EF4-FFF2-40B4-BE49-F238E27FC236}">
                <a16:creationId xmlns:a16="http://schemas.microsoft.com/office/drawing/2014/main" id="{30FBBD4C-854F-419C-848C-BF0E40540CE0}"/>
              </a:ext>
            </a:extLst>
          </p:cNvPr>
          <p:cNvSpPr/>
          <p:nvPr/>
        </p:nvSpPr>
        <p:spPr bwMode="auto">
          <a:xfrm>
            <a:off x="3502388" y="4419600"/>
            <a:ext cx="2063024" cy="926716"/>
          </a:xfrm>
          <a:prstGeom prst="borderCallout1">
            <a:avLst>
              <a:gd name="adj1" fmla="val 44295"/>
              <a:gd name="adj2" fmla="val 100294"/>
              <a:gd name="adj3" fmla="val 8738"/>
              <a:gd name="adj4" fmla="val 144815"/>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Here are two ways to model the date dimension. Examine its attributes.</a:t>
            </a:r>
            <a:endParaRPr kumimoji="0" lang="en-US" sz="2400" b="0" i="0" u="none" strike="noStrike" cap="none" normalizeH="0" baseline="0" dirty="0">
              <a:ln>
                <a:noFill/>
              </a:ln>
              <a:solidFill>
                <a:schemeClr val="tx1"/>
              </a:solidFill>
              <a:effectLst/>
              <a:latin typeface="Tahoma" pitchFamily="34" charset="0"/>
            </a:endParaRPr>
          </a:p>
        </p:txBody>
      </p:sp>
      <p:cxnSp>
        <p:nvCxnSpPr>
          <p:cNvPr id="12" name="Straight Arrow Connector 11">
            <a:extLst>
              <a:ext uri="{FF2B5EF4-FFF2-40B4-BE49-F238E27FC236}">
                <a16:creationId xmlns:a16="http://schemas.microsoft.com/office/drawing/2014/main" id="{E5F94CD6-9DBB-400E-B555-36F74A46894A}"/>
              </a:ext>
            </a:extLst>
          </p:cNvPr>
          <p:cNvCxnSpPr>
            <a:stCxn id="7" idx="2"/>
          </p:cNvCxnSpPr>
          <p:nvPr/>
        </p:nvCxnSpPr>
        <p:spPr>
          <a:xfrm flipH="1" flipV="1">
            <a:off x="2781442" y="4800600"/>
            <a:ext cx="720946" cy="823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7631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Snowflake Schema</a:t>
            </a:r>
          </a:p>
        </p:txBody>
      </p:sp>
      <p:sp>
        <p:nvSpPr>
          <p:cNvPr id="3" name="Content Placeholder 2"/>
          <p:cNvSpPr>
            <a:spLocks noGrp="1"/>
          </p:cNvSpPr>
          <p:nvPr>
            <p:ph idx="1"/>
          </p:nvPr>
        </p:nvSpPr>
        <p:spPr/>
        <p:txBody>
          <a:bodyPr>
            <a:normAutofit fontScale="85000" lnSpcReduction="20000"/>
          </a:bodyPr>
          <a:lstStyle/>
          <a:p>
            <a:r>
              <a:rPr lang="en-US" dirty="0"/>
              <a:t>The snowflake schema is a variation of the star schema with</a:t>
            </a:r>
          </a:p>
          <a:p>
            <a:pPr lvl="1"/>
            <a:r>
              <a:rPr lang="en-US" dirty="0"/>
              <a:t>normalization of dimension tables</a:t>
            </a:r>
          </a:p>
          <a:p>
            <a:pPr lvl="1"/>
            <a:r>
              <a:rPr lang="en-US" dirty="0"/>
              <a:t>defined hierarchy</a:t>
            </a:r>
          </a:p>
          <a:p>
            <a:r>
              <a:rPr lang="en-US" dirty="0"/>
              <a:t>In star schema, one dimension is modeled in only one table, with potential hierarchy embedded.</a:t>
            </a:r>
          </a:p>
          <a:p>
            <a:endParaRPr lang="en-US" dirty="0"/>
          </a:p>
          <a:p>
            <a:endParaRPr lang="en-US" dirty="0"/>
          </a:p>
          <a:p>
            <a:endParaRPr lang="en-US" dirty="0"/>
          </a:p>
          <a:p>
            <a:r>
              <a:rPr lang="en-US" dirty="0"/>
              <a:t>In snowflake schema, hierarchies are specifically modelled as a set of one-to-many tables.</a:t>
            </a:r>
          </a:p>
          <a:p>
            <a:pPr lvl="1"/>
            <a:r>
              <a:rPr lang="en-US" dirty="0"/>
              <a:t>See next slide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25</a:t>
            </a:fld>
            <a:endParaRPr lang="en-US"/>
          </a:p>
        </p:txBody>
      </p:sp>
      <p:sp>
        <p:nvSpPr>
          <p:cNvPr id="5" name="Rectangle 6"/>
          <p:cNvSpPr>
            <a:spLocks noChangeArrowheads="1"/>
          </p:cNvSpPr>
          <p:nvPr/>
        </p:nvSpPr>
        <p:spPr bwMode="auto">
          <a:xfrm>
            <a:off x="2743200" y="3429000"/>
            <a:ext cx="1676400" cy="1600200"/>
          </a:xfrm>
          <a:prstGeom prst="rect">
            <a:avLst/>
          </a:prstGeom>
          <a:solidFill>
            <a:srgbClr val="CCECFF"/>
          </a:solidFill>
          <a:ln w="12700">
            <a:solidFill>
              <a:schemeClr val="tx1"/>
            </a:solidFill>
            <a:miter lim="800000"/>
            <a:headEnd/>
            <a:tailEnd/>
          </a:ln>
        </p:spPr>
        <p:txBody>
          <a:bodyPr wrap="none" anchor="ctr"/>
          <a:lstStyle/>
          <a:p>
            <a:r>
              <a:rPr lang="en-US" sz="2000" b="1" dirty="0">
                <a:solidFill>
                  <a:srgbClr val="FF3399"/>
                </a:solidFill>
                <a:latin typeface="Arial" charset="0"/>
              </a:rPr>
              <a:t>Product</a:t>
            </a:r>
            <a:endParaRPr lang="en-US" sz="2000" dirty="0">
              <a:latin typeface="Arial" charset="0"/>
            </a:endParaRPr>
          </a:p>
          <a:p>
            <a:r>
              <a:rPr lang="en-US" sz="2000" dirty="0" err="1">
                <a:solidFill>
                  <a:schemeClr val="hlink"/>
                </a:solidFill>
                <a:latin typeface="Arial" charset="0"/>
              </a:rPr>
              <a:t>ProductKey</a:t>
            </a:r>
            <a:endParaRPr lang="en-US" sz="2000" dirty="0">
              <a:latin typeface="Arial" charset="0"/>
            </a:endParaRPr>
          </a:p>
          <a:p>
            <a:r>
              <a:rPr lang="en-US" sz="2000" dirty="0" err="1">
                <a:solidFill>
                  <a:schemeClr val="tx2"/>
                </a:solidFill>
                <a:latin typeface="Arial" charset="0"/>
              </a:rPr>
              <a:t>ProductName</a:t>
            </a:r>
            <a:endParaRPr lang="en-US" sz="2000" dirty="0">
              <a:solidFill>
                <a:schemeClr val="tx2"/>
              </a:solidFill>
              <a:latin typeface="Arial" charset="0"/>
            </a:endParaRPr>
          </a:p>
          <a:p>
            <a:r>
              <a:rPr lang="en-US" sz="2000" dirty="0">
                <a:solidFill>
                  <a:schemeClr val="tx2"/>
                </a:solidFill>
                <a:latin typeface="Arial" charset="0"/>
              </a:rPr>
              <a:t>Category</a:t>
            </a:r>
          </a:p>
          <a:p>
            <a:r>
              <a:rPr lang="en-US" sz="2000" dirty="0">
                <a:solidFill>
                  <a:schemeClr val="tx2"/>
                </a:solidFill>
                <a:latin typeface="Arial" charset="0"/>
              </a:rPr>
              <a:t>Subcategory</a:t>
            </a:r>
          </a:p>
        </p:txBody>
      </p:sp>
      <p:sp>
        <p:nvSpPr>
          <p:cNvPr id="6" name="Line Callout 1 5"/>
          <p:cNvSpPr/>
          <p:nvPr/>
        </p:nvSpPr>
        <p:spPr bwMode="auto">
          <a:xfrm>
            <a:off x="4800600" y="4114800"/>
            <a:ext cx="3276600" cy="457200"/>
          </a:xfrm>
          <a:prstGeom prst="borderCallout1">
            <a:avLst>
              <a:gd name="adj1" fmla="val 49116"/>
              <a:gd name="adj2" fmla="val -441"/>
              <a:gd name="adj3" fmla="val 92257"/>
              <a:gd name="adj4" fmla="val -20086"/>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55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solidFill>
                  <a:srgbClr val="002060"/>
                </a:solidFill>
              </a:rPr>
              <a:t>Category </a:t>
            </a:r>
            <a:r>
              <a:rPr lang="en-US" dirty="0">
                <a:solidFill>
                  <a:srgbClr val="002060"/>
                </a:solidFill>
                <a:sym typeface="Wingdings" panose="05000000000000000000" pitchFamily="2" charset="2"/>
              </a:rPr>
              <a:t> subcategory  ProductName is an embedded hierarchy</a:t>
            </a:r>
            <a:endParaRPr kumimoji="0" lang="en-US" sz="2400" b="0" i="0" u="none" strike="noStrike" cap="none" normalizeH="0" baseline="0" dirty="0">
              <a:ln>
                <a:noFill/>
              </a:ln>
              <a:solidFill>
                <a:srgbClr val="002060"/>
              </a:solidFill>
              <a:effectLst/>
            </a:endParaRPr>
          </a:p>
        </p:txBody>
      </p:sp>
    </p:spTree>
    <p:extLst>
      <p:ext uri="{BB962C8B-B14F-4D97-AF65-F5344CB8AC3E}">
        <p14:creationId xmlns:p14="http://schemas.microsoft.com/office/powerpoint/2010/main" val="39504034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Snowflaking</a:t>
            </a:r>
            <a:r>
              <a:rPr lang="en-US" dirty="0"/>
              <a:t> Product Dimension</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26</a:t>
            </a:fld>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468695"/>
            <a:ext cx="7023201" cy="5084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867836" y="685801"/>
            <a:ext cx="4199964" cy="584775"/>
          </a:xfrm>
          <a:prstGeom prst="rect">
            <a:avLst/>
          </a:prstGeom>
        </p:spPr>
        <p:txBody>
          <a:bodyPr wrap="square">
            <a:spAutoFit/>
          </a:bodyPr>
          <a:lstStyle/>
          <a:p>
            <a:pPr marL="0" lvl="1"/>
            <a:r>
              <a:rPr lang="en-US" sz="1600" dirty="0" err="1"/>
              <a:t>AdventureWorks</a:t>
            </a:r>
            <a:r>
              <a:rPr lang="en-US" sz="1600" dirty="0"/>
              <a:t> Data Warehouse Schema – you can view this data warehouse in our VM</a:t>
            </a:r>
          </a:p>
        </p:txBody>
      </p:sp>
      <p:sp>
        <p:nvSpPr>
          <p:cNvPr id="11" name="Rectangle 10"/>
          <p:cNvSpPr/>
          <p:nvPr/>
        </p:nvSpPr>
        <p:spPr bwMode="auto">
          <a:xfrm>
            <a:off x="2667000" y="1964886"/>
            <a:ext cx="990600" cy="1311713"/>
          </a:xfrm>
          <a:prstGeom prst="rect">
            <a:avLst/>
          </a:prstGeom>
          <a:noFill/>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pitchFamily="34" charset="0"/>
            </a:endParaRPr>
          </a:p>
        </p:txBody>
      </p:sp>
      <p:sp>
        <p:nvSpPr>
          <p:cNvPr id="15" name="Line Callout 1 14"/>
          <p:cNvSpPr/>
          <p:nvPr/>
        </p:nvSpPr>
        <p:spPr bwMode="auto">
          <a:xfrm>
            <a:off x="3886200" y="1295400"/>
            <a:ext cx="1752600" cy="696686"/>
          </a:xfrm>
          <a:prstGeom prst="borderCallout1">
            <a:avLst>
              <a:gd name="adj1" fmla="val 63761"/>
              <a:gd name="adj2" fmla="val -642"/>
              <a:gd name="adj3" fmla="val 137362"/>
              <a:gd name="adj4" fmla="val -23665"/>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Foreign keys pointing to dimensional tables</a:t>
            </a:r>
            <a:endParaRPr kumimoji="0" lang="en-US" sz="2400" b="0" i="0" u="none" strike="noStrike" cap="none" normalizeH="0" baseline="0" dirty="0">
              <a:ln>
                <a:noFill/>
              </a:ln>
              <a:solidFill>
                <a:schemeClr val="tx1"/>
              </a:solidFill>
              <a:effectLst/>
              <a:latin typeface="Tahoma" pitchFamily="34" charset="0"/>
            </a:endParaRPr>
          </a:p>
        </p:txBody>
      </p:sp>
      <p:sp>
        <p:nvSpPr>
          <p:cNvPr id="9" name="Line Callout 1 8"/>
          <p:cNvSpPr/>
          <p:nvPr/>
        </p:nvSpPr>
        <p:spPr bwMode="auto">
          <a:xfrm>
            <a:off x="990600" y="1042836"/>
            <a:ext cx="1676400" cy="557364"/>
          </a:xfrm>
          <a:prstGeom prst="borderCallout1">
            <a:avLst>
              <a:gd name="adj1" fmla="val 101077"/>
              <a:gd name="adj2" fmla="val 76084"/>
              <a:gd name="adj3" fmla="val 168737"/>
              <a:gd name="adj4" fmla="val 80613"/>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47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Role-playing dimensions (</a:t>
            </a:r>
            <a:r>
              <a:rPr lang="en-US" dirty="0" err="1"/>
              <a:t>ShipDate</a:t>
            </a:r>
            <a:r>
              <a:rPr lang="en-US" dirty="0"/>
              <a:t>, </a:t>
            </a:r>
            <a:r>
              <a:rPr lang="en-US" dirty="0" err="1"/>
              <a:t>OrderDate</a:t>
            </a:r>
            <a:r>
              <a:rPr lang="en-US" dirty="0"/>
              <a:t>, </a:t>
            </a:r>
            <a:r>
              <a:rPr lang="en-US" dirty="0" err="1"/>
              <a:t>DueDate</a:t>
            </a:r>
            <a:r>
              <a:rPr lang="en-US" dirty="0"/>
              <a:t>)</a:t>
            </a:r>
            <a:endParaRPr kumimoji="0" lang="en-US" sz="2400" b="0" i="0" u="none" strike="noStrike" cap="none" normalizeH="0" baseline="0" dirty="0">
              <a:ln>
                <a:noFill/>
              </a:ln>
              <a:solidFill>
                <a:schemeClr val="tx1"/>
              </a:solidFill>
              <a:effectLst/>
              <a:latin typeface="Tahoma" pitchFamily="34" charset="0"/>
            </a:endParaRPr>
          </a:p>
        </p:txBody>
      </p:sp>
      <p:sp>
        <p:nvSpPr>
          <p:cNvPr id="3" name="Rectangle 2"/>
          <p:cNvSpPr/>
          <p:nvPr/>
        </p:nvSpPr>
        <p:spPr>
          <a:xfrm>
            <a:off x="457200" y="4572000"/>
            <a:ext cx="6324600" cy="2057400"/>
          </a:xfrm>
          <a:prstGeom prst="rect">
            <a:avLst/>
          </a:prstGeom>
          <a:noFill/>
          <a:ln w="28575">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ine Callout 1 5"/>
          <p:cNvSpPr/>
          <p:nvPr/>
        </p:nvSpPr>
        <p:spPr bwMode="auto">
          <a:xfrm>
            <a:off x="7162800" y="4724400"/>
            <a:ext cx="1905000" cy="1371600"/>
          </a:xfrm>
          <a:prstGeom prst="borderCallout1">
            <a:avLst>
              <a:gd name="adj1" fmla="val 24367"/>
              <a:gd name="adj2" fmla="val -642"/>
              <a:gd name="adj3" fmla="val 34439"/>
              <a:gd name="adj4" fmla="val -20440"/>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625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Defined product hierarchy in a chain of normalized 1 to many tables (</a:t>
            </a:r>
            <a:r>
              <a:rPr lang="en-US" dirty="0" err="1"/>
              <a:t>snowflaking</a:t>
            </a:r>
            <a:r>
              <a:rPr lang="en-US" dirty="0"/>
              <a:t>). Top level hierarchy at the far end.</a:t>
            </a:r>
            <a:endParaRPr kumimoji="0" lang="en-US" sz="2400" b="0" i="0" u="none" strike="noStrike" cap="none" normalizeH="0" baseline="0" dirty="0">
              <a:ln>
                <a:noFill/>
              </a:ln>
              <a:solidFill>
                <a:schemeClr val="tx1"/>
              </a:solidFill>
              <a:effectLst/>
              <a:latin typeface="Tahoma"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Star vs. Snowflake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60531540"/>
              </p:ext>
            </p:extLst>
          </p:nvPr>
        </p:nvGraphicFramePr>
        <p:xfrm>
          <a:off x="228600" y="914400"/>
          <a:ext cx="8534401" cy="5046234"/>
        </p:xfrm>
        <a:graphic>
          <a:graphicData uri="http://schemas.openxmlformats.org/drawingml/2006/table">
            <a:tbl>
              <a:tblPr firstRow="1" firstCol="1" bandRow="1">
                <a:tableStyleId>{073A0DAA-6AF3-43AB-8588-CEC1D06C72B9}</a:tableStyleId>
              </a:tblPr>
              <a:tblGrid>
                <a:gridCol w="1944129">
                  <a:extLst>
                    <a:ext uri="{9D8B030D-6E8A-4147-A177-3AD203B41FA5}">
                      <a16:colId xmlns:a16="http://schemas.microsoft.com/office/drawing/2014/main" val="20000"/>
                    </a:ext>
                  </a:extLst>
                </a:gridCol>
                <a:gridCol w="3295136">
                  <a:extLst>
                    <a:ext uri="{9D8B030D-6E8A-4147-A177-3AD203B41FA5}">
                      <a16:colId xmlns:a16="http://schemas.microsoft.com/office/drawing/2014/main" val="20001"/>
                    </a:ext>
                  </a:extLst>
                </a:gridCol>
                <a:gridCol w="3295136">
                  <a:extLst>
                    <a:ext uri="{9D8B030D-6E8A-4147-A177-3AD203B41FA5}">
                      <a16:colId xmlns:a16="http://schemas.microsoft.com/office/drawing/2014/main" val="20002"/>
                    </a:ext>
                  </a:extLst>
                </a:gridCol>
              </a:tblGrid>
              <a:tr h="313765">
                <a:tc>
                  <a:txBody>
                    <a:bodyPr/>
                    <a:lstStyle/>
                    <a:p>
                      <a:pPr algn="ctr" fontAlgn="t"/>
                      <a:endParaRPr lang="en-US" sz="1400" b="1" i="0" dirty="0">
                        <a:effectLst/>
                        <a:latin typeface="+mn-lt"/>
                      </a:endParaRPr>
                    </a:p>
                  </a:txBody>
                  <a:tcPr marL="29882" marR="29882" marT="22412" marB="22412">
                    <a:solidFill>
                      <a:schemeClr val="tx1">
                        <a:lumMod val="65000"/>
                        <a:lumOff val="35000"/>
                      </a:schemeClr>
                    </a:solidFill>
                  </a:tcPr>
                </a:tc>
                <a:tc>
                  <a:txBody>
                    <a:bodyPr/>
                    <a:lstStyle/>
                    <a:p>
                      <a:pPr algn="l" fontAlgn="t"/>
                      <a:r>
                        <a:rPr lang="en-US" sz="1400" dirty="0">
                          <a:effectLst/>
                        </a:rPr>
                        <a:t>Snowflake Schema</a:t>
                      </a:r>
                      <a:endParaRPr lang="en-US" sz="1400" b="1" i="0" dirty="0">
                        <a:effectLst/>
                        <a:latin typeface="+mn-lt"/>
                      </a:endParaRPr>
                    </a:p>
                  </a:txBody>
                  <a:tcPr marL="24902" marR="24902" marT="22412" marB="22412">
                    <a:solidFill>
                      <a:schemeClr val="tx1">
                        <a:lumMod val="65000"/>
                        <a:lumOff val="35000"/>
                      </a:schemeClr>
                    </a:solidFill>
                  </a:tcPr>
                </a:tc>
                <a:tc>
                  <a:txBody>
                    <a:bodyPr/>
                    <a:lstStyle/>
                    <a:p>
                      <a:pPr algn="l" fontAlgn="t"/>
                      <a:r>
                        <a:rPr lang="en-US" sz="1400" dirty="0">
                          <a:effectLst/>
                        </a:rPr>
                        <a:t>Star Schema</a:t>
                      </a:r>
                      <a:endParaRPr lang="en-US" sz="1400" b="1" i="0" dirty="0">
                        <a:effectLst/>
                        <a:latin typeface="+mn-lt"/>
                      </a:endParaRPr>
                    </a:p>
                  </a:txBody>
                  <a:tcPr marL="24902" marR="24902" marT="22412" marB="22412">
                    <a:solidFill>
                      <a:schemeClr val="tx1">
                        <a:lumMod val="65000"/>
                        <a:lumOff val="35000"/>
                      </a:schemeClr>
                    </a:solidFill>
                  </a:tcPr>
                </a:tc>
                <a:extLst>
                  <a:ext uri="{0D108BD9-81ED-4DB2-BD59-A6C34878D82A}">
                    <a16:rowId xmlns:a16="http://schemas.microsoft.com/office/drawing/2014/main" val="10000"/>
                  </a:ext>
                </a:extLst>
              </a:tr>
              <a:tr h="585196">
                <a:tc>
                  <a:txBody>
                    <a:bodyPr/>
                    <a:lstStyle/>
                    <a:p>
                      <a:pPr algn="l" fontAlgn="t"/>
                      <a:r>
                        <a:rPr lang="en-US" sz="1400" dirty="0">
                          <a:effectLst/>
                        </a:rPr>
                        <a:t>Ease of maintenance/change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dirty="0">
                          <a:effectLst/>
                        </a:rPr>
                        <a:t>No redundancy and hence easier to maintain and </a:t>
                      </a:r>
                      <a:r>
                        <a:rPr lang="en-US" sz="1400" u="none" strike="noStrike" dirty="0">
                          <a:effectLst/>
                        </a:rPr>
                        <a:t>change</a:t>
                      </a:r>
                      <a:endParaRPr lang="en-US" sz="1400" b="0" i="0" dirty="0">
                        <a:effectLst/>
                        <a:latin typeface="+mn-lt"/>
                      </a:endParaRPr>
                    </a:p>
                  </a:txBody>
                  <a:tcPr marL="24902" marR="24902" marT="24902" marB="22412"/>
                </a:tc>
                <a:tc>
                  <a:txBody>
                    <a:bodyPr/>
                    <a:lstStyle/>
                    <a:p>
                      <a:pPr algn="l" fontAlgn="t"/>
                      <a:r>
                        <a:rPr lang="en-US" sz="1400">
                          <a:effectLst/>
                        </a:rPr>
                        <a:t>Has redundant data and hence less easy to maintain/change</a:t>
                      </a:r>
                      <a:endParaRPr lang="en-US" sz="1400" b="0" i="0">
                        <a:effectLst/>
                        <a:latin typeface="+mn-lt"/>
                      </a:endParaRPr>
                    </a:p>
                  </a:txBody>
                  <a:tcPr marL="24902" marR="24902" marT="24902" marB="22412"/>
                </a:tc>
                <a:extLst>
                  <a:ext uri="{0D108BD9-81ED-4DB2-BD59-A6C34878D82A}">
                    <a16:rowId xmlns:a16="http://schemas.microsoft.com/office/drawing/2014/main" val="10001"/>
                  </a:ext>
                </a:extLst>
              </a:tr>
              <a:tr h="495549">
                <a:tc>
                  <a:txBody>
                    <a:bodyPr/>
                    <a:lstStyle/>
                    <a:p>
                      <a:pPr algn="l" fontAlgn="t"/>
                      <a:r>
                        <a:rPr lang="en-US" sz="1400" dirty="0">
                          <a:effectLst/>
                        </a:rPr>
                        <a:t>Ease of Use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More complex queries and hence less easy to understand</a:t>
                      </a:r>
                      <a:endParaRPr lang="en-US" sz="1400" b="0" i="0">
                        <a:effectLst/>
                        <a:latin typeface="+mn-lt"/>
                      </a:endParaRPr>
                    </a:p>
                  </a:txBody>
                  <a:tcPr marL="24902" marR="24902" marT="24902" marB="22412"/>
                </a:tc>
                <a:tc>
                  <a:txBody>
                    <a:bodyPr/>
                    <a:lstStyle/>
                    <a:p>
                      <a:pPr algn="l" fontAlgn="t"/>
                      <a:r>
                        <a:rPr lang="en-US" sz="1400">
                          <a:effectLst/>
                        </a:rPr>
                        <a:t>Less complex queries and easy to understand</a:t>
                      </a:r>
                      <a:endParaRPr lang="en-US" sz="1400" b="0" i="0">
                        <a:effectLst/>
                        <a:latin typeface="+mn-lt"/>
                      </a:endParaRPr>
                    </a:p>
                  </a:txBody>
                  <a:tcPr marL="24902" marR="24902" marT="24902" marB="22412"/>
                </a:tc>
                <a:extLst>
                  <a:ext uri="{0D108BD9-81ED-4DB2-BD59-A6C34878D82A}">
                    <a16:rowId xmlns:a16="http://schemas.microsoft.com/office/drawing/2014/main" val="10002"/>
                  </a:ext>
                </a:extLst>
              </a:tr>
              <a:tr h="495549">
                <a:tc>
                  <a:txBody>
                    <a:bodyPr/>
                    <a:lstStyle/>
                    <a:p>
                      <a:pPr algn="l" fontAlgn="t"/>
                      <a:r>
                        <a:rPr lang="en-US" sz="1400" dirty="0">
                          <a:effectLst/>
                        </a:rPr>
                        <a:t>Query </a:t>
                      </a:r>
                      <a:r>
                        <a:rPr lang="en-US" sz="1400" u="none" strike="noStrike" dirty="0">
                          <a:effectLst/>
                        </a:rPr>
                        <a:t>Performance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More foreign keys-and hence more query execution time</a:t>
                      </a:r>
                      <a:endParaRPr lang="en-US" sz="1400" b="0" i="0">
                        <a:effectLst/>
                        <a:latin typeface="+mn-lt"/>
                      </a:endParaRPr>
                    </a:p>
                  </a:txBody>
                  <a:tcPr marL="24902" marR="24902" marT="24902" marB="22412"/>
                </a:tc>
                <a:tc>
                  <a:txBody>
                    <a:bodyPr/>
                    <a:lstStyle/>
                    <a:p>
                      <a:pPr algn="l" fontAlgn="t"/>
                      <a:r>
                        <a:rPr lang="en-US" sz="1400">
                          <a:effectLst/>
                        </a:rPr>
                        <a:t>Less no. of foreign keys and hence lesser query execution time</a:t>
                      </a:r>
                      <a:endParaRPr lang="en-US" sz="1400" b="0" i="0">
                        <a:effectLst/>
                        <a:latin typeface="+mn-lt"/>
                      </a:endParaRPr>
                    </a:p>
                  </a:txBody>
                  <a:tcPr marL="24902" marR="24902" marT="24902" marB="22412"/>
                </a:tc>
                <a:extLst>
                  <a:ext uri="{0D108BD9-81ED-4DB2-BD59-A6C34878D82A}">
                    <a16:rowId xmlns:a16="http://schemas.microsoft.com/office/drawing/2014/main" val="10003"/>
                  </a:ext>
                </a:extLst>
              </a:tr>
              <a:tr h="674843">
                <a:tc>
                  <a:txBody>
                    <a:bodyPr/>
                    <a:lstStyle/>
                    <a:p>
                      <a:pPr algn="l" fontAlgn="t"/>
                      <a:r>
                        <a:rPr lang="en-US" sz="1400" dirty="0">
                          <a:effectLst/>
                        </a:rPr>
                        <a:t>Type of Data Warehouse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u="none" strike="noStrike" dirty="0">
                          <a:effectLst/>
                        </a:rPr>
                        <a:t>Good</a:t>
                      </a:r>
                      <a:r>
                        <a:rPr lang="en-US" sz="1400" dirty="0">
                          <a:effectLst/>
                        </a:rPr>
                        <a:t> to use for data warehouse core to simplify complex </a:t>
                      </a:r>
                      <a:r>
                        <a:rPr lang="en-US" sz="1400" u="none" strike="noStrike" dirty="0">
                          <a:effectLst/>
                        </a:rPr>
                        <a:t>relationships </a:t>
                      </a:r>
                      <a:r>
                        <a:rPr lang="en-US" sz="1400" dirty="0">
                          <a:effectLst/>
                        </a:rPr>
                        <a:t>(</a:t>
                      </a:r>
                      <a:r>
                        <a:rPr lang="en-US" sz="1400" dirty="0" err="1">
                          <a:effectLst/>
                        </a:rPr>
                        <a:t>many:many</a:t>
                      </a:r>
                      <a:r>
                        <a:rPr lang="en-US" sz="1400" dirty="0">
                          <a:effectLst/>
                        </a:rPr>
                        <a:t>)</a:t>
                      </a:r>
                      <a:endParaRPr lang="en-US" sz="1400" b="0" i="0" dirty="0">
                        <a:effectLst/>
                        <a:latin typeface="+mn-lt"/>
                      </a:endParaRPr>
                    </a:p>
                  </a:txBody>
                  <a:tcPr marL="24902" marR="24902" marT="24902" marB="22412"/>
                </a:tc>
                <a:tc>
                  <a:txBody>
                    <a:bodyPr/>
                    <a:lstStyle/>
                    <a:p>
                      <a:pPr algn="l" fontAlgn="t"/>
                      <a:r>
                        <a:rPr lang="en-US" sz="1400" dirty="0">
                          <a:effectLst/>
                        </a:rPr>
                        <a:t>Good for data marts with simple relationships (1:1 or 1:many)</a:t>
                      </a:r>
                      <a:endParaRPr lang="en-US" sz="1400" b="0" i="0" dirty="0">
                        <a:effectLst/>
                        <a:latin typeface="+mn-lt"/>
                      </a:endParaRPr>
                    </a:p>
                  </a:txBody>
                  <a:tcPr marL="24902" marR="24902" marT="24902" marB="22412"/>
                </a:tc>
                <a:extLst>
                  <a:ext uri="{0D108BD9-81ED-4DB2-BD59-A6C34878D82A}">
                    <a16:rowId xmlns:a16="http://schemas.microsoft.com/office/drawing/2014/main" val="10004"/>
                  </a:ext>
                </a:extLst>
              </a:tr>
              <a:tr h="226608">
                <a:tc>
                  <a:txBody>
                    <a:bodyPr/>
                    <a:lstStyle/>
                    <a:p>
                      <a:pPr algn="l" fontAlgn="t"/>
                      <a:r>
                        <a:rPr lang="en-US" sz="1400" dirty="0">
                          <a:effectLst/>
                        </a:rPr>
                        <a:t>Joins:</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Higher number of Joins</a:t>
                      </a:r>
                      <a:endParaRPr lang="en-US" sz="1400" b="0" i="0">
                        <a:effectLst/>
                        <a:latin typeface="+mn-lt"/>
                      </a:endParaRPr>
                    </a:p>
                  </a:txBody>
                  <a:tcPr marL="24902" marR="24902" marT="24902" marB="22412"/>
                </a:tc>
                <a:tc>
                  <a:txBody>
                    <a:bodyPr/>
                    <a:lstStyle/>
                    <a:p>
                      <a:pPr algn="l" fontAlgn="t"/>
                      <a:r>
                        <a:rPr lang="en-US" sz="1400" dirty="0">
                          <a:effectLst/>
                        </a:rPr>
                        <a:t>Fewer Joins</a:t>
                      </a:r>
                      <a:endParaRPr lang="en-US" sz="1400" b="0" i="0" dirty="0">
                        <a:effectLst/>
                        <a:latin typeface="+mn-lt"/>
                      </a:endParaRPr>
                    </a:p>
                  </a:txBody>
                  <a:tcPr marL="24902" marR="24902" marT="24902" marB="22412"/>
                </a:tc>
                <a:extLst>
                  <a:ext uri="{0D108BD9-81ED-4DB2-BD59-A6C34878D82A}">
                    <a16:rowId xmlns:a16="http://schemas.microsoft.com/office/drawing/2014/main" val="10005"/>
                  </a:ext>
                </a:extLst>
              </a:tr>
              <a:tr h="495549">
                <a:tc>
                  <a:txBody>
                    <a:bodyPr/>
                    <a:lstStyle/>
                    <a:p>
                      <a:pPr algn="l" fontAlgn="t"/>
                      <a:r>
                        <a:rPr lang="en-US" sz="1400" dirty="0">
                          <a:effectLst/>
                        </a:rPr>
                        <a:t>Dimension table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It may have more than one dimension table for each dimension</a:t>
                      </a:r>
                      <a:endParaRPr lang="en-US" sz="1400" b="0" i="0">
                        <a:effectLst/>
                        <a:latin typeface="+mn-lt"/>
                      </a:endParaRPr>
                    </a:p>
                  </a:txBody>
                  <a:tcPr marL="24902" marR="24902" marT="24902" marB="22412"/>
                </a:tc>
                <a:tc>
                  <a:txBody>
                    <a:bodyPr/>
                    <a:lstStyle/>
                    <a:p>
                      <a:pPr algn="l" fontAlgn="t"/>
                      <a:r>
                        <a:rPr lang="en-US" sz="1400" dirty="0">
                          <a:effectLst/>
                        </a:rPr>
                        <a:t>Contains only single dimension table for each dimension</a:t>
                      </a:r>
                      <a:endParaRPr lang="en-US" sz="1400" b="0" i="0" dirty="0">
                        <a:effectLst/>
                        <a:latin typeface="+mn-lt"/>
                      </a:endParaRPr>
                    </a:p>
                  </a:txBody>
                  <a:tcPr marL="24902" marR="24902" marT="24902" marB="22412"/>
                </a:tc>
                <a:extLst>
                  <a:ext uri="{0D108BD9-81ED-4DB2-BD59-A6C34878D82A}">
                    <a16:rowId xmlns:a16="http://schemas.microsoft.com/office/drawing/2014/main" val="10006"/>
                  </a:ext>
                </a:extLst>
              </a:tr>
              <a:tr h="764490">
                <a:tc>
                  <a:txBody>
                    <a:bodyPr/>
                    <a:lstStyle/>
                    <a:p>
                      <a:pPr algn="l" fontAlgn="t"/>
                      <a:r>
                        <a:rPr lang="en-US" sz="1400" dirty="0">
                          <a:effectLst/>
                        </a:rPr>
                        <a:t>When to use:</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When dimension table is relatively big in size, snowflaking is better as it reduces space.</a:t>
                      </a:r>
                      <a:endParaRPr lang="en-US" sz="1400" b="0" i="0">
                        <a:effectLst/>
                        <a:latin typeface="+mn-lt"/>
                      </a:endParaRPr>
                    </a:p>
                  </a:txBody>
                  <a:tcPr marL="24902" marR="24902" marT="24902" marB="22412"/>
                </a:tc>
                <a:tc>
                  <a:txBody>
                    <a:bodyPr/>
                    <a:lstStyle/>
                    <a:p>
                      <a:pPr algn="l" fontAlgn="t"/>
                      <a:r>
                        <a:rPr lang="en-US" sz="1400" dirty="0">
                          <a:effectLst/>
                        </a:rPr>
                        <a:t>When dimension table contains less number of rows, we can go for </a:t>
                      </a:r>
                      <a:r>
                        <a:rPr lang="en-US" sz="1400" u="none" strike="noStrike" dirty="0">
                          <a:effectLst/>
                        </a:rPr>
                        <a:t>Star schema</a:t>
                      </a:r>
                      <a:r>
                        <a:rPr lang="en-US" sz="1400" dirty="0">
                          <a:effectLst/>
                        </a:rPr>
                        <a:t>.</a:t>
                      </a:r>
                      <a:endParaRPr lang="en-US" sz="1400" b="0" i="0" dirty="0">
                        <a:effectLst/>
                        <a:latin typeface="+mn-lt"/>
                      </a:endParaRPr>
                    </a:p>
                  </a:txBody>
                  <a:tcPr marL="24902" marR="24902" marT="24902" marB="22412"/>
                </a:tc>
                <a:extLst>
                  <a:ext uri="{0D108BD9-81ED-4DB2-BD59-A6C34878D82A}">
                    <a16:rowId xmlns:a16="http://schemas.microsoft.com/office/drawing/2014/main" val="10007"/>
                  </a:ext>
                </a:extLst>
              </a:tr>
              <a:tr h="674843">
                <a:tc>
                  <a:txBody>
                    <a:bodyPr/>
                    <a:lstStyle/>
                    <a:p>
                      <a:pPr algn="l" fontAlgn="t"/>
                      <a:r>
                        <a:rPr lang="en-US" sz="1400" dirty="0">
                          <a:effectLst/>
                        </a:rPr>
                        <a:t>Normalization/ De-Normalization:</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Dimension Tables are in Normalized form but Fact Table is still in De-Normalized form</a:t>
                      </a:r>
                      <a:endParaRPr lang="en-US" sz="1400" b="0" i="0">
                        <a:effectLst/>
                        <a:latin typeface="+mn-lt"/>
                      </a:endParaRPr>
                    </a:p>
                  </a:txBody>
                  <a:tcPr marL="24902" marR="24902" marT="24902" marB="22412"/>
                </a:tc>
                <a:tc>
                  <a:txBody>
                    <a:bodyPr/>
                    <a:lstStyle/>
                    <a:p>
                      <a:pPr algn="l" fontAlgn="t"/>
                      <a:r>
                        <a:rPr lang="en-US" sz="1400" dirty="0">
                          <a:effectLst/>
                        </a:rPr>
                        <a:t>Both Dimension and Fact Tables are in De-Normalized form</a:t>
                      </a:r>
                      <a:endParaRPr lang="en-US" sz="1400" b="0" i="0" dirty="0">
                        <a:effectLst/>
                        <a:latin typeface="+mn-lt"/>
                      </a:endParaRPr>
                    </a:p>
                  </a:txBody>
                  <a:tcPr marL="24902" marR="24902" marT="24902" marB="22412"/>
                </a:tc>
                <a:extLst>
                  <a:ext uri="{0D108BD9-81ED-4DB2-BD59-A6C34878D82A}">
                    <a16:rowId xmlns:a16="http://schemas.microsoft.com/office/drawing/2014/main" val="10008"/>
                  </a:ext>
                </a:extLst>
              </a:tr>
              <a:tr h="226608">
                <a:tc>
                  <a:txBody>
                    <a:bodyPr/>
                    <a:lstStyle/>
                    <a:p>
                      <a:pPr algn="l" fontAlgn="t"/>
                      <a:r>
                        <a:rPr lang="en-US" sz="1400" dirty="0">
                          <a:effectLst/>
                        </a:rPr>
                        <a:t>Data </a:t>
                      </a:r>
                      <a:r>
                        <a:rPr lang="en-US" sz="1400" u="none" strike="noStrike" dirty="0">
                          <a:effectLst/>
                        </a:rPr>
                        <a:t>model</a:t>
                      </a:r>
                      <a:endParaRPr lang="en-US" sz="1400" b="1" i="0" dirty="0">
                        <a:effectLst/>
                        <a:latin typeface="+mn-lt"/>
                      </a:endParaRPr>
                    </a:p>
                  </a:txBody>
                  <a:tcPr marL="24902" marR="24902" marT="24902" marB="22412">
                    <a:solidFill>
                      <a:schemeClr val="tx1">
                        <a:lumMod val="65000"/>
                        <a:lumOff val="35000"/>
                      </a:schemeClr>
                    </a:solidFill>
                  </a:tcPr>
                </a:tc>
                <a:tc>
                  <a:txBody>
                    <a:bodyPr/>
                    <a:lstStyle/>
                    <a:p>
                      <a:pPr algn="l" fontAlgn="t"/>
                      <a:r>
                        <a:rPr lang="en-US" sz="1400">
                          <a:effectLst/>
                        </a:rPr>
                        <a:t>Bottom up approach</a:t>
                      </a:r>
                      <a:endParaRPr lang="en-US" sz="1400" b="0" i="0">
                        <a:effectLst/>
                        <a:latin typeface="+mn-lt"/>
                      </a:endParaRPr>
                    </a:p>
                  </a:txBody>
                  <a:tcPr marL="24902" marR="24902" marT="24902" marB="22412"/>
                </a:tc>
                <a:tc>
                  <a:txBody>
                    <a:bodyPr/>
                    <a:lstStyle/>
                    <a:p>
                      <a:pPr algn="l" fontAlgn="t"/>
                      <a:r>
                        <a:rPr lang="en-US" sz="1400" dirty="0">
                          <a:effectLst/>
                        </a:rPr>
                        <a:t>Top down approach</a:t>
                      </a:r>
                      <a:endParaRPr lang="en-US" sz="1400" b="0" i="0" dirty="0">
                        <a:effectLst/>
                        <a:latin typeface="+mn-lt"/>
                      </a:endParaRPr>
                    </a:p>
                  </a:txBody>
                  <a:tcPr marL="24902" marR="24902" marT="24902" marB="22412"/>
                </a:tc>
                <a:extLst>
                  <a:ext uri="{0D108BD9-81ED-4DB2-BD59-A6C34878D82A}">
                    <a16:rowId xmlns:a16="http://schemas.microsoft.com/office/drawing/2014/main" val="10009"/>
                  </a:ext>
                </a:extLst>
              </a:tr>
            </a:tbl>
          </a:graphicData>
        </a:graphic>
      </p:graphicFrame>
      <p:sp>
        <p:nvSpPr>
          <p:cNvPr id="4" name="Slide Number Placeholder 3"/>
          <p:cNvSpPr>
            <a:spLocks noGrp="1"/>
          </p:cNvSpPr>
          <p:nvPr>
            <p:ph type="sldNum" sz="quarter" idx="12"/>
          </p:nvPr>
        </p:nvSpPr>
        <p:spPr/>
        <p:txBody>
          <a:bodyPr/>
          <a:lstStyle/>
          <a:p>
            <a:fld id="{EE372EA2-9A33-444C-BB27-43E9FD2345A0}" type="slidenum">
              <a:rPr lang="en-US" smtClean="0"/>
              <a:pPr/>
              <a:t>27</a:t>
            </a:fld>
            <a:endParaRPr lang="en-US"/>
          </a:p>
        </p:txBody>
      </p:sp>
      <p:sp>
        <p:nvSpPr>
          <p:cNvPr id="30" name="Rectangle 29"/>
          <p:cNvSpPr/>
          <p:nvPr/>
        </p:nvSpPr>
        <p:spPr>
          <a:xfrm>
            <a:off x="463826" y="6096000"/>
            <a:ext cx="7232374" cy="553998"/>
          </a:xfrm>
          <a:prstGeom prst="rect">
            <a:avLst/>
          </a:prstGeom>
          <a:solidFill>
            <a:schemeClr val="bg1"/>
          </a:solidFill>
        </p:spPr>
        <p:txBody>
          <a:bodyPr wrap="square">
            <a:spAutoFit/>
          </a:bodyPr>
          <a:lstStyle/>
          <a:p>
            <a:r>
              <a:rPr lang="en-US" sz="1000" dirty="0">
                <a:hlinkClick r:id="rId2"/>
              </a:rPr>
              <a:t>http://www.diffen.com/difference/Snowflake_Schema_vs_Star_Schema</a:t>
            </a:r>
            <a:endParaRPr lang="en-US" sz="1000" dirty="0"/>
          </a:p>
          <a:p>
            <a:r>
              <a:rPr lang="en-US" sz="1000" dirty="0">
                <a:hlinkClick r:id="rId3"/>
              </a:rPr>
              <a:t>http://searchbusinessintelligence.techtarget.in/answer/Star-schema-vs-snowflake-schema-Which-is-better</a:t>
            </a:r>
            <a:endParaRPr lang="en-US" sz="1000" dirty="0"/>
          </a:p>
          <a:p>
            <a:r>
              <a:rPr lang="en-US" sz="1000">
                <a:hlinkClick r:id="rId4"/>
              </a:rPr>
              <a:t>http://oracle-online-help.blogspot.com/2006/11/star-vs-snowflake-schema.html</a:t>
            </a:r>
            <a:r>
              <a:rPr lang="en-US" sz="1000"/>
              <a:t> </a:t>
            </a:r>
            <a:endParaRPr lang="en-US" sz="1000" dirty="0"/>
          </a:p>
        </p:txBody>
      </p:sp>
    </p:spTree>
    <p:extLst>
      <p:ext uri="{BB962C8B-B14F-4D97-AF65-F5344CB8AC3E}">
        <p14:creationId xmlns:p14="http://schemas.microsoft.com/office/powerpoint/2010/main" val="3858291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568AB-D76D-4C3F-AB6E-60BC9A97C253}"/>
              </a:ext>
            </a:extLst>
          </p:cNvPr>
          <p:cNvSpPr>
            <a:spLocks noGrp="1"/>
          </p:cNvSpPr>
          <p:nvPr>
            <p:ph type="title"/>
          </p:nvPr>
        </p:nvSpPr>
        <p:spPr/>
        <p:txBody>
          <a:bodyPr>
            <a:normAutofit fontScale="90000"/>
          </a:bodyPr>
          <a:lstStyle/>
          <a:p>
            <a:r>
              <a:rPr lang="en-US" dirty="0"/>
              <a:t>Star Schema in Various Products</a:t>
            </a:r>
          </a:p>
        </p:txBody>
      </p:sp>
      <p:sp>
        <p:nvSpPr>
          <p:cNvPr id="3" name="Content Placeholder 2">
            <a:extLst>
              <a:ext uri="{FF2B5EF4-FFF2-40B4-BE49-F238E27FC236}">
                <a16:creationId xmlns:a16="http://schemas.microsoft.com/office/drawing/2014/main" id="{B4A02524-5030-4B25-9F1A-EA440C0702A0}"/>
              </a:ext>
            </a:extLst>
          </p:cNvPr>
          <p:cNvSpPr>
            <a:spLocks noGrp="1"/>
          </p:cNvSpPr>
          <p:nvPr>
            <p:ph idx="1"/>
          </p:nvPr>
        </p:nvSpPr>
        <p:spPr/>
        <p:txBody>
          <a:bodyPr/>
          <a:lstStyle/>
          <a:p>
            <a:r>
              <a:rPr lang="en-US" dirty="0"/>
              <a:t>Star and snowflake schema is not only in databases.</a:t>
            </a:r>
          </a:p>
          <a:p>
            <a:r>
              <a:rPr lang="en-US" dirty="0"/>
              <a:t>As a general concept and model, it can be implemented in self-service analytics tools like Power BI or Tableau.</a:t>
            </a:r>
          </a:p>
        </p:txBody>
      </p:sp>
      <p:sp>
        <p:nvSpPr>
          <p:cNvPr id="4" name="Slide Number Placeholder 3">
            <a:extLst>
              <a:ext uri="{FF2B5EF4-FFF2-40B4-BE49-F238E27FC236}">
                <a16:creationId xmlns:a16="http://schemas.microsoft.com/office/drawing/2014/main" id="{1D7E6165-9F80-4573-8F81-6493E5D3278F}"/>
              </a:ext>
            </a:extLst>
          </p:cNvPr>
          <p:cNvSpPr>
            <a:spLocks noGrp="1"/>
          </p:cNvSpPr>
          <p:nvPr>
            <p:ph type="sldNum" sz="quarter" idx="12"/>
          </p:nvPr>
        </p:nvSpPr>
        <p:spPr/>
        <p:txBody>
          <a:bodyPr/>
          <a:lstStyle/>
          <a:p>
            <a:pPr>
              <a:defRPr/>
            </a:pPr>
            <a:fld id="{EE372EA2-9A33-444C-BB27-43E9FD2345A0}" type="slidenum">
              <a:rPr lang="en-US" smtClean="0"/>
              <a:pPr>
                <a:defRPr/>
              </a:pPr>
              <a:t>28</a:t>
            </a:fld>
            <a:endParaRPr lang="en-US"/>
          </a:p>
        </p:txBody>
      </p:sp>
      <p:pic>
        <p:nvPicPr>
          <p:cNvPr id="1028" name="Picture 4">
            <a:extLst>
              <a:ext uri="{FF2B5EF4-FFF2-40B4-BE49-F238E27FC236}">
                <a16:creationId xmlns:a16="http://schemas.microsoft.com/office/drawing/2014/main" id="{69214EE3-A6A2-44D8-9954-0876BCF089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962400"/>
            <a:ext cx="5219700" cy="2400300"/>
          </a:xfrm>
          <a:prstGeom prst="rect">
            <a:avLst/>
          </a:prstGeom>
          <a:noFill/>
          <a:extLst>
            <a:ext uri="{909E8E84-426E-40DD-AFC4-6F175D3DCCD1}">
              <a14:hiddenFill xmlns:a14="http://schemas.microsoft.com/office/drawing/2010/main">
                <a:solidFill>
                  <a:srgbClr val="FFFFFF"/>
                </a:solidFill>
              </a14:hiddenFill>
            </a:ext>
          </a:extLst>
        </p:spPr>
      </p:pic>
      <p:sp>
        <p:nvSpPr>
          <p:cNvPr id="7" name="Line Callout 1 5">
            <a:extLst>
              <a:ext uri="{FF2B5EF4-FFF2-40B4-BE49-F238E27FC236}">
                <a16:creationId xmlns:a16="http://schemas.microsoft.com/office/drawing/2014/main" id="{1D284503-BB56-4D32-A63E-A43EA3BD88FB}"/>
              </a:ext>
            </a:extLst>
          </p:cNvPr>
          <p:cNvSpPr/>
          <p:nvPr/>
        </p:nvSpPr>
        <p:spPr bwMode="auto">
          <a:xfrm>
            <a:off x="609600" y="4800600"/>
            <a:ext cx="1905000" cy="1371600"/>
          </a:xfrm>
          <a:prstGeom prst="borderCallout1">
            <a:avLst>
              <a:gd name="adj1" fmla="val 17213"/>
              <a:gd name="adj2" fmla="val 100275"/>
              <a:gd name="adj3" fmla="val -29301"/>
              <a:gd name="adj4" fmla="val 142526"/>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85000" lnSpcReduction="1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Table join in Tableau, following a star schema style.</a:t>
            </a:r>
            <a:endParaRPr kumimoji="0" lang="en-US" sz="24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97146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Dimensional Modeling Process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93164393"/>
              </p:ext>
            </p:extLst>
          </p:nvPr>
        </p:nvGraphicFramePr>
        <p:xfrm>
          <a:off x="228600" y="990600"/>
          <a:ext cx="8610600" cy="5305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EE372EA2-9A33-444C-BB27-43E9FD2345A0}" type="slidenum">
              <a:rPr lang="en-US" smtClean="0"/>
              <a:pPr/>
              <a:t>29</a:t>
            </a:fld>
            <a:endParaRPr lang="en-US"/>
          </a:p>
        </p:txBody>
      </p:sp>
      <p:sp>
        <p:nvSpPr>
          <p:cNvPr id="6" name="Rectangle 5"/>
          <p:cNvSpPr/>
          <p:nvPr/>
        </p:nvSpPr>
        <p:spPr>
          <a:xfrm>
            <a:off x="230841" y="5610127"/>
            <a:ext cx="8267700" cy="738664"/>
          </a:xfrm>
          <a:prstGeom prst="rect">
            <a:avLst/>
          </a:prstGeom>
        </p:spPr>
        <p:txBody>
          <a:bodyPr wrap="square">
            <a:spAutoFit/>
          </a:bodyPr>
          <a:lstStyle/>
          <a:p>
            <a:r>
              <a:rPr lang="en-US" sz="1400" dirty="0"/>
              <a:t>An alternative approach: see Kimball’s four step at: </a:t>
            </a:r>
          </a:p>
          <a:p>
            <a:r>
              <a:rPr lang="en-US" sz="1400" dirty="0">
                <a:hlinkClick r:id="rId8"/>
              </a:rPr>
              <a:t>http://www.kimballgroup.com/data-warehouse-business-intelligence-resources/kimball-techniques/dimensional-modeling-techniques/four-4-step-design-process/</a:t>
            </a:r>
            <a:r>
              <a:rPr lang="en-US" sz="1400" dirty="0"/>
              <a:t> </a:t>
            </a:r>
          </a:p>
        </p:txBody>
      </p:sp>
    </p:spTree>
    <p:extLst>
      <p:ext uri="{BB962C8B-B14F-4D97-AF65-F5344CB8AC3E}">
        <p14:creationId xmlns:p14="http://schemas.microsoft.com/office/powerpoint/2010/main" val="4182957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 Model Review</a:t>
            </a:r>
          </a:p>
        </p:txBody>
      </p:sp>
      <p:sp>
        <p:nvSpPr>
          <p:cNvPr id="3" name="Content Placeholder 2"/>
          <p:cNvSpPr>
            <a:spLocks noGrp="1"/>
          </p:cNvSpPr>
          <p:nvPr>
            <p:ph idx="1"/>
          </p:nvPr>
        </p:nvSpPr>
        <p:spPr>
          <a:xfrm>
            <a:off x="228600" y="990600"/>
            <a:ext cx="8610600" cy="3581400"/>
          </a:xfrm>
        </p:spPr>
        <p:txBody>
          <a:bodyPr>
            <a:normAutofit fontScale="47500" lnSpcReduction="20000"/>
          </a:bodyPr>
          <a:lstStyle/>
          <a:p>
            <a:r>
              <a:rPr lang="en-US" dirty="0"/>
              <a:t>A data model conceptualizes data elements and standardizes how the data elements relate to one another</a:t>
            </a:r>
          </a:p>
          <a:p>
            <a:r>
              <a:rPr lang="en-US" dirty="0"/>
              <a:t>Why data model (in BI and analytics)?</a:t>
            </a:r>
          </a:p>
          <a:p>
            <a:pPr lvl="1"/>
            <a:r>
              <a:rPr lang="en-US" dirty="0"/>
              <a:t>Facilitates the understanding, query, reporting, analysis, and other use of data</a:t>
            </a:r>
          </a:p>
          <a:p>
            <a:pPr lvl="1"/>
            <a:r>
              <a:rPr lang="en-US" dirty="0"/>
              <a:t>Creating business meaning &amp; context</a:t>
            </a:r>
          </a:p>
          <a:p>
            <a:pPr lvl="1"/>
            <a:r>
              <a:rPr lang="en-US" dirty="0"/>
              <a:t>Understand source and target data systems </a:t>
            </a:r>
          </a:p>
          <a:p>
            <a:pPr lvl="1"/>
            <a:r>
              <a:rPr lang="en-US" dirty="0"/>
              <a:t>Optimize data structures to align queries and reports</a:t>
            </a:r>
          </a:p>
          <a:p>
            <a:r>
              <a:rPr lang="en-US" dirty="0"/>
              <a:t>Three levels: conceptual vs. logical vs. physical data models.</a:t>
            </a:r>
          </a:p>
          <a:p>
            <a:r>
              <a:rPr lang="en-US" dirty="0"/>
              <a:t>Typical data models</a:t>
            </a:r>
          </a:p>
          <a:p>
            <a:pPr lvl="1"/>
            <a:r>
              <a:rPr lang="en-US" dirty="0"/>
              <a:t>Entity relationship model (a conceptual model)</a:t>
            </a:r>
          </a:p>
          <a:p>
            <a:pPr lvl="1"/>
            <a:r>
              <a:rPr lang="en-US" dirty="0"/>
              <a:t>Relational data model (a logical model)</a:t>
            </a:r>
          </a:p>
          <a:p>
            <a:pPr lvl="1"/>
            <a:r>
              <a:rPr lang="en-US" dirty="0"/>
              <a:t>Dimensional data model</a:t>
            </a:r>
          </a:p>
          <a:p>
            <a:pPr lvl="1"/>
            <a:r>
              <a:rPr lang="en-US" dirty="0"/>
              <a:t>Graph (network) data model</a:t>
            </a:r>
          </a:p>
          <a:p>
            <a:pPr lvl="1"/>
            <a:r>
              <a:rPr lang="en-US" dirty="0"/>
              <a:t>Hierarchical data model</a:t>
            </a:r>
          </a:p>
        </p:txBody>
      </p:sp>
      <p:sp>
        <p:nvSpPr>
          <p:cNvPr id="4" name="Slide Number Placeholder 3"/>
          <p:cNvSpPr>
            <a:spLocks noGrp="1"/>
          </p:cNvSpPr>
          <p:nvPr>
            <p:ph type="sldNum" sz="quarter" idx="12"/>
          </p:nvPr>
        </p:nvSpPr>
        <p:spPr/>
        <p:txBody>
          <a:bodyPr/>
          <a:lstStyle/>
          <a:p>
            <a:fld id="{EE372EA2-9A33-444C-BB27-43E9FD2345A0}" type="slidenum">
              <a:rPr lang="en-US" smtClean="0"/>
              <a:pPr/>
              <a:t>3</a:t>
            </a:fld>
            <a:endParaRPr lang="en-US"/>
          </a:p>
        </p:txBody>
      </p:sp>
      <p:pic>
        <p:nvPicPr>
          <p:cNvPr id="8" name="Picture 7">
            <a:extLst>
              <a:ext uri="{FF2B5EF4-FFF2-40B4-BE49-F238E27FC236}">
                <a16:creationId xmlns:a16="http://schemas.microsoft.com/office/drawing/2014/main" id="{E519E40C-6896-4382-99AF-2BC8B572AE0F}"/>
              </a:ext>
            </a:extLst>
          </p:cNvPr>
          <p:cNvPicPr>
            <a:picLocks noChangeAspect="1"/>
          </p:cNvPicPr>
          <p:nvPr/>
        </p:nvPicPr>
        <p:blipFill>
          <a:blip r:embed="rId3"/>
          <a:stretch>
            <a:fillRect/>
          </a:stretch>
        </p:blipFill>
        <p:spPr>
          <a:xfrm>
            <a:off x="2995769" y="4192586"/>
            <a:ext cx="6072031" cy="2590800"/>
          </a:xfrm>
          <a:prstGeom prst="rect">
            <a:avLst/>
          </a:prstGeom>
        </p:spPr>
      </p:pic>
      <p:sp>
        <p:nvSpPr>
          <p:cNvPr id="9" name="Rectangle 8">
            <a:extLst>
              <a:ext uri="{FF2B5EF4-FFF2-40B4-BE49-F238E27FC236}">
                <a16:creationId xmlns:a16="http://schemas.microsoft.com/office/drawing/2014/main" id="{925FC34A-1083-412E-B85C-9B572D03F9A5}"/>
              </a:ext>
            </a:extLst>
          </p:cNvPr>
          <p:cNvSpPr/>
          <p:nvPr/>
        </p:nvSpPr>
        <p:spPr>
          <a:xfrm>
            <a:off x="5715000" y="3318388"/>
            <a:ext cx="3329472" cy="861774"/>
          </a:xfrm>
          <a:prstGeom prst="rect">
            <a:avLst/>
          </a:prstGeom>
          <a:solidFill>
            <a:schemeClr val="bg1"/>
          </a:solidFill>
        </p:spPr>
        <p:txBody>
          <a:bodyPr wrap="square">
            <a:spAutoFit/>
          </a:bodyPr>
          <a:lstStyle/>
          <a:p>
            <a:pPr marL="57150" lvl="1"/>
            <a:r>
              <a:rPr lang="en-US" sz="1000" dirty="0"/>
              <a:t>Image from </a:t>
            </a:r>
            <a:r>
              <a:rPr lang="en-US" sz="1000" dirty="0">
                <a:hlinkClick r:id="rId4"/>
              </a:rPr>
              <a:t>https://www.slideshare.net/Dataversity/ldm-webinar-data-modeling-business-intelligence</a:t>
            </a:r>
            <a:r>
              <a:rPr lang="en-US" sz="1000" dirty="0"/>
              <a:t> and also view the webinar </a:t>
            </a:r>
            <a:r>
              <a:rPr lang="en-US" sz="1000" dirty="0">
                <a:hlinkClick r:id="rId5"/>
              </a:rPr>
              <a:t>https://www.dataversity.net/ldm-webinar-data-modeling-business-intelligence/</a:t>
            </a:r>
            <a:r>
              <a:rPr lang="en-US" sz="1000" dirty="0"/>
              <a:t> </a:t>
            </a:r>
          </a:p>
        </p:txBody>
      </p:sp>
      <p:sp>
        <p:nvSpPr>
          <p:cNvPr id="10" name="Line Callout 1 5">
            <a:extLst>
              <a:ext uri="{FF2B5EF4-FFF2-40B4-BE49-F238E27FC236}">
                <a16:creationId xmlns:a16="http://schemas.microsoft.com/office/drawing/2014/main" id="{809C7043-89A5-4C0C-9C6E-7D1869EEA72A}"/>
              </a:ext>
            </a:extLst>
          </p:cNvPr>
          <p:cNvSpPr/>
          <p:nvPr/>
        </p:nvSpPr>
        <p:spPr bwMode="auto">
          <a:xfrm>
            <a:off x="546939" y="5105400"/>
            <a:ext cx="2057400" cy="1219200"/>
          </a:xfrm>
          <a:prstGeom prst="borderCallout1">
            <a:avLst>
              <a:gd name="adj1" fmla="val 1342"/>
              <a:gd name="adj2" fmla="val 89548"/>
              <a:gd name="adj3" fmla="val -26723"/>
              <a:gd name="adj4" fmla="val 114703"/>
            </a:avLst>
          </a:prstGeom>
          <a:solidFill>
            <a:schemeClr val="accent1">
              <a:lumMod val="20000"/>
              <a:lumOff val="80000"/>
            </a:schemeClr>
          </a:solid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rmAutofit fontScale="70000" lnSpcReduction="20000"/>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The complexity increases from conceptual to logical to physical.’;[[[[[[[g</a:t>
            </a:r>
          </a:p>
        </p:txBody>
      </p:sp>
      <p:sp>
        <p:nvSpPr>
          <p:cNvPr id="11" name="TextBox 10">
            <a:extLst>
              <a:ext uri="{FF2B5EF4-FFF2-40B4-BE49-F238E27FC236}">
                <a16:creationId xmlns:a16="http://schemas.microsoft.com/office/drawing/2014/main" id="{F1833DEB-E248-4C91-B77C-BA1A3470C86E}"/>
              </a:ext>
            </a:extLst>
          </p:cNvPr>
          <p:cNvSpPr txBox="1"/>
          <p:nvPr/>
        </p:nvSpPr>
        <p:spPr>
          <a:xfrm>
            <a:off x="4980315" y="130315"/>
            <a:ext cx="3821343" cy="70788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2000" dirty="0">
                <a:effectLst/>
                <a:latin typeface="Calibri" panose="020F0502020204030204" pitchFamily="34" charset="0"/>
                <a:ea typeface="SimSun" panose="02010600030101010101" pitchFamily="2" charset="-122"/>
                <a:cs typeface="Times New Roman" panose="02020603050405020304" pitchFamily="18" charset="0"/>
              </a:rPr>
              <a:t>For complete info, refer to the IT 3703 data model lecture notes.</a:t>
            </a:r>
            <a:endParaRPr lang="en-US" sz="2000" dirty="0"/>
          </a:p>
        </p:txBody>
      </p:sp>
    </p:spTree>
    <p:extLst>
      <p:ext uri="{BB962C8B-B14F-4D97-AF65-F5344CB8AC3E}">
        <p14:creationId xmlns:p14="http://schemas.microsoft.com/office/powerpoint/2010/main" val="1955430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848600" cy="685800"/>
          </a:xfrm>
        </p:spPr>
        <p:txBody>
          <a:bodyPr>
            <a:normAutofit fontScale="90000"/>
          </a:bodyPr>
          <a:lstStyle/>
          <a:p>
            <a:r>
              <a:rPr lang="en-US" dirty="0"/>
              <a:t>Star Schema Design Steps</a:t>
            </a:r>
          </a:p>
        </p:txBody>
      </p:sp>
      <p:sp>
        <p:nvSpPr>
          <p:cNvPr id="3" name="Content Placeholder 2"/>
          <p:cNvSpPr>
            <a:spLocks noGrp="1"/>
          </p:cNvSpPr>
          <p:nvPr>
            <p:ph idx="1"/>
          </p:nvPr>
        </p:nvSpPr>
        <p:spPr>
          <a:xfrm>
            <a:off x="228600" y="990600"/>
            <a:ext cx="8610600" cy="5305425"/>
          </a:xfrm>
        </p:spPr>
        <p:txBody>
          <a:bodyPr>
            <a:normAutofit fontScale="92500" lnSpcReduction="20000"/>
          </a:bodyPr>
          <a:lstStyle/>
          <a:p>
            <a:pPr marL="514350" indent="-514350">
              <a:buFont typeface="+mj-lt"/>
              <a:buAutoNum type="arabicPeriod"/>
            </a:pPr>
            <a:r>
              <a:rPr lang="en-US" dirty="0"/>
              <a:t>First create all dimension tables</a:t>
            </a:r>
          </a:p>
          <a:p>
            <a:pPr lvl="1"/>
            <a:r>
              <a:rPr lang="en-US" dirty="0"/>
              <a:t>Each dimension table needs to have an identifying column (primary key)</a:t>
            </a:r>
          </a:p>
          <a:p>
            <a:pPr marL="514350" indent="-514350">
              <a:buFont typeface="+mj-lt"/>
              <a:buAutoNum type="arabicPeriod"/>
            </a:pPr>
            <a:r>
              <a:rPr lang="en-US" dirty="0"/>
              <a:t>Then create a fact table with all measures stored in this table</a:t>
            </a:r>
          </a:p>
          <a:p>
            <a:pPr marL="514350" indent="-514350">
              <a:buFont typeface="+mj-lt"/>
              <a:buAutoNum type="arabicPeriod"/>
            </a:pPr>
            <a:r>
              <a:rPr lang="en-US" dirty="0"/>
              <a:t>Link dimension tables and the fact table</a:t>
            </a:r>
          </a:p>
          <a:p>
            <a:pPr lvl="1"/>
            <a:r>
              <a:rPr lang="en-US" dirty="0"/>
              <a:t>Starting with one dimension table, make a key column (foreign key) by adding a new one or transforming an existing one, that matches the primary key in a dimension table</a:t>
            </a:r>
          </a:p>
          <a:p>
            <a:pPr lvl="1"/>
            <a:r>
              <a:rPr lang="en-US" dirty="0"/>
              <a:t>Link the dimension table to the fact table through the key pairs.</a:t>
            </a:r>
          </a:p>
          <a:p>
            <a:pPr lvl="1"/>
            <a:r>
              <a:rPr lang="en-US" dirty="0"/>
              <a:t>Repeat this for all dimension tables</a:t>
            </a:r>
          </a:p>
        </p:txBody>
      </p:sp>
      <p:sp>
        <p:nvSpPr>
          <p:cNvPr id="4" name="Slide Number Placeholder 3"/>
          <p:cNvSpPr>
            <a:spLocks noGrp="1"/>
          </p:cNvSpPr>
          <p:nvPr>
            <p:ph type="sldNum" sz="quarter" idx="12"/>
          </p:nvPr>
        </p:nvSpPr>
        <p:spPr>
          <a:xfrm>
            <a:off x="76200" y="6553200"/>
            <a:ext cx="381000" cy="230186"/>
          </a:xfrm>
        </p:spPr>
        <p:txBody>
          <a:bodyPr/>
          <a:lstStyle/>
          <a:p>
            <a:fld id="{EE372EA2-9A33-444C-BB27-43E9FD2345A0}" type="slidenum">
              <a:rPr lang="en-US" smtClean="0"/>
              <a:pPr/>
              <a:t>30</a:t>
            </a:fld>
            <a:endParaRPr lang="en-US"/>
          </a:p>
        </p:txBody>
      </p:sp>
    </p:spTree>
    <p:extLst>
      <p:ext uri="{BB962C8B-B14F-4D97-AF65-F5344CB8AC3E}">
        <p14:creationId xmlns:p14="http://schemas.microsoft.com/office/powerpoint/2010/main" val="2115588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Dimensional vs. Relational Modeling</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31</a:t>
            </a:fld>
            <a:endParaRPr lang="en-US"/>
          </a:p>
        </p:txBody>
      </p:sp>
      <p:pic>
        <p:nvPicPr>
          <p:cNvPr id="5" name="Picture 4"/>
          <p:cNvPicPr>
            <a:picLocks noChangeAspect="1"/>
          </p:cNvPicPr>
          <p:nvPr/>
        </p:nvPicPr>
        <p:blipFill>
          <a:blip r:embed="rId2"/>
          <a:stretch>
            <a:fillRect/>
          </a:stretch>
        </p:blipFill>
        <p:spPr>
          <a:xfrm>
            <a:off x="454819" y="975233"/>
            <a:ext cx="6746288" cy="3840733"/>
          </a:xfrm>
          <a:prstGeom prst="rect">
            <a:avLst/>
          </a:prstGeom>
        </p:spPr>
      </p:pic>
      <p:sp>
        <p:nvSpPr>
          <p:cNvPr id="6" name="Rectangle 5"/>
          <p:cNvSpPr/>
          <p:nvPr/>
        </p:nvSpPr>
        <p:spPr>
          <a:xfrm>
            <a:off x="2743200" y="5791200"/>
            <a:ext cx="6096000"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dirty="0"/>
              <a:t>Extended reading from Kimball: </a:t>
            </a:r>
            <a:br>
              <a:rPr lang="en-US" sz="1400" dirty="0"/>
            </a:br>
            <a:r>
              <a:rPr lang="en-US" sz="1400" dirty="0">
                <a:hlinkClick r:id="rId3"/>
              </a:rPr>
              <a:t>https://www.kimballgroup.com/1997/08/a-dimensional-modeling-manifesto/</a:t>
            </a:r>
            <a:r>
              <a:rPr lang="en-US" sz="1400" dirty="0"/>
              <a:t> </a:t>
            </a:r>
          </a:p>
        </p:txBody>
      </p:sp>
      <p:sp>
        <p:nvSpPr>
          <p:cNvPr id="8" name="Rectangle 7"/>
          <p:cNvSpPr/>
          <p:nvPr/>
        </p:nvSpPr>
        <p:spPr>
          <a:xfrm>
            <a:off x="435768" y="4824088"/>
            <a:ext cx="6803231" cy="523220"/>
          </a:xfrm>
          <a:prstGeom prst="rect">
            <a:avLst/>
          </a:prstGeom>
        </p:spPr>
        <p:txBody>
          <a:bodyPr wrap="square">
            <a:spAutoFit/>
          </a:bodyPr>
          <a:lstStyle/>
          <a:p>
            <a:r>
              <a:rPr lang="en-US" sz="1400" dirty="0"/>
              <a:t>This comparison table is from: </a:t>
            </a:r>
            <a:r>
              <a:rPr lang="en-US" sz="1400" dirty="0">
                <a:hlinkClick r:id="rId4"/>
              </a:rPr>
              <a:t>https://learndatamodeling.com/blog/comparison-of-relational-and-dimensional-data-modeling/</a:t>
            </a:r>
            <a:endParaRPr lang="en-US" sz="1400" dirty="0"/>
          </a:p>
        </p:txBody>
      </p:sp>
    </p:spTree>
    <p:extLst>
      <p:ext uri="{BB962C8B-B14F-4D97-AF65-F5344CB8AC3E}">
        <p14:creationId xmlns:p14="http://schemas.microsoft.com/office/powerpoint/2010/main" val="25495397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Modeling and Designing Tools</a:t>
            </a:r>
          </a:p>
        </p:txBody>
      </p:sp>
      <p:sp>
        <p:nvSpPr>
          <p:cNvPr id="3" name="Content Placeholder 2"/>
          <p:cNvSpPr>
            <a:spLocks noGrp="1"/>
          </p:cNvSpPr>
          <p:nvPr>
            <p:ph idx="1"/>
          </p:nvPr>
        </p:nvSpPr>
        <p:spPr/>
        <p:txBody>
          <a:bodyPr>
            <a:normAutofit fontScale="85000" lnSpcReduction="10000"/>
          </a:bodyPr>
          <a:lstStyle/>
          <a:p>
            <a:r>
              <a:rPr lang="en-US" dirty="0">
                <a:hlinkClick r:id="rId2"/>
              </a:rPr>
              <a:t>https://erdplus.com</a:t>
            </a:r>
            <a:endParaRPr lang="en-US" dirty="0"/>
          </a:p>
          <a:p>
            <a:pPr lvl="1"/>
            <a:r>
              <a:rPr lang="en-US" dirty="0"/>
              <a:t>A simple online modeling tool for star Schemas</a:t>
            </a:r>
          </a:p>
          <a:p>
            <a:pPr lvl="1"/>
            <a:r>
              <a:rPr lang="en-US" dirty="0"/>
              <a:t>This tool meets our needs, so we are using it for some schema design practice.</a:t>
            </a:r>
          </a:p>
          <a:p>
            <a:r>
              <a:rPr lang="en-US" dirty="0"/>
              <a:t>Others</a:t>
            </a:r>
          </a:p>
          <a:p>
            <a:pPr lvl="1"/>
            <a:r>
              <a:rPr lang="en-US" dirty="0"/>
              <a:t>Visio </a:t>
            </a:r>
            <a:r>
              <a:rPr lang="en-US" dirty="0">
                <a:hlinkClick r:id="rId3"/>
              </a:rPr>
              <a:t>https://www.youtube.com/watch?v=Z3uTWpuv54U</a:t>
            </a:r>
            <a:endParaRPr lang="en-US" dirty="0"/>
          </a:p>
          <a:p>
            <a:pPr lvl="1"/>
            <a:r>
              <a:rPr lang="en-US" dirty="0"/>
              <a:t>Visual Studio Architect</a:t>
            </a:r>
          </a:p>
          <a:p>
            <a:pPr lvl="1"/>
            <a:r>
              <a:rPr lang="en-US" dirty="0">
                <a:hlinkClick r:id="rId4"/>
              </a:rPr>
              <a:t>http://www.symcorp.com/tech_expertise_design.html</a:t>
            </a:r>
            <a:r>
              <a:rPr lang="en-US" dirty="0"/>
              <a:t> </a:t>
            </a:r>
          </a:p>
          <a:p>
            <a:pPr lvl="1"/>
            <a:r>
              <a:rPr lang="en-US" dirty="0"/>
              <a:t>IBM </a:t>
            </a:r>
            <a:r>
              <a:rPr lang="en-US" dirty="0" err="1"/>
              <a:t>InfoSphere</a:t>
            </a:r>
            <a:r>
              <a:rPr lang="en-US" dirty="0"/>
              <a:t> Data Architect </a:t>
            </a:r>
            <a:r>
              <a:rPr lang="en-US" dirty="0">
                <a:hlinkClick r:id="rId5"/>
              </a:rPr>
              <a:t>http://www-03.ibm.com/software/products/en/ibminfodataarch</a:t>
            </a:r>
            <a:r>
              <a:rPr lang="en-US" dirty="0"/>
              <a:t> </a:t>
            </a:r>
          </a:p>
          <a:p>
            <a:pPr lvl="1"/>
            <a:r>
              <a:rPr lang="en-US" dirty="0"/>
              <a:t>MySQL Workbench </a:t>
            </a:r>
            <a:r>
              <a:rPr lang="en-US" dirty="0">
                <a:hlinkClick r:id="rId6"/>
              </a:rPr>
              <a:t>https://www.youtube.com/watch?v=7Pwj7nV-oRM</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32</a:t>
            </a:fld>
            <a:endParaRPr lang="en-US"/>
          </a:p>
        </p:txBody>
      </p:sp>
    </p:spTree>
    <p:extLst>
      <p:ext uri="{BB962C8B-B14F-4D97-AF65-F5344CB8AC3E}">
        <p14:creationId xmlns:p14="http://schemas.microsoft.com/office/powerpoint/2010/main" val="14179562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DFF32-D53B-4A5F-AA1A-648E2C0F00EB}"/>
              </a:ext>
            </a:extLst>
          </p:cNvPr>
          <p:cNvSpPr>
            <a:spLocks noGrp="1"/>
          </p:cNvSpPr>
          <p:nvPr>
            <p:ph type="title"/>
          </p:nvPr>
        </p:nvSpPr>
        <p:spPr>
          <a:xfrm>
            <a:off x="0" y="1"/>
            <a:ext cx="7848600" cy="685800"/>
          </a:xfrm>
        </p:spPr>
        <p:txBody>
          <a:bodyPr>
            <a:noAutofit/>
          </a:bodyPr>
          <a:lstStyle/>
          <a:p>
            <a:r>
              <a:rPr lang="en-US" sz="2400" dirty="0"/>
              <a:t>Why do we need dimensional model or star schema?</a:t>
            </a:r>
          </a:p>
        </p:txBody>
      </p:sp>
      <p:sp>
        <p:nvSpPr>
          <p:cNvPr id="3" name="Content Placeholder 2">
            <a:extLst>
              <a:ext uri="{FF2B5EF4-FFF2-40B4-BE49-F238E27FC236}">
                <a16:creationId xmlns:a16="http://schemas.microsoft.com/office/drawing/2014/main" id="{F3516BC4-2A15-4B34-B9CF-AFA18012E3FA}"/>
              </a:ext>
            </a:extLst>
          </p:cNvPr>
          <p:cNvSpPr>
            <a:spLocks noGrp="1"/>
          </p:cNvSpPr>
          <p:nvPr>
            <p:ph idx="1"/>
          </p:nvPr>
        </p:nvSpPr>
        <p:spPr>
          <a:xfrm>
            <a:off x="228600" y="990600"/>
            <a:ext cx="8610600" cy="5305425"/>
          </a:xfrm>
        </p:spPr>
        <p:txBody>
          <a:bodyPr>
            <a:normAutofit fontScale="70000" lnSpcReduction="20000"/>
          </a:bodyPr>
          <a:lstStyle/>
          <a:p>
            <a:r>
              <a:rPr lang="en-US" dirty="0"/>
              <a:t>Self-service tools like Excel and Power BI might allow you to get away with building queries and reports out of a big flat table, or even more unstructured.</a:t>
            </a:r>
          </a:p>
          <a:p>
            <a:r>
              <a:rPr lang="en-US" dirty="0"/>
              <a:t>A dimensional model (at least the concept of facts and dimensions) seeks to divide your data into two big groups, and thus two different types of attributes in your model: facts and dimensions.</a:t>
            </a:r>
          </a:p>
          <a:p>
            <a:pPr lvl="1"/>
            <a:r>
              <a:rPr lang="en-US" dirty="0"/>
              <a:t>facts contain the quantifiable data we’re interested in, </a:t>
            </a:r>
          </a:p>
          <a:p>
            <a:pPr lvl="1"/>
            <a:r>
              <a:rPr lang="en-US" dirty="0"/>
              <a:t>dimensions contain the contextual information that we wish to analyze</a:t>
            </a:r>
          </a:p>
          <a:p>
            <a:r>
              <a:rPr lang="en-US" dirty="0"/>
              <a:t>The end result for users is a logical and intuitive grouping of values</a:t>
            </a:r>
          </a:p>
          <a:p>
            <a:r>
              <a:rPr lang="en-US" dirty="0"/>
              <a:t>Having dimensional model in mind, even the model is not specifically built in a tool, will help greatly for the analysis and reporting of data.</a:t>
            </a:r>
          </a:p>
        </p:txBody>
      </p:sp>
      <p:sp>
        <p:nvSpPr>
          <p:cNvPr id="4" name="Slide Number Placeholder 3">
            <a:extLst>
              <a:ext uri="{FF2B5EF4-FFF2-40B4-BE49-F238E27FC236}">
                <a16:creationId xmlns:a16="http://schemas.microsoft.com/office/drawing/2014/main" id="{354F20B7-E7B9-4520-B1B3-8F595FA95847}"/>
              </a:ext>
            </a:extLst>
          </p:cNvPr>
          <p:cNvSpPr>
            <a:spLocks noGrp="1"/>
          </p:cNvSpPr>
          <p:nvPr>
            <p:ph type="sldNum" sz="quarter" idx="12"/>
          </p:nvPr>
        </p:nvSpPr>
        <p:spPr>
          <a:xfrm>
            <a:off x="76200" y="6553200"/>
            <a:ext cx="381000" cy="230186"/>
          </a:xfrm>
        </p:spPr>
        <p:txBody>
          <a:bodyPr/>
          <a:lstStyle/>
          <a:p>
            <a:fld id="{EE372EA2-9A33-444C-BB27-43E9FD2345A0}" type="slidenum">
              <a:rPr lang="en-US" smtClean="0"/>
              <a:pPr/>
              <a:t>33</a:t>
            </a:fld>
            <a:endParaRPr lang="en-US"/>
          </a:p>
        </p:txBody>
      </p:sp>
    </p:spTree>
    <p:extLst>
      <p:ext uri="{BB962C8B-B14F-4D97-AF65-F5344CB8AC3E}">
        <p14:creationId xmlns:p14="http://schemas.microsoft.com/office/powerpoint/2010/main" val="3670723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00E3A-18CF-472D-9AD4-1998F7E0F442}"/>
              </a:ext>
            </a:extLst>
          </p:cNvPr>
          <p:cNvSpPr>
            <a:spLocks noGrp="1"/>
          </p:cNvSpPr>
          <p:nvPr>
            <p:ph type="title"/>
          </p:nvPr>
        </p:nvSpPr>
        <p:spPr>
          <a:xfrm>
            <a:off x="0" y="1"/>
            <a:ext cx="7848600" cy="685800"/>
          </a:xfrm>
        </p:spPr>
        <p:txBody>
          <a:bodyPr>
            <a:normAutofit fontScale="90000"/>
          </a:bodyPr>
          <a:lstStyle/>
          <a:p>
            <a:r>
              <a:rPr lang="en-US" dirty="0"/>
              <a:t>Essential Resources</a:t>
            </a:r>
          </a:p>
        </p:txBody>
      </p:sp>
      <p:sp>
        <p:nvSpPr>
          <p:cNvPr id="3" name="Content Placeholder 2">
            <a:extLst>
              <a:ext uri="{FF2B5EF4-FFF2-40B4-BE49-F238E27FC236}">
                <a16:creationId xmlns:a16="http://schemas.microsoft.com/office/drawing/2014/main" id="{1196C51D-A695-4D24-AF1A-A7872D2EB9B6}"/>
              </a:ext>
            </a:extLst>
          </p:cNvPr>
          <p:cNvSpPr>
            <a:spLocks noGrp="1"/>
          </p:cNvSpPr>
          <p:nvPr>
            <p:ph idx="1"/>
          </p:nvPr>
        </p:nvSpPr>
        <p:spPr>
          <a:xfrm>
            <a:off x="228600" y="990600"/>
            <a:ext cx="8610600" cy="5305425"/>
          </a:xfrm>
        </p:spPr>
        <p:txBody>
          <a:bodyPr>
            <a:normAutofit fontScale="47500" lnSpcReduction="20000"/>
          </a:bodyPr>
          <a:lstStyle/>
          <a:p>
            <a:pPr lvl="0"/>
            <a:r>
              <a:rPr lang="en-US" dirty="0"/>
              <a:t>Lecture notes</a:t>
            </a:r>
          </a:p>
          <a:p>
            <a:pPr lvl="1"/>
            <a:r>
              <a:rPr lang="en-US" dirty="0">
                <a:hlinkClick r:id="rId2"/>
              </a:rPr>
              <a:t>https://www.edocr.com/v/bmvojelj/jgzheng/dimensional-model</a:t>
            </a:r>
            <a:r>
              <a:rPr lang="en-US" dirty="0"/>
              <a:t>: this lecture notes focuses on the conceptual part of the dimensional model. Use the lecture notes as a learning and reviewing guide; follow the resources presented in the slides for further information and additional learning.</a:t>
            </a:r>
          </a:p>
          <a:p>
            <a:r>
              <a:rPr lang="en-US" dirty="0"/>
              <a:t>Dimensional data model</a:t>
            </a:r>
          </a:p>
          <a:p>
            <a:pPr lvl="1"/>
            <a:r>
              <a:rPr lang="en-US" dirty="0"/>
              <a:t>The 101 Guide to Dimensional Data Modeling: </a:t>
            </a:r>
            <a:r>
              <a:rPr lang="en-US" dirty="0">
                <a:hlinkClick r:id="rId3"/>
              </a:rPr>
              <a:t>https://dwbi.org/pages/3/the-101-guide-to-dimensional-data-modeling</a:t>
            </a:r>
            <a:r>
              <a:rPr lang="en-US" dirty="0"/>
              <a:t> </a:t>
            </a:r>
          </a:p>
          <a:p>
            <a:pPr lvl="1"/>
            <a:r>
              <a:rPr lang="en-US" dirty="0"/>
              <a:t>Star schema and snowflake schema are two common relational database schema types that implements the dimension model: </a:t>
            </a:r>
            <a:r>
              <a:rPr lang="en-US" dirty="0">
                <a:hlinkClick r:id="rId4"/>
              </a:rPr>
              <a:t>https://dwbi.org/pages/19/dimensional-modeling-schema</a:t>
            </a:r>
            <a:endParaRPr lang="en-US" dirty="0"/>
          </a:p>
          <a:p>
            <a:pPr lvl="1"/>
            <a:r>
              <a:rPr lang="en-US" dirty="0"/>
              <a:t>Understand star schema and the importance for Power BI </a:t>
            </a:r>
            <a:r>
              <a:rPr lang="en-US" dirty="0">
                <a:hlinkClick r:id="rId5"/>
              </a:rPr>
              <a:t>https://docs.microsoft.com/en-us/power-bi/guidance/star-schema</a:t>
            </a:r>
            <a:r>
              <a:rPr lang="en-US" dirty="0"/>
              <a:t> </a:t>
            </a:r>
          </a:p>
          <a:p>
            <a:pPr lvl="0"/>
            <a:r>
              <a:rPr lang="en-US" dirty="0"/>
              <a:t>Videos (complementary to readings)</a:t>
            </a:r>
          </a:p>
          <a:p>
            <a:pPr lvl="1"/>
            <a:r>
              <a:rPr lang="en-US" dirty="0"/>
              <a:t>“What are Dimensions and Measures” a very quick, simple, and high-level introduction video by </a:t>
            </a:r>
            <a:r>
              <a:rPr lang="en-US" dirty="0" err="1"/>
              <a:t>Intricity</a:t>
            </a:r>
            <a:r>
              <a:rPr lang="en-US" dirty="0"/>
              <a:t>: </a:t>
            </a:r>
            <a:r>
              <a:rPr lang="en-US" dirty="0">
                <a:hlinkClick r:id="rId6"/>
              </a:rPr>
              <a:t>http://www.youtube.com/watch?v=qkJOace9FZg</a:t>
            </a:r>
            <a:endParaRPr lang="en-US" dirty="0"/>
          </a:p>
          <a:p>
            <a:pPr lvl="1"/>
            <a:r>
              <a:rPr lang="en-US" dirty="0"/>
              <a:t>A more technical introduction of dimensional modeling by </a:t>
            </a:r>
            <a:r>
              <a:rPr lang="en-US" dirty="0" err="1"/>
              <a:t>LeapFrogBI</a:t>
            </a:r>
            <a:r>
              <a:rPr lang="en-US" dirty="0"/>
              <a:t> (the following three are the basic ones required in this module)</a:t>
            </a:r>
          </a:p>
          <a:p>
            <a:pPr lvl="2"/>
            <a:r>
              <a:rPr lang="en-US" dirty="0"/>
              <a:t>Dimensional model in data warehouse design: </a:t>
            </a:r>
            <a:r>
              <a:rPr lang="en-US" dirty="0">
                <a:hlinkClick r:id="rId7"/>
              </a:rPr>
              <a:t>https://www.youtube.com/watch?v=cwpL-3rkRYQ</a:t>
            </a:r>
            <a:endParaRPr lang="en-US" dirty="0"/>
          </a:p>
          <a:p>
            <a:pPr lvl="2"/>
            <a:r>
              <a:rPr lang="en-US" dirty="0"/>
              <a:t>Facts and dimensions: </a:t>
            </a:r>
            <a:r>
              <a:rPr lang="en-US" dirty="0">
                <a:hlinkClick r:id="rId8"/>
              </a:rPr>
              <a:t>https://www.youtube.com/watch?v=6k3nwXXpnMY</a:t>
            </a:r>
            <a:r>
              <a:rPr lang="en-US" dirty="0"/>
              <a:t> </a:t>
            </a:r>
          </a:p>
          <a:p>
            <a:pPr lvl="2"/>
            <a:r>
              <a:rPr lang="en-US" dirty="0"/>
              <a:t>Types of Keys (some review of keys): </a:t>
            </a:r>
            <a:r>
              <a:rPr lang="en-US" dirty="0">
                <a:hlinkClick r:id="rId9"/>
              </a:rPr>
              <a:t>https://www.youtube.com/watch?v=_aN-8kszIdA</a:t>
            </a:r>
            <a:endParaRPr lang="en-US" dirty="0"/>
          </a:p>
          <a:p>
            <a:pPr lvl="1"/>
            <a:r>
              <a:rPr lang="en-US" dirty="0"/>
              <a:t>Webinar - Data Modeling &amp; Business Intelligence (and data analytics): Webinar recording </a:t>
            </a:r>
            <a:r>
              <a:rPr lang="en-US" dirty="0">
                <a:hlinkClick r:id="rId10"/>
              </a:rPr>
              <a:t>https://www.dataversity.net/ldm-webinar-data-modeling-business-intelligence/</a:t>
            </a:r>
            <a:r>
              <a:rPr lang="en-US" dirty="0"/>
              <a:t> and slides here </a:t>
            </a:r>
            <a:r>
              <a:rPr lang="en-US" dirty="0">
                <a:hlinkClick r:id="rId11"/>
              </a:rPr>
              <a:t>https://www.slideshare.net/Dataversity/ldm-webinar-data-modeling-business-intelligence</a:t>
            </a:r>
            <a:endParaRPr lang="en-US" dirty="0"/>
          </a:p>
          <a:p>
            <a:endParaRPr lang="en-US" dirty="0"/>
          </a:p>
        </p:txBody>
      </p:sp>
      <p:sp>
        <p:nvSpPr>
          <p:cNvPr id="4" name="Slide Number Placeholder 3">
            <a:extLst>
              <a:ext uri="{FF2B5EF4-FFF2-40B4-BE49-F238E27FC236}">
                <a16:creationId xmlns:a16="http://schemas.microsoft.com/office/drawing/2014/main" id="{FD66E3F0-B7AD-48DF-A196-E6792D81786B}"/>
              </a:ext>
            </a:extLst>
          </p:cNvPr>
          <p:cNvSpPr>
            <a:spLocks noGrp="1"/>
          </p:cNvSpPr>
          <p:nvPr>
            <p:ph type="sldNum" sz="quarter" idx="12"/>
          </p:nvPr>
        </p:nvSpPr>
        <p:spPr>
          <a:xfrm>
            <a:off x="76200" y="6553200"/>
            <a:ext cx="381000" cy="230186"/>
          </a:xfrm>
        </p:spPr>
        <p:txBody>
          <a:bodyPr/>
          <a:lstStyle/>
          <a:p>
            <a:fld id="{EE372EA2-9A33-444C-BB27-43E9FD2345A0}" type="slidenum">
              <a:rPr lang="en-US" smtClean="0"/>
              <a:pPr/>
              <a:t>34</a:t>
            </a:fld>
            <a:endParaRPr lang="en-US"/>
          </a:p>
        </p:txBody>
      </p:sp>
    </p:spTree>
    <p:extLst>
      <p:ext uri="{BB962C8B-B14F-4D97-AF65-F5344CB8AC3E}">
        <p14:creationId xmlns:p14="http://schemas.microsoft.com/office/powerpoint/2010/main" val="432325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848600" cy="685800"/>
          </a:xfrm>
        </p:spPr>
        <p:txBody>
          <a:bodyPr>
            <a:normAutofit fontScale="90000"/>
          </a:bodyPr>
          <a:lstStyle/>
          <a:p>
            <a:r>
              <a:rPr lang="en-US"/>
              <a:t>Good Learning Resources</a:t>
            </a:r>
            <a:endParaRPr lang="en-US" dirty="0"/>
          </a:p>
        </p:txBody>
      </p:sp>
      <p:sp>
        <p:nvSpPr>
          <p:cNvPr id="3" name="Content Placeholder 2"/>
          <p:cNvSpPr>
            <a:spLocks noGrp="1"/>
          </p:cNvSpPr>
          <p:nvPr>
            <p:ph idx="1"/>
          </p:nvPr>
        </p:nvSpPr>
        <p:spPr>
          <a:xfrm>
            <a:off x="228600" y="990600"/>
            <a:ext cx="8610600" cy="5305425"/>
          </a:xfrm>
        </p:spPr>
        <p:txBody>
          <a:bodyPr>
            <a:normAutofit fontScale="32500" lnSpcReduction="20000"/>
          </a:bodyPr>
          <a:lstStyle/>
          <a:p>
            <a:r>
              <a:rPr lang="en-US" dirty="0"/>
              <a:t>Dimensional model and schema</a:t>
            </a:r>
          </a:p>
          <a:p>
            <a:pPr lvl="1"/>
            <a:r>
              <a:rPr lang="en-US" dirty="0">
                <a:hlinkClick r:id="rId3"/>
              </a:rPr>
              <a:t>https://dwbi.org/categories/17/dimensional-model</a:t>
            </a:r>
            <a:r>
              <a:rPr lang="en-US" dirty="0"/>
              <a:t> </a:t>
            </a:r>
          </a:p>
          <a:p>
            <a:pPr lvl="1"/>
            <a:r>
              <a:rPr lang="en-US" dirty="0" err="1"/>
              <a:t>Dataversity</a:t>
            </a:r>
            <a:r>
              <a:rPr lang="en-US" dirty="0"/>
              <a:t> data modeling: </a:t>
            </a:r>
            <a:r>
              <a:rPr lang="en-US" dirty="0">
                <a:hlinkClick r:id="rId4"/>
              </a:rPr>
              <a:t>http://www.dataversity.net/category/data-topics/modeling/</a:t>
            </a:r>
            <a:endParaRPr lang="en-US" dirty="0"/>
          </a:p>
          <a:p>
            <a:pPr lvl="1"/>
            <a:r>
              <a:rPr lang="en-US" dirty="0"/>
              <a:t>DWBI.org dimensional model tutorials </a:t>
            </a:r>
            <a:r>
              <a:rPr lang="en-US" dirty="0">
                <a:hlinkClick r:id="rId5"/>
              </a:rPr>
              <a:t>http://dwbi.org/data-modelling/dimensional-model</a:t>
            </a:r>
            <a:r>
              <a:rPr lang="en-US" dirty="0"/>
              <a:t> </a:t>
            </a:r>
          </a:p>
          <a:p>
            <a:pPr lvl="1"/>
            <a:r>
              <a:rPr lang="en-US" dirty="0">
                <a:hlinkClick r:id="rId6"/>
              </a:rPr>
              <a:t>https://learndatamodeling.com/blog/data-modeling-topics-index/</a:t>
            </a:r>
            <a:endParaRPr lang="en-US" dirty="0"/>
          </a:p>
          <a:p>
            <a:pPr lvl="1"/>
            <a:r>
              <a:rPr lang="en-US" dirty="0"/>
              <a:t>1KeyData: </a:t>
            </a:r>
            <a:r>
              <a:rPr lang="en-US" dirty="0">
                <a:hlinkClick r:id="rId7"/>
              </a:rPr>
              <a:t>https://www.1keydata.com/datawarehousing/dimensional.html</a:t>
            </a:r>
            <a:endParaRPr lang="en-US" dirty="0"/>
          </a:p>
          <a:p>
            <a:pPr lvl="1"/>
            <a:r>
              <a:rPr lang="en-US" dirty="0">
                <a:hlinkClick r:id="rId8"/>
              </a:rPr>
              <a:t>http://en.wikipedia.org/wiki/Star_schema</a:t>
            </a:r>
            <a:endParaRPr lang="en-US" dirty="0"/>
          </a:p>
          <a:p>
            <a:pPr lvl="1"/>
            <a:r>
              <a:rPr lang="en-US" dirty="0">
                <a:hlinkClick r:id="rId9"/>
              </a:rPr>
              <a:t>http://en.wikipedia.org/wiki/Snowflake_schema</a:t>
            </a:r>
            <a:endParaRPr lang="en-US" dirty="0"/>
          </a:p>
          <a:p>
            <a:r>
              <a:rPr lang="en-US">
                <a:hlinkClick r:id="rId10"/>
              </a:rPr>
              <a:t>https://senturus.com/resources/data-modeling-comparison-tableau-cognos-and-power-bi/</a:t>
            </a:r>
            <a:r>
              <a:rPr lang="en-US"/>
              <a:t> </a:t>
            </a:r>
          </a:p>
          <a:p>
            <a:r>
              <a:rPr lang="en-US" dirty="0"/>
              <a:t>Compare relational model and dimensional model</a:t>
            </a:r>
          </a:p>
          <a:p>
            <a:pPr lvl="1"/>
            <a:r>
              <a:rPr lang="en-US" dirty="0">
                <a:hlinkClick r:id="rId11"/>
              </a:rPr>
              <a:t>https://www.kimballgroup.com/1997/08/a-dimensional-modeling-manifesto/</a:t>
            </a:r>
            <a:endParaRPr lang="en-US" dirty="0"/>
          </a:p>
          <a:p>
            <a:pPr lvl="1"/>
            <a:r>
              <a:rPr lang="en-US" dirty="0">
                <a:hlinkClick r:id="rId12"/>
              </a:rPr>
              <a:t>https://pdfs.semanticscholar.org/f583/bd7fcc5cb027e22c6a94ba37bfda57ba9bb6.pdf</a:t>
            </a:r>
            <a:endParaRPr lang="en-US" dirty="0"/>
          </a:p>
          <a:p>
            <a:r>
              <a:rPr lang="en-US" dirty="0" err="1"/>
              <a:t>LeapFrog</a:t>
            </a:r>
            <a:r>
              <a:rPr lang="en-US" dirty="0"/>
              <a:t> Dimensional Modeling training serials playlist </a:t>
            </a:r>
            <a:r>
              <a:rPr lang="en-US" dirty="0">
                <a:hlinkClick r:id="rId13"/>
              </a:rPr>
              <a:t>https://www.youtube.com/playlist?list=PLrbIyvYCdg0iAUQoxG5vI_yKqzZ2AcgGe</a:t>
            </a:r>
            <a:endParaRPr lang="en-US" dirty="0"/>
          </a:p>
          <a:p>
            <a:r>
              <a:rPr lang="en-US" dirty="0"/>
              <a:t>Kimball DW/BI Resources </a:t>
            </a:r>
            <a:r>
              <a:rPr lang="en-US" dirty="0">
                <a:hlinkClick r:id="rId14"/>
              </a:rPr>
              <a:t>http://www.kimballgroup.com/data-warehouse-business-intelligence-resources/</a:t>
            </a:r>
          </a:p>
          <a:p>
            <a:pPr lvl="1"/>
            <a:r>
              <a:rPr lang="en-US" dirty="0"/>
              <a:t>A Dimensional Modeling Manifesto by Ralph Kimball: </a:t>
            </a:r>
            <a:r>
              <a:rPr lang="en-US" dirty="0">
                <a:hlinkClick r:id="rId15"/>
              </a:rPr>
              <a:t>http://www.kimballgroup.com/1997/08/a-dimensional-modeling-manifesto/</a:t>
            </a:r>
            <a:endParaRPr lang="en-US" dirty="0"/>
          </a:p>
          <a:p>
            <a:pPr lvl="1"/>
            <a:r>
              <a:rPr lang="en-US" dirty="0"/>
              <a:t>Kimball Dimensional Modeling Techniques collection: </a:t>
            </a:r>
            <a:r>
              <a:rPr lang="en-US" dirty="0">
                <a:hlinkClick r:id="rId14"/>
              </a:rPr>
              <a:t>http://www.kimballgroup.com/data-warehouse-business-intelligence-resources/kimball-techniques/dimensional-modeling-techniques/</a:t>
            </a:r>
            <a:r>
              <a:rPr lang="en-US" dirty="0"/>
              <a:t> </a:t>
            </a:r>
            <a:br>
              <a:rPr lang="en-US" dirty="0"/>
            </a:br>
            <a:r>
              <a:rPr lang="en-US" dirty="0"/>
              <a:t>or </a:t>
            </a:r>
            <a:br>
              <a:rPr lang="en-US" dirty="0"/>
            </a:br>
            <a:r>
              <a:rPr lang="en-US" dirty="0">
                <a:hlinkClick r:id="rId16"/>
              </a:rPr>
              <a:t>http://www.kimballgroup.com/wp-content/uploads/2013/08/2013.09-Kimball-Dimensional-Modeling-Techniques11.pdf</a:t>
            </a:r>
            <a:endParaRPr lang="en-US" dirty="0"/>
          </a:p>
          <a:p>
            <a:pPr lvl="1"/>
            <a:r>
              <a:rPr lang="en-US" dirty="0"/>
              <a:t>Kimball Design Tips: </a:t>
            </a:r>
            <a:r>
              <a:rPr lang="en-US" dirty="0">
                <a:hlinkClick r:id="rId17"/>
              </a:rPr>
              <a:t>http://www.kimballgroup.com/category/design-tips/</a:t>
            </a:r>
            <a:endParaRPr lang="en-US" dirty="0"/>
          </a:p>
          <a:p>
            <a:pPr lvl="1"/>
            <a:r>
              <a:rPr lang="en-US" dirty="0"/>
              <a:t>Articles: </a:t>
            </a:r>
            <a:r>
              <a:rPr lang="en-US" dirty="0">
                <a:hlinkClick r:id="rId18"/>
              </a:rPr>
              <a:t>http://www.kimballgroup.com/category/business-intelligence-and-data-warehouse-articles/</a:t>
            </a:r>
            <a:endParaRPr lang="en-US" dirty="0"/>
          </a:p>
          <a:p>
            <a:pPr lvl="1"/>
            <a:r>
              <a:rPr lang="en-US" dirty="0">
                <a:hlinkClick r:id="rId19"/>
              </a:rPr>
              <a:t>http://www.kimballgroup.com/2009/05/29/the-10-essential-rules-of-dimensional-modeling/</a:t>
            </a:r>
            <a:endParaRPr lang="en-US" dirty="0"/>
          </a:p>
          <a:p>
            <a:pPr lvl="1"/>
            <a:r>
              <a:rPr lang="en-US" dirty="0">
                <a:hlinkClick r:id="rId20"/>
              </a:rPr>
              <a:t>https://www.kimballgroup.com/data-warehouse-business-intelligence-resources/books/data-warehouse-dw-toolkit/</a:t>
            </a:r>
            <a:r>
              <a:rPr lang="en-US" dirty="0"/>
              <a:t> </a:t>
            </a:r>
          </a:p>
          <a:p>
            <a:r>
              <a:rPr lang="en-US" dirty="0"/>
              <a:t>Vendor resources</a:t>
            </a:r>
          </a:p>
          <a:p>
            <a:pPr lvl="1"/>
            <a:r>
              <a:rPr lang="en-US" dirty="0"/>
              <a:t>IBM </a:t>
            </a:r>
            <a:r>
              <a:rPr lang="en-US" dirty="0" err="1"/>
              <a:t>redbook</a:t>
            </a:r>
            <a:r>
              <a:rPr lang="en-US" dirty="0"/>
              <a:t>, Dimensional Modeling: In a BI Environment </a:t>
            </a:r>
            <a:r>
              <a:rPr lang="en-US" dirty="0">
                <a:hlinkClick r:id="rId21"/>
              </a:rPr>
              <a:t>http://www.redbooks.ibm.com/abstracts/sg247138.html</a:t>
            </a:r>
            <a:endParaRPr lang="en-US" dirty="0"/>
          </a:p>
          <a:p>
            <a:pPr lvl="1"/>
            <a:r>
              <a:rPr lang="en-US" dirty="0">
                <a:hlinkClick r:id="rId22"/>
              </a:rPr>
              <a:t>https://www.ibm.com/support/knowledgecenter/SS9UM9_9.1.2/com.ibm.datatools.dimensional.ui.doc/topics/c_ida_dm_container.html</a:t>
            </a:r>
            <a:r>
              <a:rPr lang="en-US" dirty="0"/>
              <a:t> </a:t>
            </a:r>
          </a:p>
          <a:p>
            <a:pPr lvl="1"/>
            <a:r>
              <a:rPr lang="en-US" dirty="0"/>
              <a:t>Oracle Data Warehousing Logical Design </a:t>
            </a:r>
            <a:r>
              <a:rPr lang="en-US" dirty="0">
                <a:hlinkClick r:id="rId23"/>
              </a:rPr>
              <a:t>https://docs.oracle.com/database/121/DWHSG/ch2logdes.htm</a:t>
            </a:r>
            <a:endParaRPr lang="en-US" dirty="0"/>
          </a:p>
        </p:txBody>
      </p:sp>
      <p:sp>
        <p:nvSpPr>
          <p:cNvPr id="4" name="Slide Number Placeholder 3"/>
          <p:cNvSpPr>
            <a:spLocks noGrp="1"/>
          </p:cNvSpPr>
          <p:nvPr>
            <p:ph type="sldNum" sz="quarter" idx="12"/>
          </p:nvPr>
        </p:nvSpPr>
        <p:spPr>
          <a:xfrm>
            <a:off x="76200" y="6553200"/>
            <a:ext cx="381000" cy="230186"/>
          </a:xfrm>
        </p:spPr>
        <p:txBody>
          <a:bodyPr/>
          <a:lstStyle/>
          <a:p>
            <a:fld id="{EE372EA2-9A33-444C-BB27-43E9FD2345A0}" type="slidenum">
              <a:rPr lang="en-US" smtClean="0"/>
              <a:pPr/>
              <a:t>35</a:t>
            </a:fld>
            <a:endParaRPr lang="en-US"/>
          </a:p>
        </p:txBody>
      </p:sp>
    </p:spTree>
    <p:extLst>
      <p:ext uri="{BB962C8B-B14F-4D97-AF65-F5344CB8AC3E}">
        <p14:creationId xmlns:p14="http://schemas.microsoft.com/office/powerpoint/2010/main" val="3156322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Dimensional Data Model</a:t>
            </a:r>
            <a:endParaRPr lang="en-US" dirty="0"/>
          </a:p>
        </p:txBody>
      </p:sp>
      <p:sp>
        <p:nvSpPr>
          <p:cNvPr id="3" name="Content Placeholder 2"/>
          <p:cNvSpPr>
            <a:spLocks noGrp="1"/>
          </p:cNvSpPr>
          <p:nvPr>
            <p:ph idx="1"/>
          </p:nvPr>
        </p:nvSpPr>
        <p:spPr>
          <a:xfrm>
            <a:off x="228600" y="990600"/>
            <a:ext cx="8610600" cy="4876799"/>
          </a:xfrm>
        </p:spPr>
        <p:txBody>
          <a:bodyPr>
            <a:normAutofit fontScale="55000" lnSpcReduction="20000"/>
          </a:bodyPr>
          <a:lstStyle/>
          <a:p>
            <a:r>
              <a:rPr lang="en-US" dirty="0"/>
              <a:t>Dimensional data model is a data model that specifically constructed around the elements of facts and dimensions</a:t>
            </a:r>
          </a:p>
          <a:p>
            <a:pPr lvl="1"/>
            <a:r>
              <a:rPr lang="en-US" dirty="0"/>
              <a:t>It is directly based on the most common business questions and queries</a:t>
            </a:r>
          </a:p>
          <a:p>
            <a:pPr lvl="1"/>
            <a:r>
              <a:rPr lang="en-US" dirty="0"/>
              <a:t>The platform for (traditional) BI.</a:t>
            </a:r>
          </a:p>
          <a:p>
            <a:r>
              <a:rPr lang="en-US" dirty="0"/>
              <a:t>Dimensional model is a conceptual model and can be implemented in a logical model like the relational model or in a logical multidimensional database model like an OLAP server</a:t>
            </a:r>
          </a:p>
          <a:p>
            <a:r>
              <a:rPr lang="en-US" dirty="0"/>
              <a:t>Where is Dimensional Model used?</a:t>
            </a:r>
          </a:p>
          <a:p>
            <a:pPr marL="971550" lvl="1" indent="-514350">
              <a:buFont typeface="+mj-lt"/>
              <a:buAutoNum type="arabicPeriod"/>
            </a:pPr>
            <a:r>
              <a:rPr lang="en-US" dirty="0"/>
              <a:t>A major data warehouse design method by Ralph Kimball (</a:t>
            </a:r>
            <a:r>
              <a:rPr lang="en-US" dirty="0">
                <a:hlinkClick r:id="rId2"/>
              </a:rPr>
              <a:t>http://en.wikipedia.org/wiki/Ralph_Kimball</a:t>
            </a:r>
            <a:r>
              <a:rPr lang="en-US" dirty="0"/>
              <a:t>)</a:t>
            </a:r>
          </a:p>
          <a:p>
            <a:pPr lvl="2"/>
            <a:r>
              <a:rPr lang="en-US" dirty="0"/>
              <a:t>Dimensional modeling has been broadly accepted as the dominant technique for DW/BI presentation.</a:t>
            </a:r>
          </a:p>
          <a:p>
            <a:pPr lvl="2"/>
            <a:r>
              <a:rPr lang="en-US" dirty="0"/>
              <a:t>“Based on our experience and the overwhelming feedback from numerous practitioners from companies like your own, we believe that dimensional modeling is absolutely critical to a successful DW/BI initiative.” (Kimball)</a:t>
            </a:r>
          </a:p>
          <a:p>
            <a:pPr marL="971550" lvl="1" indent="-514350">
              <a:buFont typeface="+mj-lt"/>
              <a:buAutoNum type="arabicPeriod"/>
            </a:pPr>
            <a:r>
              <a:rPr lang="en-US" dirty="0"/>
              <a:t>The basis of OLAP (multidimensional database)</a:t>
            </a:r>
          </a:p>
          <a:p>
            <a:pPr marL="971550" lvl="1" indent="-514350">
              <a:buFont typeface="+mj-lt"/>
              <a:buAutoNum type="arabicPeriod"/>
            </a:pPr>
            <a:r>
              <a:rPr lang="en-US" dirty="0"/>
              <a:t>Commonly referenced (but may not be enforced) in many self-service tools.</a:t>
            </a:r>
          </a:p>
          <a:p>
            <a:pPr marL="971550" lvl="1" indent="-514350">
              <a:buFont typeface="+mj-lt"/>
              <a:buAutoNum type="arabicPeriod"/>
            </a:pPr>
            <a:r>
              <a:rPr lang="en-US" dirty="0"/>
              <a:t>The foundation of multidimensional analysis; most widely used in many business (descriptive) analysis</a:t>
            </a:r>
          </a:p>
        </p:txBody>
      </p:sp>
      <p:sp>
        <p:nvSpPr>
          <p:cNvPr id="4" name="Slide Number Placeholder 3"/>
          <p:cNvSpPr>
            <a:spLocks noGrp="1"/>
          </p:cNvSpPr>
          <p:nvPr>
            <p:ph type="sldNum" sz="quarter" idx="12"/>
          </p:nvPr>
        </p:nvSpPr>
        <p:spPr/>
        <p:txBody>
          <a:bodyPr/>
          <a:lstStyle/>
          <a:p>
            <a:fld id="{EE372EA2-9A33-444C-BB27-43E9FD2345A0}" type="slidenum">
              <a:rPr lang="en-US" smtClean="0"/>
              <a:pPr/>
              <a:t>4</a:t>
            </a:fld>
            <a:endParaRPr lang="en-US"/>
          </a:p>
        </p:txBody>
      </p:sp>
      <p:sp>
        <p:nvSpPr>
          <p:cNvPr id="5" name="Rectangle 4">
            <a:extLst>
              <a:ext uri="{FF2B5EF4-FFF2-40B4-BE49-F238E27FC236}">
                <a16:creationId xmlns:a16="http://schemas.microsoft.com/office/drawing/2014/main" id="{5D8B16C3-A227-4DAC-B3F4-636B3555D474}"/>
              </a:ext>
            </a:extLst>
          </p:cNvPr>
          <p:cNvSpPr/>
          <p:nvPr/>
        </p:nvSpPr>
        <p:spPr>
          <a:xfrm>
            <a:off x="762000" y="5833644"/>
            <a:ext cx="6324600" cy="33855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600" dirty="0"/>
              <a:t>IT 4713 will cover all three areas; IT 7123 will focus on #3 and #4.</a:t>
            </a:r>
          </a:p>
        </p:txBody>
      </p:sp>
    </p:spTree>
    <p:extLst>
      <p:ext uri="{BB962C8B-B14F-4D97-AF65-F5344CB8AC3E}">
        <p14:creationId xmlns:p14="http://schemas.microsoft.com/office/powerpoint/2010/main" val="3658746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D8884-B77A-41B6-B9DC-EC1C0CFB39B4}"/>
              </a:ext>
            </a:extLst>
          </p:cNvPr>
          <p:cNvSpPr>
            <a:spLocks noGrp="1"/>
          </p:cNvSpPr>
          <p:nvPr>
            <p:ph type="title"/>
          </p:nvPr>
        </p:nvSpPr>
        <p:spPr/>
        <p:txBody>
          <a:bodyPr>
            <a:normAutofit fontScale="90000"/>
          </a:bodyPr>
          <a:lstStyle/>
          <a:p>
            <a:r>
              <a:rPr lang="en-US" dirty="0"/>
              <a:t>Multidimensional Analysis</a:t>
            </a:r>
          </a:p>
        </p:txBody>
      </p:sp>
      <p:sp>
        <p:nvSpPr>
          <p:cNvPr id="3" name="Content Placeholder 2">
            <a:extLst>
              <a:ext uri="{FF2B5EF4-FFF2-40B4-BE49-F238E27FC236}">
                <a16:creationId xmlns:a16="http://schemas.microsoft.com/office/drawing/2014/main" id="{648F58E1-7DE6-4690-8E5B-07B51A5AFBE3}"/>
              </a:ext>
            </a:extLst>
          </p:cNvPr>
          <p:cNvSpPr>
            <a:spLocks noGrp="1"/>
          </p:cNvSpPr>
          <p:nvPr>
            <p:ph idx="1"/>
          </p:nvPr>
        </p:nvSpPr>
        <p:spPr/>
        <p:txBody>
          <a:bodyPr>
            <a:normAutofit fontScale="77500" lnSpcReduction="20000"/>
          </a:bodyPr>
          <a:lstStyle/>
          <a:p>
            <a:r>
              <a:rPr lang="en-US" dirty="0"/>
              <a:t>Multi-dimensional queries</a:t>
            </a:r>
          </a:p>
          <a:p>
            <a:pPr lvl="1"/>
            <a:r>
              <a:rPr lang="en-US" dirty="0"/>
              <a:t>A dimension is a particular way (or an attribute) of describing and categorizing data</a:t>
            </a:r>
          </a:p>
          <a:p>
            <a:pPr lvl="1"/>
            <a:r>
              <a:rPr lang="en-US" dirty="0"/>
              <a:t>Such queries are usually arithmetic aggregation operations (sum, average, etc.) on records grouped by multiple dimensions (attributes) at different aggregation levels.</a:t>
            </a:r>
          </a:p>
          <a:p>
            <a:pPr lvl="1"/>
            <a:r>
              <a:rPr lang="en-US" dirty="0"/>
              <a:t>A pivot table or crosstab is usually used for OLAP result view (aggregated data)</a:t>
            </a:r>
          </a:p>
          <a:p>
            <a:r>
              <a:rPr lang="en-US" dirty="0"/>
              <a:t>Example analysis</a:t>
            </a:r>
          </a:p>
          <a:p>
            <a:pPr lvl="1"/>
            <a:r>
              <a:rPr lang="en-US" dirty="0"/>
              <a:t>"What is the total sales amount grouped by product line (dimension 1), location (dimension 2), time (dimension 3) and … (other dimensions)?"</a:t>
            </a:r>
          </a:p>
          <a:p>
            <a:pPr lvl="1"/>
            <a:r>
              <a:rPr lang="en-US" dirty="0"/>
              <a:t>"Which segment of business provides the most revenue growth?“</a:t>
            </a:r>
          </a:p>
          <a:p>
            <a:pPr lvl="1"/>
            <a:r>
              <a:rPr lang="en-US" dirty="0">
                <a:hlinkClick r:id="rId2"/>
              </a:rPr>
              <a:t>https://www.youtube.com/watch?v=IhFkNmVmwn4</a:t>
            </a:r>
            <a:endParaRPr lang="en-US" dirty="0"/>
          </a:p>
        </p:txBody>
      </p:sp>
      <p:sp>
        <p:nvSpPr>
          <p:cNvPr id="4" name="Slide Number Placeholder 3">
            <a:extLst>
              <a:ext uri="{FF2B5EF4-FFF2-40B4-BE49-F238E27FC236}">
                <a16:creationId xmlns:a16="http://schemas.microsoft.com/office/drawing/2014/main" id="{B6D3D158-6B8A-4A4B-9302-77AAAFC3764C}"/>
              </a:ext>
            </a:extLst>
          </p:cNvPr>
          <p:cNvSpPr>
            <a:spLocks noGrp="1"/>
          </p:cNvSpPr>
          <p:nvPr>
            <p:ph type="sldNum" sz="quarter" idx="12"/>
          </p:nvPr>
        </p:nvSpPr>
        <p:spPr/>
        <p:txBody>
          <a:bodyPr/>
          <a:lstStyle/>
          <a:p>
            <a:pPr>
              <a:defRPr/>
            </a:pPr>
            <a:fld id="{EE372EA2-9A33-444C-BB27-43E9FD2345A0}" type="slidenum">
              <a:rPr lang="en-US" smtClean="0"/>
              <a:pPr>
                <a:defRPr/>
              </a:pPr>
              <a:t>5</a:t>
            </a:fld>
            <a:endParaRPr lang="en-US"/>
          </a:p>
        </p:txBody>
      </p:sp>
    </p:spTree>
    <p:extLst>
      <p:ext uri="{BB962C8B-B14F-4D97-AF65-F5344CB8AC3E}">
        <p14:creationId xmlns:p14="http://schemas.microsoft.com/office/powerpoint/2010/main" val="3245678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Dimension Model Key Concepts</a:t>
            </a:r>
          </a:p>
        </p:txBody>
      </p:sp>
      <p:sp>
        <p:nvSpPr>
          <p:cNvPr id="3" name="Content Placeholder 2"/>
          <p:cNvSpPr>
            <a:spLocks noGrp="1"/>
          </p:cNvSpPr>
          <p:nvPr>
            <p:ph idx="1"/>
          </p:nvPr>
        </p:nvSpPr>
        <p:spPr/>
        <p:txBody>
          <a:bodyPr/>
          <a:lstStyle/>
          <a:p>
            <a:r>
              <a:rPr lang="en-US" dirty="0"/>
              <a:t>The following are the key concepts and elements in dimensional model</a:t>
            </a:r>
          </a:p>
          <a:p>
            <a:pPr lvl="1"/>
            <a:r>
              <a:rPr lang="en-US" dirty="0"/>
              <a:t>Fact/measure</a:t>
            </a:r>
          </a:p>
          <a:p>
            <a:pPr lvl="1"/>
            <a:r>
              <a:rPr lang="en-US" dirty="0"/>
              <a:t>Dimension</a:t>
            </a:r>
          </a:p>
          <a:p>
            <a:pPr lvl="1"/>
            <a:r>
              <a:rPr lang="en-US" dirty="0"/>
              <a:t>Attribute</a:t>
            </a:r>
          </a:p>
          <a:p>
            <a:pPr lvl="1"/>
            <a:r>
              <a:rPr lang="en-US" dirty="0"/>
              <a:t>Hierarchy</a:t>
            </a:r>
          </a:p>
          <a:p>
            <a:pPr lvl="1"/>
            <a:r>
              <a:rPr lang="en-US" dirty="0"/>
              <a:t>Aggregate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6</a:t>
            </a:fld>
            <a:endParaRPr lang="en-US"/>
          </a:p>
        </p:txBody>
      </p:sp>
    </p:spTree>
    <p:extLst>
      <p:ext uri="{BB962C8B-B14F-4D97-AF65-F5344CB8AC3E}">
        <p14:creationId xmlns:p14="http://schemas.microsoft.com/office/powerpoint/2010/main" val="1436472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Fact/Measure</a:t>
            </a:r>
            <a:endParaRPr lang="en-US" dirty="0"/>
          </a:p>
        </p:txBody>
      </p:sp>
      <p:sp>
        <p:nvSpPr>
          <p:cNvPr id="3" name="Content Placeholder 2"/>
          <p:cNvSpPr>
            <a:spLocks noGrp="1"/>
          </p:cNvSpPr>
          <p:nvPr>
            <p:ph idx="1"/>
          </p:nvPr>
        </p:nvSpPr>
        <p:spPr/>
        <p:txBody>
          <a:bodyPr>
            <a:normAutofit fontScale="77500" lnSpcReduction="20000"/>
          </a:bodyPr>
          <a:lstStyle/>
          <a:p>
            <a:r>
              <a:rPr lang="en-US" altLang="zh-CN" dirty="0"/>
              <a:t>A measure (or fact) contains measurement data (often numeric values) that measures an aspect of the business.</a:t>
            </a:r>
          </a:p>
          <a:p>
            <a:r>
              <a:rPr lang="en-US" dirty="0"/>
              <a:t>A measure has two components</a:t>
            </a:r>
          </a:p>
          <a:p>
            <a:pPr lvl="1"/>
            <a:r>
              <a:rPr lang="en-US" dirty="0"/>
              <a:t>Numerical value: e.g. sales price</a:t>
            </a:r>
          </a:p>
          <a:p>
            <a:pPr lvl="1"/>
            <a:r>
              <a:rPr lang="en-US" dirty="0"/>
              <a:t>Aggregation formula: e.g. sum, used for aggregating/combining a set of values number of measure values into one measure value determined by dimension value combination</a:t>
            </a:r>
          </a:p>
          <a:p>
            <a:r>
              <a:rPr lang="en-US" altLang="zh-CN" dirty="0"/>
              <a:t>Different types of businesses have different facts. For example:</a:t>
            </a:r>
          </a:p>
          <a:p>
            <a:pPr lvl="1"/>
            <a:r>
              <a:rPr lang="en-US" altLang="zh-CN" dirty="0"/>
              <a:t>Retail: gross sales dollars, total cost, profit, etc.</a:t>
            </a:r>
          </a:p>
          <a:p>
            <a:pPr lvl="1"/>
            <a:r>
              <a:rPr lang="en-US" altLang="zh-CN" dirty="0"/>
              <a:t>University: student enrollment, number of degree programs, number of graduates, etc.</a:t>
            </a:r>
          </a:p>
          <a:p>
            <a:pPr lvl="1"/>
            <a:r>
              <a:rPr lang="en-US" altLang="zh-CN" dirty="0"/>
              <a:t>Basketball player: score, rebound, assist, etc.</a:t>
            </a:r>
          </a:p>
          <a:p>
            <a:pPr lvl="1"/>
            <a:r>
              <a:rPr lang="en-US" altLang="zh-CN" dirty="0"/>
              <a:t>Web traffic: page views, number of visitors, etc.</a:t>
            </a:r>
          </a:p>
        </p:txBody>
      </p:sp>
      <p:sp>
        <p:nvSpPr>
          <p:cNvPr id="4" name="Slide Number Placeholder 3"/>
          <p:cNvSpPr>
            <a:spLocks noGrp="1"/>
          </p:cNvSpPr>
          <p:nvPr>
            <p:ph type="sldNum" sz="quarter" idx="12"/>
          </p:nvPr>
        </p:nvSpPr>
        <p:spPr/>
        <p:txBody>
          <a:bodyPr/>
          <a:lstStyle/>
          <a:p>
            <a:fld id="{EE372EA2-9A33-444C-BB27-43E9FD2345A0}" type="slidenum">
              <a:rPr lang="en-US" smtClean="0"/>
              <a:pPr/>
              <a:t>7</a:t>
            </a:fld>
            <a:endParaRPr lang="en-US"/>
          </a:p>
        </p:txBody>
      </p:sp>
    </p:spTree>
    <p:extLst>
      <p:ext uri="{BB962C8B-B14F-4D97-AF65-F5344CB8AC3E}">
        <p14:creationId xmlns:p14="http://schemas.microsoft.com/office/powerpoint/2010/main" val="3471320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a:t>Three Types of Measures</a:t>
            </a:r>
          </a:p>
        </p:txBody>
      </p:sp>
      <p:sp>
        <p:nvSpPr>
          <p:cNvPr id="3" name="Content Placeholder 2"/>
          <p:cNvSpPr>
            <a:spLocks noGrp="1"/>
          </p:cNvSpPr>
          <p:nvPr>
            <p:ph idx="1"/>
          </p:nvPr>
        </p:nvSpPr>
        <p:spPr/>
        <p:txBody>
          <a:bodyPr>
            <a:normAutofit fontScale="92500" lnSpcReduction="20000"/>
          </a:bodyPr>
          <a:lstStyle/>
          <a:p>
            <a:r>
              <a:rPr lang="en-US" dirty="0"/>
              <a:t>Additive</a:t>
            </a:r>
          </a:p>
          <a:p>
            <a:pPr lvl="1"/>
            <a:r>
              <a:rPr lang="en-US" dirty="0"/>
              <a:t>Can be added over all dimensions</a:t>
            </a:r>
          </a:p>
          <a:p>
            <a:pPr lvl="1"/>
            <a:r>
              <a:rPr lang="en-US" dirty="0"/>
              <a:t>Example: sales amount</a:t>
            </a:r>
          </a:p>
          <a:p>
            <a:r>
              <a:rPr lang="en-US" dirty="0"/>
              <a:t>Semi-additive </a:t>
            </a:r>
          </a:p>
          <a:p>
            <a:pPr lvl="1"/>
            <a:r>
              <a:rPr lang="en-US" dirty="0"/>
              <a:t>Cannot be added (but may be averaged) over some dimensions - typically time</a:t>
            </a:r>
          </a:p>
          <a:p>
            <a:pPr lvl="1"/>
            <a:r>
              <a:rPr lang="en-US" dirty="0"/>
              <a:t>Example: inventory, enrollment, class size, account balance, etc.</a:t>
            </a:r>
          </a:p>
          <a:p>
            <a:r>
              <a:rPr lang="en-US" dirty="0"/>
              <a:t>Non-additive</a:t>
            </a:r>
          </a:p>
          <a:p>
            <a:pPr lvl="1"/>
            <a:r>
              <a:rPr lang="en-US" dirty="0"/>
              <a:t>Cannot be added over any dimension. Can use other functions like count or average.</a:t>
            </a:r>
          </a:p>
          <a:p>
            <a:pPr lvl="1"/>
            <a:r>
              <a:rPr lang="en-US" dirty="0"/>
              <a:t>Example: product unit price, download speed, network quality, signal strength, ratios, etc.</a:t>
            </a:r>
          </a:p>
        </p:txBody>
      </p:sp>
      <p:sp>
        <p:nvSpPr>
          <p:cNvPr id="4" name="Slide Number Placeholder 3"/>
          <p:cNvSpPr>
            <a:spLocks noGrp="1"/>
          </p:cNvSpPr>
          <p:nvPr>
            <p:ph type="sldNum" sz="quarter" idx="12"/>
          </p:nvPr>
        </p:nvSpPr>
        <p:spPr/>
        <p:txBody>
          <a:bodyPr/>
          <a:lstStyle/>
          <a:p>
            <a:fld id="{EE372EA2-9A33-444C-BB27-43E9FD2345A0}" type="slidenum">
              <a:rPr lang="en-US" smtClean="0"/>
              <a:pPr/>
              <a:t>8</a:t>
            </a:fld>
            <a:endParaRPr lang="en-US"/>
          </a:p>
        </p:txBody>
      </p:sp>
    </p:spTree>
    <p:extLst>
      <p:ext uri="{BB962C8B-B14F-4D97-AF65-F5344CB8AC3E}">
        <p14:creationId xmlns:p14="http://schemas.microsoft.com/office/powerpoint/2010/main" val="3202465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Dimension</a:t>
            </a:r>
            <a:endParaRPr lang="en-US" dirty="0"/>
          </a:p>
        </p:txBody>
      </p:sp>
      <p:sp>
        <p:nvSpPr>
          <p:cNvPr id="3" name="Content Placeholder 2"/>
          <p:cNvSpPr>
            <a:spLocks noGrp="1"/>
          </p:cNvSpPr>
          <p:nvPr>
            <p:ph idx="1"/>
          </p:nvPr>
        </p:nvSpPr>
        <p:spPr/>
        <p:txBody>
          <a:bodyPr>
            <a:normAutofit fontScale="62500" lnSpcReduction="20000"/>
          </a:bodyPr>
          <a:lstStyle/>
          <a:p>
            <a:r>
              <a:rPr lang="en-US" altLang="zh-CN" dirty="0"/>
              <a:t>A dimension is a structure by which facts can be calculated/aggregated</a:t>
            </a:r>
          </a:p>
          <a:p>
            <a:pPr lvl="1"/>
            <a:r>
              <a:rPr lang="en-US" altLang="zh-CN" dirty="0"/>
              <a:t>Consists of non-overlapping data elements which are used to </a:t>
            </a:r>
            <a:r>
              <a:rPr lang="en-US" altLang="zh-CN" b="1" i="1" dirty="0"/>
              <a:t>categorize or group </a:t>
            </a:r>
            <a:r>
              <a:rPr lang="en-US" altLang="zh-CN" dirty="0"/>
              <a:t>facts and provided aggregated calculations</a:t>
            </a:r>
          </a:p>
          <a:p>
            <a:pPr lvl="1"/>
            <a:r>
              <a:rPr lang="en-US" altLang="zh-CN" dirty="0"/>
              <a:t>For example: date, geo region, product, etc.</a:t>
            </a:r>
          </a:p>
          <a:p>
            <a:r>
              <a:rPr lang="en-US" dirty="0"/>
              <a:t>Dimension attribute: is a piece of information describing a particular component of a dimension.</a:t>
            </a:r>
          </a:p>
          <a:p>
            <a:pPr lvl="1"/>
            <a:r>
              <a:rPr lang="en-US" dirty="0"/>
              <a:t>For example, the date dimension has attributes of month (month number, full month name, abbreviate month name, etc.), day, year, etc.</a:t>
            </a:r>
          </a:p>
          <a:p>
            <a:pPr lvl="1"/>
            <a:r>
              <a:rPr lang="en-US" dirty="0"/>
              <a:t>Dimension attributes are usually qualitative type of data (ordinal or nominal, see </a:t>
            </a:r>
            <a:r>
              <a:rPr lang="en-US" dirty="0">
                <a:hlinkClick r:id="rId2"/>
              </a:rPr>
              <a:t>https://dwbi.org/pages/31/classifying-data-for-successful-modeling</a:t>
            </a:r>
            <a:r>
              <a:rPr lang="en-US" dirty="0"/>
              <a:t>)</a:t>
            </a:r>
          </a:p>
          <a:p>
            <a:r>
              <a:rPr lang="en-US" altLang="zh-CN" dirty="0"/>
              <a:t>Dimension attribute serves the primary source of query constraints and grouping levels. In a typical query and report, usually identified by the “</a:t>
            </a:r>
            <a:r>
              <a:rPr lang="en-US" altLang="zh-CN" b="1" i="1" dirty="0"/>
              <a:t>by</a:t>
            </a:r>
            <a:r>
              <a:rPr lang="en-US" altLang="zh-CN" dirty="0"/>
              <a:t>” keyword.</a:t>
            </a:r>
          </a:p>
          <a:p>
            <a:r>
              <a:rPr lang="en-US" altLang="zh-CN" dirty="0"/>
              <a:t>Example</a:t>
            </a:r>
          </a:p>
          <a:p>
            <a:pPr lvl="1"/>
            <a:r>
              <a:rPr lang="en-US" altLang="zh-CN" dirty="0"/>
              <a:t>Sales amount by state (location), by year (date), by gender (customer), product type (product), etc.</a:t>
            </a:r>
          </a:p>
        </p:txBody>
      </p:sp>
      <p:sp>
        <p:nvSpPr>
          <p:cNvPr id="4" name="Slide Number Placeholder 3"/>
          <p:cNvSpPr>
            <a:spLocks noGrp="1"/>
          </p:cNvSpPr>
          <p:nvPr>
            <p:ph type="sldNum" sz="quarter" idx="12"/>
          </p:nvPr>
        </p:nvSpPr>
        <p:spPr/>
        <p:txBody>
          <a:bodyPr/>
          <a:lstStyle/>
          <a:p>
            <a:fld id="{EE372EA2-9A33-444C-BB27-43E9FD2345A0}" type="slidenum">
              <a:rPr lang="en-US" smtClean="0"/>
              <a:pPr/>
              <a:t>9</a:t>
            </a:fld>
            <a:endParaRPr lang="en-US"/>
          </a:p>
        </p:txBody>
      </p:sp>
    </p:spTree>
    <p:extLst>
      <p:ext uri="{BB962C8B-B14F-4D97-AF65-F5344CB8AC3E}">
        <p14:creationId xmlns:p14="http://schemas.microsoft.com/office/powerpoint/2010/main" val="495391205"/>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BI-Overview</Template>
  <TotalTime>27407</TotalTime>
  <Words>4179</Words>
  <Application>Microsoft Office PowerPoint</Application>
  <PresentationFormat>On-screen Show (4:3)</PresentationFormat>
  <Paragraphs>405</Paragraphs>
  <Slides>35</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Tahoma</vt:lpstr>
      <vt:lpstr>Times New Roman</vt:lpstr>
      <vt:lpstr>IT 4983 Capstone Report 2015</vt:lpstr>
      <vt:lpstr>Dimensional Data Model Basics</vt:lpstr>
      <vt:lpstr>Overview</vt:lpstr>
      <vt:lpstr>Data Model Review</vt:lpstr>
      <vt:lpstr>Dimensional Data Model</vt:lpstr>
      <vt:lpstr>Multidimensional Analysis</vt:lpstr>
      <vt:lpstr>Dimension Model Key Concepts</vt:lpstr>
      <vt:lpstr>Fact/Measure</vt:lpstr>
      <vt:lpstr>Three Types of Measures</vt:lpstr>
      <vt:lpstr>Dimension</vt:lpstr>
      <vt:lpstr>Example/Exercise</vt:lpstr>
      <vt:lpstr>Banded/Ranged Dimension</vt:lpstr>
      <vt:lpstr>Hierarchies</vt:lpstr>
      <vt:lpstr>Aggregate</vt:lpstr>
      <vt:lpstr>Modeling Dimensions</vt:lpstr>
      <vt:lpstr>Implementation of Dimensional Models</vt:lpstr>
      <vt:lpstr>Star Schema</vt:lpstr>
      <vt:lpstr>Star Schema in Relational Database</vt:lpstr>
      <vt:lpstr>Star Schema Design Example</vt:lpstr>
      <vt:lpstr>Star Schema in the Relational Model</vt:lpstr>
      <vt:lpstr>Star Schema in SQL Server Database</vt:lpstr>
      <vt:lpstr>Fact Table</vt:lpstr>
      <vt:lpstr>Dimension Table</vt:lpstr>
      <vt:lpstr>Grain/Granularity</vt:lpstr>
      <vt:lpstr>Date Dimension Table</vt:lpstr>
      <vt:lpstr>Snowflake Schema</vt:lpstr>
      <vt:lpstr>Snowflaking Product Dimension</vt:lpstr>
      <vt:lpstr>Star vs. Snowflake</vt:lpstr>
      <vt:lpstr>Star Schema in Various Products</vt:lpstr>
      <vt:lpstr>Dimensional Modeling Process</vt:lpstr>
      <vt:lpstr>Star Schema Design Steps</vt:lpstr>
      <vt:lpstr>Dimensional vs. Relational Modeling</vt:lpstr>
      <vt:lpstr>Modeling and Designing Tools</vt:lpstr>
      <vt:lpstr>Why do we need dimensional model or star schema?</vt:lpstr>
      <vt:lpstr>Essential Resources</vt:lpstr>
      <vt:lpstr>Good Learning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508</cp:revision>
  <dcterms:created xsi:type="dcterms:W3CDTF">1601-01-01T00:00:00Z</dcterms:created>
  <dcterms:modified xsi:type="dcterms:W3CDTF">2022-01-27T05:02:47Z</dcterms:modified>
</cp:coreProperties>
</file>