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3" r:id="rId1"/>
  </p:sldMasterIdLst>
  <p:notesMasterIdLst>
    <p:notesMasterId r:id="rId32"/>
  </p:notesMasterIdLst>
  <p:sldIdLst>
    <p:sldId id="389" r:id="rId2"/>
    <p:sldId id="374" r:id="rId3"/>
    <p:sldId id="397" r:id="rId4"/>
    <p:sldId id="407" r:id="rId5"/>
    <p:sldId id="351" r:id="rId6"/>
    <p:sldId id="326" r:id="rId7"/>
    <p:sldId id="391" r:id="rId8"/>
    <p:sldId id="402" r:id="rId9"/>
    <p:sldId id="352" r:id="rId10"/>
    <p:sldId id="366" r:id="rId11"/>
    <p:sldId id="295" r:id="rId12"/>
    <p:sldId id="336" r:id="rId13"/>
    <p:sldId id="392" r:id="rId14"/>
    <p:sldId id="401" r:id="rId15"/>
    <p:sldId id="405" r:id="rId16"/>
    <p:sldId id="376" r:id="rId17"/>
    <p:sldId id="379" r:id="rId18"/>
    <p:sldId id="377" r:id="rId19"/>
    <p:sldId id="382" r:id="rId20"/>
    <p:sldId id="380" r:id="rId21"/>
    <p:sldId id="400" r:id="rId22"/>
    <p:sldId id="404" r:id="rId23"/>
    <p:sldId id="385" r:id="rId24"/>
    <p:sldId id="399" r:id="rId25"/>
    <p:sldId id="406" r:id="rId26"/>
    <p:sldId id="368" r:id="rId27"/>
    <p:sldId id="384" r:id="rId28"/>
    <p:sldId id="370" r:id="rId29"/>
    <p:sldId id="356" r:id="rId30"/>
    <p:sldId id="331" r:id="rId3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F3AFB9"/>
    <a:srgbClr val="99FF99"/>
    <a:srgbClr val="CCE9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1" autoAdjust="0"/>
    <p:restoredTop sz="86957" autoAdjust="0"/>
  </p:normalViewPr>
  <p:slideViewPr>
    <p:cSldViewPr>
      <p:cViewPr varScale="1">
        <p:scale>
          <a:sx n="112" d="100"/>
          <a:sy n="112" d="100"/>
        </p:scale>
        <p:origin x="1913" y="105"/>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6.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625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626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626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9626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475284B-92EE-4B48-A28A-33540D0391D9}" type="slidenum">
              <a:rPr lang="en-US"/>
              <a:pPr>
                <a:defRPr/>
              </a:pPr>
              <a:t>‹#›</a:t>
            </a:fld>
            <a:endParaRPr lang="en-US"/>
          </a:p>
        </p:txBody>
      </p:sp>
    </p:spTree>
    <p:extLst>
      <p:ext uri="{BB962C8B-B14F-4D97-AF65-F5344CB8AC3E}">
        <p14:creationId xmlns:p14="http://schemas.microsoft.com/office/powerpoint/2010/main" val="5999451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docs.microsoft.com/en-us/previous-versions/sql/sql-server-2008-r2/ms187669(v=sql.105)"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A037016-FE48-4490-844A-5F7421DA958A}" type="slidenum">
              <a:rPr lang="en-US" smtClean="0"/>
              <a:pPr>
                <a:defRPr/>
              </a:pPr>
              <a:t>1</a:t>
            </a:fld>
            <a:endParaRPr lang="en-US"/>
          </a:p>
        </p:txBody>
      </p:sp>
    </p:spTree>
    <p:extLst>
      <p:ext uri="{BB962C8B-B14F-4D97-AF65-F5344CB8AC3E}">
        <p14:creationId xmlns:p14="http://schemas.microsoft.com/office/powerpoint/2010/main" val="87855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https://docs.microsoft.com/en-us/previous-versions/sql/sql-server-2008-r2/ms187669(v=sql.105)</a:t>
            </a:r>
            <a:endParaRPr lang="en-US" dirty="0"/>
          </a:p>
        </p:txBody>
      </p:sp>
      <p:sp>
        <p:nvSpPr>
          <p:cNvPr id="4" name="Slide Number Placeholder 3"/>
          <p:cNvSpPr>
            <a:spLocks noGrp="1"/>
          </p:cNvSpPr>
          <p:nvPr>
            <p:ph type="sldNum" sz="quarter" idx="10"/>
          </p:nvPr>
        </p:nvSpPr>
        <p:spPr/>
        <p:txBody>
          <a:bodyPr/>
          <a:lstStyle/>
          <a:p>
            <a:pPr>
              <a:defRPr/>
            </a:pPr>
            <a:fld id="{4475284B-92EE-4B48-A28A-33540D0391D9}" type="slidenum">
              <a:rPr lang="en-US" smtClean="0"/>
              <a:pPr>
                <a:defRPr/>
              </a:pPr>
              <a:t>5</a:t>
            </a:fld>
            <a:endParaRPr lang="en-US"/>
          </a:p>
        </p:txBody>
      </p:sp>
    </p:spTree>
    <p:extLst>
      <p:ext uri="{BB962C8B-B14F-4D97-AF65-F5344CB8AC3E}">
        <p14:creationId xmlns:p14="http://schemas.microsoft.com/office/powerpoint/2010/main" val="166353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Warehouse Toolkit, 3</a:t>
            </a:r>
            <a:r>
              <a:rPr lang="en-US" baseline="30000" dirty="0"/>
              <a:t>rd</a:t>
            </a:r>
            <a:r>
              <a:rPr lang="en-US" dirty="0"/>
              <a:t>, 2013</a:t>
            </a:r>
          </a:p>
        </p:txBody>
      </p:sp>
      <p:sp>
        <p:nvSpPr>
          <p:cNvPr id="4" name="Slide Number Placeholder 3"/>
          <p:cNvSpPr>
            <a:spLocks noGrp="1"/>
          </p:cNvSpPr>
          <p:nvPr>
            <p:ph type="sldNum" sz="quarter" idx="10"/>
          </p:nvPr>
        </p:nvSpPr>
        <p:spPr/>
        <p:txBody>
          <a:bodyPr/>
          <a:lstStyle/>
          <a:p>
            <a:pPr>
              <a:defRPr/>
            </a:pPr>
            <a:fld id="{4475284B-92EE-4B48-A28A-33540D0391D9}" type="slidenum">
              <a:rPr lang="en-US" smtClean="0"/>
              <a:pPr>
                <a:defRPr/>
              </a:pPr>
              <a:t>18</a:t>
            </a:fld>
            <a:endParaRPr lang="en-US"/>
          </a:p>
        </p:txBody>
      </p:sp>
    </p:spTree>
    <p:extLst>
      <p:ext uri="{BB962C8B-B14F-4D97-AF65-F5344CB8AC3E}">
        <p14:creationId xmlns:p14="http://schemas.microsoft.com/office/powerpoint/2010/main" val="1429661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85A5981A-2203-44E7-8FE9-D48FE3B918D5}" type="slidenum">
              <a:rPr lang="en-US" altLang="en-US" sz="1200"/>
              <a:pPr algn="r" eaLnBrk="1" hangingPunct="1"/>
              <a:t>29</a:t>
            </a:fld>
            <a:endParaRPr lang="en-US" altLang="en-US" sz="1200"/>
          </a:p>
        </p:txBody>
      </p:sp>
      <p:sp>
        <p:nvSpPr>
          <p:cNvPr id="97283" name="Rectangle 2"/>
          <p:cNvSpPr>
            <a:spLocks noGrp="1" noRot="1" noChangeAspect="1" noChangeArrowheads="1" noTextEdit="1"/>
          </p:cNvSpPr>
          <p:nvPr>
            <p:ph type="sldImg"/>
          </p:nvPr>
        </p:nvSpPr>
        <p:spPr bwMode="auto">
          <a:xfrm>
            <a:off x="457200" y="457200"/>
            <a:ext cx="5943600" cy="44577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4" name="Rectangle 3"/>
          <p:cNvSpPr>
            <a:spLocks noGrp="1" noChangeArrowheads="1"/>
          </p:cNvSpPr>
          <p:nvPr>
            <p:ph type="body" idx="1"/>
          </p:nvPr>
        </p:nvSpPr>
        <p:spPr bwMode="auto">
          <a:xfrm>
            <a:off x="571500" y="5143500"/>
            <a:ext cx="5715000" cy="3416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a:t>Storage and Performance Considerations</a:t>
            </a:r>
          </a:p>
          <a:p>
            <a:pPr lvl="1" eaLnBrk="1" hangingPunct="1"/>
            <a:r>
              <a:rPr lang="en-US" altLang="zh-CN"/>
              <a:t>One of the main challenges within data warehousing is to recognize that fact and detail tables will grow incredibly large and to manage that growth successfully. Query performance continues to present challenges as these fact tables grow. Partitioning, indexing, and off loading data that is no longer required are essential to sustaining a healthy data warehouse.</a:t>
            </a:r>
            <a:endParaRPr lang="en-US" altLang="en-US"/>
          </a:p>
        </p:txBody>
      </p:sp>
    </p:spTree>
    <p:extLst>
      <p:ext uri="{BB962C8B-B14F-4D97-AF65-F5344CB8AC3E}">
        <p14:creationId xmlns:p14="http://schemas.microsoft.com/office/powerpoint/2010/main" val="357374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87045625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EE372EA2-9A33-444C-BB27-43E9FD2345A0}" type="slidenum">
              <a:rPr lang="en-US" smtClean="0"/>
              <a:pPr>
                <a:defRPr/>
              </a:pPr>
              <a:t>‹#›</a:t>
            </a:fld>
            <a:endParaRPr lang="en-US"/>
          </a:p>
        </p:txBody>
      </p:sp>
    </p:spTree>
    <p:extLst>
      <p:ext uri="{BB962C8B-B14F-4D97-AF65-F5344CB8AC3E}">
        <p14:creationId xmlns:p14="http://schemas.microsoft.com/office/powerpoint/2010/main" val="1515144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1148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0" y="990600"/>
            <a:ext cx="41910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29888952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D74B0B9C-EA21-4A1B-BD40-1C5165F8BA3A}" type="slidenum">
              <a:rPr lang="en-US" smtClean="0"/>
              <a:pPr>
                <a:defRPr/>
              </a:pPr>
              <a:t>‹#›</a:t>
            </a:fld>
            <a:endParaRPr lang="en-US"/>
          </a:p>
        </p:txBody>
      </p:sp>
    </p:spTree>
    <p:extLst>
      <p:ext uri="{BB962C8B-B14F-4D97-AF65-F5344CB8AC3E}">
        <p14:creationId xmlns:p14="http://schemas.microsoft.com/office/powerpoint/2010/main" val="630345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5"/>
          <p:cNvSpPr>
            <a:spLocks noGrp="1" noChangeArrowheads="1"/>
          </p:cNvSpPr>
          <p:nvPr>
            <p:ph type="dt" sz="half" idx="10"/>
          </p:nvPr>
        </p:nvSpPr>
        <p:spPr>
          <a:xfrm>
            <a:off x="685800" y="6324600"/>
            <a:ext cx="1905000" cy="457200"/>
          </a:xfrm>
          <a:prstGeom prst="rect">
            <a:avLst/>
          </a:prstGeom>
          <a:ln/>
        </p:spPr>
        <p:txBody>
          <a:bodyPr/>
          <a:lstStyle>
            <a:lvl1pPr>
              <a:defRPr/>
            </a:lvl1pPr>
          </a:lstStyle>
          <a:p>
            <a:pPr>
              <a:defRPr/>
            </a:pPr>
            <a:endParaRPr lang="en-US"/>
          </a:p>
        </p:txBody>
      </p:sp>
      <p:sp>
        <p:nvSpPr>
          <p:cNvPr id="4" name="Rectangle 66"/>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pPr>
              <a:defRPr/>
            </a:pPr>
            <a:endParaRPr lang="en-US"/>
          </a:p>
        </p:txBody>
      </p:sp>
      <p:sp>
        <p:nvSpPr>
          <p:cNvPr id="5"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46824692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547" y="0"/>
            <a:ext cx="8534400" cy="685800"/>
          </a:xfrm>
        </p:spPr>
        <p:txBody>
          <a:bodyPr/>
          <a:lstStyle>
            <a:lvl1pPr>
              <a:defRPr lang="en-US" sz="3400" baseline="0" smtClean="0">
                <a:gradFill>
                  <a:gsLst>
                    <a:gs pos="0">
                      <a:schemeClr val="bg1"/>
                    </a:gs>
                    <a:gs pos="100000">
                      <a:schemeClr val="bg1"/>
                    </a:gs>
                  </a:gsLst>
                  <a:lin ang="5400000" scaled="0"/>
                </a:gradFill>
                <a:cs typeface="Segoe Semibold"/>
              </a:defRPr>
            </a:lvl1pPr>
          </a:lstStyle>
          <a:p>
            <a:r>
              <a:rPr lang="en-US"/>
              <a:t>Click to edit Master title style</a:t>
            </a:r>
            <a:endParaRPr lang="en-US" dirty="0"/>
          </a:p>
        </p:txBody>
      </p:sp>
      <p:sp>
        <p:nvSpPr>
          <p:cNvPr id="7" name="Content Placeholder 6"/>
          <p:cNvSpPr>
            <a:spLocks noGrp="1"/>
          </p:cNvSpPr>
          <p:nvPr>
            <p:ph sz="quarter" idx="13" hasCustomPrompt="1"/>
          </p:nvPr>
        </p:nvSpPr>
        <p:spPr>
          <a:xfrm>
            <a:off x="347663" y="1600200"/>
            <a:ext cx="8339137" cy="4343400"/>
          </a:xfrm>
        </p:spPr>
        <p:txBody>
          <a:bodyPr/>
          <a:lstStyle>
            <a:lvl1pPr>
              <a:spcBef>
                <a:spcPts val="1200"/>
              </a:spcBef>
              <a:defRPr/>
            </a:lvl1pPr>
            <a:lvl2pPr>
              <a:spcBef>
                <a:spcPts val="600"/>
              </a:spcBef>
              <a:defRPr/>
            </a:lvl2pPr>
            <a:lvl3pPr>
              <a:spcBef>
                <a:spcPts val="300"/>
              </a:spcBef>
              <a:defRPr/>
            </a:lvl3pPr>
          </a:lstStyle>
          <a:p>
            <a:pPr>
              <a:buNone/>
            </a:pPr>
            <a:r>
              <a:rPr lang="en-US" dirty="0"/>
              <a:t>Sample body copy before bullets </a:t>
            </a:r>
          </a:p>
          <a:p>
            <a:r>
              <a:rPr lang="en-US" dirty="0"/>
              <a:t>Bullet style level 1</a:t>
            </a:r>
          </a:p>
          <a:p>
            <a:pPr lvl="1"/>
            <a:r>
              <a:rPr lang="en-US" dirty="0"/>
              <a:t>Bullet style level 2</a:t>
            </a:r>
          </a:p>
          <a:p>
            <a:pPr lvl="2"/>
            <a:r>
              <a:rPr lang="en-US" dirty="0"/>
              <a:t>Bullet style level 3</a:t>
            </a:r>
          </a:p>
          <a:p>
            <a:pPr lvl="3"/>
            <a:r>
              <a:rPr lang="en-US" dirty="0"/>
              <a:t>Bullet style level 4</a:t>
            </a:r>
          </a:p>
        </p:txBody>
      </p:sp>
      <p:sp>
        <p:nvSpPr>
          <p:cNvPr id="11" name="Text Placeholder 10"/>
          <p:cNvSpPr>
            <a:spLocks noGrp="1"/>
          </p:cNvSpPr>
          <p:nvPr>
            <p:ph type="body" sz="quarter" idx="14" hasCustomPrompt="1"/>
          </p:nvPr>
        </p:nvSpPr>
        <p:spPr>
          <a:xfrm>
            <a:off x="347663" y="533400"/>
            <a:ext cx="8534400" cy="457200"/>
          </a:xfrm>
        </p:spPr>
        <p:txBody>
          <a:bodyPr>
            <a:normAutofit/>
          </a:bodyPr>
          <a:lstStyle>
            <a:lvl1pPr marL="0" indent="0">
              <a:buFontTx/>
              <a:buNone/>
              <a:defRPr sz="1800" baseline="0">
                <a:gradFill>
                  <a:gsLst>
                    <a:gs pos="0">
                      <a:schemeClr val="accent4">
                        <a:lumMod val="50000"/>
                      </a:schemeClr>
                    </a:gs>
                    <a:gs pos="100000">
                      <a:schemeClr val="accent4">
                        <a:lumMod val="50000"/>
                      </a:schemeClr>
                    </a:gs>
                  </a:gsLst>
                  <a:lin ang="5400000" scaled="0"/>
                </a:gradFill>
              </a:defRPr>
            </a:lvl1pPr>
          </a:lstStyle>
          <a:p>
            <a:pPr lvl="0"/>
            <a:r>
              <a:rPr lang="en-US" dirty="0"/>
              <a:t>Subhead Style</a:t>
            </a:r>
          </a:p>
        </p:txBody>
      </p:sp>
    </p:spTree>
    <p:extLst>
      <p:ext uri="{BB962C8B-B14F-4D97-AF65-F5344CB8AC3E}">
        <p14:creationId xmlns:p14="http://schemas.microsoft.com/office/powerpoint/2010/main" val="376953806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7848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BD77BAC2-5C69-40EC-AE85-7727765FAACB}" type="slidenum">
              <a:rPr lang="en-US" smtClean="0"/>
              <a:pPr>
                <a:defRPr/>
              </a:pPr>
              <a:t>‹#›</a:t>
            </a:fld>
            <a:endParaRPr 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7324372" y="6362966"/>
            <a:ext cx="1749778" cy="457200"/>
          </a:xfrm>
          <a:prstGeom prst="rect">
            <a:avLst/>
          </a:prstGeom>
        </p:spPr>
      </p:pic>
      <p:pic>
        <p:nvPicPr>
          <p:cNvPr id="43" name="Picture 42" descr="http://www.admassociati.it/wp-content/uploads/2014/09/Rubiks_cube2.png"/>
          <p:cNvPicPr>
            <a:picLocks noChangeAspect="1"/>
          </p:cNvPicPr>
          <p:nvPr userDrawn="1"/>
        </p:nvPicPr>
        <p:blipFill rotWithShape="1">
          <a:blip r:embed="rId10" cstate="print">
            <a:extLst>
              <a:ext uri="{28A0092B-C50C-407E-A947-70E740481C1C}">
                <a14:useLocalDpi xmlns:a14="http://schemas.microsoft.com/office/drawing/2010/main" val="0"/>
              </a:ext>
            </a:extLst>
          </a:blip>
          <a:srcRect r="57453"/>
          <a:stretch/>
        </p:blipFill>
        <p:spPr bwMode="auto">
          <a:xfrm>
            <a:off x="8458200" y="64873"/>
            <a:ext cx="637530" cy="65015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61429465"/>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jackzheng.net/teaching/it4713/"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b-eye-network.com/view/16066"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Data_mart" TargetMode="External"/><Relationship Id="rId2" Type="http://schemas.openxmlformats.org/officeDocument/2006/relationships/hyperlink" Target="https://www.talend.com/resources/what-is-data-mart/"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sisense.com/blog/demystifying-data-warehouses-data-lakes-data-mart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kimballgroup.com/2004/03/differences-of-opinion/"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DffOEbxr9fI"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kimballgroup.com/data-warehouse-business-intelligence-resources/kimball-techniques/kimball-data-warehouse-bus-architecture/"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kimballgroup.com/2004/03/differences-of-opinion/"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s://en.wikipedia.org/wiki/Staging_(data)" TargetMode="External"/><Relationship Id="rId1" Type="http://schemas.openxmlformats.org/officeDocument/2006/relationships/slideLayout" Target="../slideLayouts/slideLayout2.xml"/><Relationship Id="rId4" Type="http://schemas.openxmlformats.org/officeDocument/2006/relationships/hyperlink" Target="https://docs.oracle.com/database/121/DWHSG/concept.htm#DWHSG8075"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jmMqzUYlCco" TargetMode="External"/><Relationship Id="rId2" Type="http://schemas.openxmlformats.org/officeDocument/2006/relationships/hyperlink" Target="https://dwbi.org/pages/74/why-do-we-need-staging-area-during-etl-load"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solutionsreview.com/data-management/the-8-major-players-in-data-management-solutions-for-analytics-2019/"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1keydata.com/datawarehousing/data-modeling-levels.html"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kimballgroup.com/2006/07/design-tip-81-fact-table-surrogate-key/" TargetMode="External"/><Relationship Id="rId2" Type="http://schemas.openxmlformats.org/officeDocument/2006/relationships/hyperlink" Target="http://www.kimballgroup.com/data-warehouse-business-intelligence-resources/kimball-techniques/dimensional-modeling-techniques/dimension-surrogate-key/" TargetMode="External"/><Relationship Id="rId1" Type="http://schemas.openxmlformats.org/officeDocument/2006/relationships/slideLayout" Target="../slideLayouts/slideLayout2.xml"/><Relationship Id="rId4" Type="http://schemas.openxmlformats.org/officeDocument/2006/relationships/hyperlink" Target="http://www.kimballgroup.com/1998/05/surrogate-key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ibmbigdatahub.com/infographic/four-vs-big-data"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s://www.youtube.com/watch?v=KGHbY_Sales" TargetMode="External"/><Relationship Id="rId13" Type="http://schemas.openxmlformats.org/officeDocument/2006/relationships/hyperlink" Target="http://www.tutorialspoint.com/dwh/" TargetMode="External"/><Relationship Id="rId3" Type="http://schemas.openxmlformats.org/officeDocument/2006/relationships/hyperlink" Target="http://docs.oracle.com/database/121/DWHSG/concept.htm#DWHSG001" TargetMode="External"/><Relationship Id="rId7" Type="http://schemas.openxmlformats.org/officeDocument/2006/relationships/hyperlink" Target="https://www.youtube.com/watch?v=y5-3Pjbk8Zk" TargetMode="External"/><Relationship Id="rId12" Type="http://schemas.openxmlformats.org/officeDocument/2006/relationships/hyperlink" Target="http://www.1keydata.com/datawarehousing/datawarehouse.html" TargetMode="External"/><Relationship Id="rId2" Type="http://schemas.openxmlformats.org/officeDocument/2006/relationships/hyperlink" Target="http://www.tutorialspoint.com/dwh/dwh_overview.htm" TargetMode="External"/><Relationship Id="rId1" Type="http://schemas.openxmlformats.org/officeDocument/2006/relationships/slideLayout" Target="../slideLayouts/slideLayout2.xml"/><Relationship Id="rId6" Type="http://schemas.openxmlformats.org/officeDocument/2006/relationships/hyperlink" Target="https://www.microsoft.com/en-us/research/wp-content/uploads/2016/02/sigrecord.pdf" TargetMode="External"/><Relationship Id="rId11" Type="http://schemas.openxmlformats.org/officeDocument/2006/relationships/hyperlink" Target="https://www.kimballgroup.com/data-warehouse-business-intelligence-resources/books/data-warehouse-dw-toolkit/" TargetMode="External"/><Relationship Id="rId5" Type="http://schemas.openxmlformats.org/officeDocument/2006/relationships/hyperlink" Target="https://solutionsreview.com/data-management/the-8-major-players-in-data-management-solutions-for-analytics-2019/" TargetMode="External"/><Relationship Id="rId15" Type="http://schemas.openxmlformats.org/officeDocument/2006/relationships/hyperlink" Target="https://www.amazon.com/gp/product/1119216311" TargetMode="External"/><Relationship Id="rId10" Type="http://schemas.openxmlformats.org/officeDocument/2006/relationships/hyperlink" Target="https://www.youtube.com/watch?v=zTs5zjSXnvs" TargetMode="External"/><Relationship Id="rId4" Type="http://schemas.openxmlformats.org/officeDocument/2006/relationships/hyperlink" Target="https://www.talend.com/resources/what-is-data-mart/" TargetMode="External"/><Relationship Id="rId9" Type="http://schemas.openxmlformats.org/officeDocument/2006/relationships/hyperlink" Target="https://www.youtube.com/watch?v=DffOEbxr9fI" TargetMode="External"/><Relationship Id="rId14" Type="http://schemas.openxmlformats.org/officeDocument/2006/relationships/hyperlink" Target="https://www.youtube.com/playlist?list=PL9ooVrP1hQOEDSc5QEbI8WYVV_EbWKJwX"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healthcatalyst.com/database-vs-data-warehouse-a-comparative-review/2/" TargetMode="External"/><Relationship Id="rId2" Type="http://schemas.openxmlformats.org/officeDocument/2006/relationships/hyperlink" Target="http://datawarehouse4u.info/OLTP-vs-OLAP.htm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Data_lake" TargetMode="External"/><Relationship Id="rId2" Type="http://schemas.openxmlformats.org/officeDocument/2006/relationships/hyperlink" Target="https://www.stitchdata.com/resources/operational-data-stor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514600" y="914400"/>
            <a:ext cx="5943600" cy="1600200"/>
          </a:xfrm>
        </p:spPr>
        <p:txBody>
          <a:bodyPr>
            <a:normAutofit/>
          </a:bodyPr>
          <a:lstStyle/>
          <a:p>
            <a:r>
              <a:rPr lang="en-US" sz="3200" dirty="0" smtClean="0"/>
              <a:t>Data Warehouse and </a:t>
            </a:r>
            <a:br>
              <a:rPr lang="en-US" sz="3200" dirty="0" smtClean="0"/>
            </a:br>
            <a:r>
              <a:rPr lang="en-US" sz="3200" dirty="0" smtClean="0"/>
              <a:t>Data Mart</a:t>
            </a:r>
            <a:endParaRPr lang="en-US" sz="2800" dirty="0"/>
          </a:p>
        </p:txBody>
      </p:sp>
      <p:sp>
        <p:nvSpPr>
          <p:cNvPr id="3075" name="Rectangle 5" descr="Rectangle: Click to edit Master text styles&#10;Second level&#10;Third level&#10;Fourth level&#10;Fifth level"/>
          <p:cNvSpPr>
            <a:spLocks noGrp="1" noChangeArrowheads="1"/>
          </p:cNvSpPr>
          <p:nvPr>
            <p:ph type="subTitle" idx="1"/>
          </p:nvPr>
        </p:nvSpPr>
        <p:spPr>
          <a:xfrm>
            <a:off x="2781300" y="3766653"/>
            <a:ext cx="4457700" cy="1205006"/>
          </a:xfrm>
        </p:spPr>
        <p:txBody>
          <a:bodyPr/>
          <a:lstStyle/>
          <a:p>
            <a:pPr algn="l" eaLnBrk="1" hangingPunct="1"/>
            <a:r>
              <a:rPr lang="en-US" sz="2000" dirty="0"/>
              <a:t>Jack G. </a:t>
            </a:r>
            <a:r>
              <a:rPr lang="en-US" sz="2000" dirty="0" err="1"/>
              <a:t>Zheng</a:t>
            </a:r>
            <a:endParaRPr lang="en-US" sz="2000" dirty="0"/>
          </a:p>
          <a:p>
            <a:pPr algn="l"/>
            <a:r>
              <a:rPr lang="en-US" sz="2000" dirty="0"/>
              <a:t>Spring 2020</a:t>
            </a:r>
          </a:p>
          <a:p>
            <a:pPr algn="l"/>
            <a:r>
              <a:rPr lang="en-US" sz="2000" dirty="0" smtClean="0">
                <a:hlinkClick r:id="rId3"/>
              </a:rPr>
              <a:t>http://jackzheng.net/teaching/it4713/</a:t>
            </a:r>
            <a:r>
              <a:rPr lang="en-US" sz="2000" dirty="0"/>
              <a:t> </a:t>
            </a:r>
          </a:p>
          <a:p>
            <a:pPr eaLnBrk="1" hangingPunct="1"/>
            <a:endParaRPr lang="en-US" sz="2000" dirty="0"/>
          </a:p>
        </p:txBody>
      </p:sp>
      <p:sp>
        <p:nvSpPr>
          <p:cNvPr id="3077" name="Rectangle 6"/>
          <p:cNvSpPr>
            <a:spLocks noChangeArrowheads="1"/>
          </p:cNvSpPr>
          <p:nvPr/>
        </p:nvSpPr>
        <p:spPr bwMode="auto">
          <a:xfrm>
            <a:off x="2781300" y="3200400"/>
            <a:ext cx="3467100" cy="461665"/>
          </a:xfrm>
          <a:prstGeom prst="rect">
            <a:avLst/>
          </a:prstGeom>
          <a:noFill/>
          <a:ln w="9525">
            <a:noFill/>
            <a:miter lim="800000"/>
            <a:headEnd/>
            <a:tailEnd/>
          </a:ln>
        </p:spPr>
        <p:txBody>
          <a:bodyPr wrap="square">
            <a:spAutoFit/>
          </a:bodyPr>
          <a:lstStyle/>
          <a:p>
            <a:r>
              <a:rPr lang="en-US" dirty="0">
                <a:solidFill>
                  <a:srgbClr val="000000"/>
                </a:solidFill>
              </a:rPr>
              <a:t>IT 4713 BI System</a:t>
            </a:r>
            <a:endParaRPr lang="en-US" dirty="0"/>
          </a:p>
        </p:txBody>
      </p:sp>
      <p:pic>
        <p:nvPicPr>
          <p:cNvPr id="7" name="Picture 6" descr="http://www.admassociati.it/wp-content/uploads/2014/09/Rubiks_cube2.png"/>
          <p:cNvPicPr/>
          <p:nvPr/>
        </p:nvPicPr>
        <p:blipFill rotWithShape="1">
          <a:blip r:embed="rId4">
            <a:extLst>
              <a:ext uri="{28A0092B-C50C-407E-A947-70E740481C1C}">
                <a14:useLocalDpi xmlns:a14="http://schemas.microsoft.com/office/drawing/2010/main" val="0"/>
              </a:ext>
            </a:extLst>
          </a:blip>
          <a:srcRect r="57453"/>
          <a:stretch/>
        </p:blipFill>
        <p:spPr bwMode="auto">
          <a:xfrm>
            <a:off x="609600" y="990600"/>
            <a:ext cx="1600200" cy="16275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87286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a:t>
            </a:r>
            <a:r>
              <a:rPr lang="en-US" dirty="0" smtClean="0"/>
              <a:t>Warehouse</a:t>
            </a:r>
            <a:endParaRPr lang="en-US" dirty="0"/>
          </a:p>
        </p:txBody>
      </p:sp>
      <p:sp>
        <p:nvSpPr>
          <p:cNvPr id="3" name="Content Placeholder 2"/>
          <p:cNvSpPr>
            <a:spLocks noGrp="1"/>
          </p:cNvSpPr>
          <p:nvPr>
            <p:ph idx="1"/>
          </p:nvPr>
        </p:nvSpPr>
        <p:spPr/>
        <p:txBody>
          <a:bodyPr>
            <a:normAutofit lnSpcReduction="10000"/>
          </a:bodyPr>
          <a:lstStyle/>
          <a:p>
            <a:r>
              <a:rPr lang="en-US" dirty="0" smtClean="0"/>
              <a:t>According to Bill </a:t>
            </a:r>
            <a:r>
              <a:rPr lang="en-US" dirty="0" err="1" smtClean="0"/>
              <a:t>Inmon</a:t>
            </a:r>
            <a:endParaRPr lang="en-US" dirty="0"/>
          </a:p>
          <a:p>
            <a:pPr lvl="1"/>
            <a:r>
              <a:rPr lang="en-US" dirty="0"/>
              <a:t>The Data Warehouse is a </a:t>
            </a:r>
            <a:r>
              <a:rPr lang="en-US" b="1" dirty="0"/>
              <a:t>subject-oriented</a:t>
            </a:r>
            <a:r>
              <a:rPr lang="en-US" dirty="0"/>
              <a:t>, </a:t>
            </a:r>
            <a:r>
              <a:rPr lang="en-US" b="1" dirty="0"/>
              <a:t>integrated</a:t>
            </a:r>
            <a:r>
              <a:rPr lang="en-US" dirty="0"/>
              <a:t>, </a:t>
            </a:r>
            <a:r>
              <a:rPr lang="en-US" b="1" dirty="0"/>
              <a:t>time-variant</a:t>
            </a:r>
            <a:r>
              <a:rPr lang="en-US" dirty="0"/>
              <a:t>, </a:t>
            </a:r>
            <a:r>
              <a:rPr lang="en-US" b="1" dirty="0"/>
              <a:t>non-volatile</a:t>
            </a:r>
            <a:r>
              <a:rPr lang="en-US" dirty="0"/>
              <a:t> collection of data used to support the strategic </a:t>
            </a:r>
            <a:r>
              <a:rPr lang="en-US" b="1" dirty="0"/>
              <a:t>decision-making</a:t>
            </a:r>
            <a:r>
              <a:rPr lang="en-US" dirty="0"/>
              <a:t> process for the enterprise. </a:t>
            </a:r>
          </a:p>
          <a:p>
            <a:pPr lvl="1"/>
            <a:r>
              <a:rPr lang="en-US" dirty="0"/>
              <a:t>It is the central point of data integration for business intelligence and is the source of data for the data marts, delivering a common view of enterprise data.</a:t>
            </a:r>
          </a:p>
          <a:p>
            <a:r>
              <a:rPr lang="en-US" dirty="0" smtClean="0"/>
              <a:t>Noted by Ralph Kimball</a:t>
            </a:r>
            <a:endParaRPr lang="en-US" dirty="0"/>
          </a:p>
          <a:p>
            <a:pPr lvl="1"/>
            <a:r>
              <a:rPr lang="en-US" dirty="0"/>
              <a:t>A data warehouse is a copy of transaction data specifically structured for query and </a:t>
            </a:r>
            <a:r>
              <a:rPr lang="en-US" b="1" dirty="0"/>
              <a:t>analysis</a:t>
            </a:r>
            <a:r>
              <a:rPr lang="en-US" dirty="0" smtClean="0"/>
              <a:t>.</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10</a:t>
            </a:fld>
            <a:endParaRPr lang="en-US"/>
          </a:p>
        </p:txBody>
      </p:sp>
    </p:spTree>
    <p:extLst>
      <p:ext uri="{BB962C8B-B14F-4D97-AF65-F5344CB8AC3E}">
        <p14:creationId xmlns:p14="http://schemas.microsoft.com/office/powerpoint/2010/main" val="2275951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normAutofit fontScale="90000"/>
          </a:bodyPr>
          <a:lstStyle/>
          <a:p>
            <a:r>
              <a:rPr lang="en-US" dirty="0" err="1"/>
              <a:t>Inmon’s</a:t>
            </a:r>
            <a:r>
              <a:rPr lang="en-US" dirty="0"/>
              <a:t> Four Features</a:t>
            </a:r>
          </a:p>
        </p:txBody>
      </p:sp>
      <p:graphicFrame>
        <p:nvGraphicFramePr>
          <p:cNvPr id="4" name="Group 84"/>
          <p:cNvGraphicFramePr>
            <a:graphicFrameLocks noGrp="1"/>
          </p:cNvGraphicFramePr>
          <p:nvPr>
            <p:ph idx="1"/>
            <p:extLst>
              <p:ext uri="{D42A27DB-BD31-4B8C-83A1-F6EECF244321}">
                <p14:modId xmlns:p14="http://schemas.microsoft.com/office/powerpoint/2010/main" val="184989119"/>
              </p:ext>
            </p:extLst>
          </p:nvPr>
        </p:nvGraphicFramePr>
        <p:xfrm>
          <a:off x="304800" y="990600"/>
          <a:ext cx="8458200" cy="5013960"/>
        </p:xfrm>
        <a:graphic>
          <a:graphicData uri="http://schemas.openxmlformats.org/drawingml/2006/table">
            <a:tbl>
              <a:tblPr/>
              <a:tblGrid>
                <a:gridCol w="16002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279485">
                <a:tc gridSpan="2">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1" i="0" u="none" strike="noStrike" cap="none" normalizeH="0" baseline="0" dirty="0">
                          <a:ln>
                            <a:noFill/>
                          </a:ln>
                          <a:solidFill>
                            <a:schemeClr val="tx1"/>
                          </a:solidFill>
                          <a:effectLst/>
                          <a:latin typeface="Arial" charset="0"/>
                        </a:rPr>
                        <a:t>Data Warehouse Data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hMerge="1">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endParaRPr kumimoji="0" lang="en-US" sz="14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1" i="0" u="none" strike="noStrike" cap="none" normalizeH="0" baseline="0" dirty="0">
                          <a:ln>
                            <a:noFill/>
                          </a:ln>
                          <a:solidFill>
                            <a:sysClr val="windowText" lastClr="000000"/>
                          </a:solidFill>
                          <a:effectLst/>
                          <a:latin typeface="Arial" charset="0"/>
                        </a:rPr>
                        <a:t>Operational Database Data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219200">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1" i="0" u="none" strike="noStrike" cap="none" normalizeH="0" baseline="0" dirty="0">
                          <a:ln>
                            <a:noFill/>
                          </a:ln>
                          <a:solidFill>
                            <a:srgbClr val="C00000"/>
                          </a:solidFill>
                          <a:effectLst/>
                          <a:latin typeface="Arial" charset="0"/>
                        </a:rPr>
                        <a:t>Subject oriented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cap="none" normalizeH="0" baseline="0" dirty="0">
                          <a:ln>
                            <a:noFill/>
                          </a:ln>
                          <a:solidFill>
                            <a:schemeClr val="tx1"/>
                          </a:solidFill>
                          <a:effectLst/>
                          <a:latin typeface="Arial" charset="0"/>
                        </a:rPr>
                        <a:t>Data are stored with a subject </a:t>
                      </a:r>
                      <a:r>
                        <a:rPr kumimoji="0" lang="en-US" sz="1400" b="0" i="0" u="none" strike="noStrike" cap="none" normalizeH="0" baseline="0" dirty="0" smtClean="0">
                          <a:ln>
                            <a:noFill/>
                          </a:ln>
                          <a:solidFill>
                            <a:schemeClr val="tx1"/>
                          </a:solidFill>
                          <a:effectLst/>
                          <a:latin typeface="Arial" charset="0"/>
                        </a:rPr>
                        <a:t>(facts or measures) orientation </a:t>
                      </a:r>
                      <a:r>
                        <a:rPr kumimoji="0" lang="en-US" sz="1400" b="0" i="0" u="none" strike="noStrike" cap="none" normalizeH="0" baseline="0" dirty="0">
                          <a:ln>
                            <a:noFill/>
                          </a:ln>
                          <a:solidFill>
                            <a:schemeClr val="tx1"/>
                          </a:solidFill>
                          <a:effectLst/>
                          <a:latin typeface="Arial" charset="0"/>
                        </a:rPr>
                        <a:t>that facilitates multiple views of the data and decision making. E.g., sales may be recorded by product, by division, by manager, or by region.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kern="1200" cap="none" normalizeH="0" baseline="0" dirty="0">
                          <a:ln>
                            <a:noFill/>
                          </a:ln>
                          <a:solidFill>
                            <a:sysClr val="windowText" lastClr="000000"/>
                          </a:solidFill>
                          <a:effectLst/>
                          <a:latin typeface="Arial" charset="0"/>
                          <a:ea typeface="+mn-ea"/>
                          <a:cs typeface="+mn-cs"/>
                        </a:rPr>
                        <a:t>The data in OLTP systems is organized primarily to support transactions (</a:t>
                      </a:r>
                      <a:r>
                        <a:rPr kumimoji="0" lang="en-US" sz="1400" b="0" i="0" u="none" strike="noStrike" cap="none" normalizeH="0" baseline="0" dirty="0">
                          <a:ln>
                            <a:noFill/>
                          </a:ln>
                          <a:solidFill>
                            <a:sysClr val="windowText" lastClr="000000"/>
                          </a:solidFill>
                          <a:effectLst/>
                          <a:latin typeface="Arial" charset="0"/>
                        </a:rPr>
                        <a:t>functional </a:t>
                      </a:r>
                      <a:r>
                        <a:rPr kumimoji="0" lang="en-US" sz="1400" b="0" i="0" u="none" strike="noStrike" kern="1200" cap="none" normalizeH="0" baseline="0" dirty="0">
                          <a:ln>
                            <a:noFill/>
                          </a:ln>
                          <a:solidFill>
                            <a:sysClr val="windowText" lastClr="000000"/>
                          </a:solidFill>
                          <a:effectLst/>
                          <a:latin typeface="Arial" charset="0"/>
                          <a:ea typeface="+mn-ea"/>
                          <a:cs typeface="+mn-cs"/>
                        </a:rPr>
                        <a:t>orientation)</a:t>
                      </a:r>
                      <a:r>
                        <a:rPr kumimoji="0" lang="en-US" sz="1400" b="0" i="0" u="none" strike="noStrike" cap="none" normalizeH="0" baseline="0" dirty="0">
                          <a:ln>
                            <a:noFill/>
                          </a:ln>
                          <a:solidFill>
                            <a:sysClr val="windowText" lastClr="000000"/>
                          </a:solidFill>
                          <a:effectLst/>
                          <a:latin typeface="Arial" charset="0"/>
                        </a:rPr>
                        <a:t>. E.g., customer registration, order entering, billing, payments, etc</a:t>
                      </a:r>
                      <a:r>
                        <a:rPr kumimoji="0" lang="en-US" sz="1400" b="0" i="0" u="none" strike="noStrike" cap="none" normalizeH="0" baseline="0" dirty="0" smtClean="0">
                          <a:ln>
                            <a:noFill/>
                          </a:ln>
                          <a:solidFill>
                            <a:sysClr val="windowText" lastClr="000000"/>
                          </a:solidFill>
                          <a:effectLst/>
                          <a:latin typeface="Arial" charset="0"/>
                        </a:rPr>
                        <a:t>. or relationships between entities (e.g. one department has many teachers, etc.)</a:t>
                      </a:r>
                      <a:endParaRPr kumimoji="0" lang="en-US" sz="1400" b="0" i="0" u="none" strike="noStrike" cap="none" normalizeH="0" baseline="0" dirty="0">
                        <a:ln>
                          <a:noFill/>
                        </a:ln>
                        <a:solidFill>
                          <a:sysClr val="windowText" lastClr="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899160">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1" i="0" u="none" strike="noStrike" cap="none" normalizeH="0" baseline="0" dirty="0">
                          <a:ln>
                            <a:noFill/>
                          </a:ln>
                          <a:solidFill>
                            <a:srgbClr val="C00000"/>
                          </a:solidFill>
                          <a:effectLst/>
                          <a:latin typeface="Arial" charset="0"/>
                        </a:rPr>
                        <a:t>Integrated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cap="none" normalizeH="0" baseline="0" dirty="0">
                          <a:ln>
                            <a:noFill/>
                          </a:ln>
                          <a:solidFill>
                            <a:schemeClr val="tx1"/>
                          </a:solidFill>
                          <a:effectLst/>
                          <a:latin typeface="Arial" charset="0"/>
                        </a:rPr>
                        <a:t>Provide a unified view of all data elements with a common definition and representation for all business units.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cap="none" normalizeH="0" baseline="0" dirty="0">
                          <a:ln>
                            <a:noFill/>
                          </a:ln>
                          <a:solidFill>
                            <a:sysClr val="windowText" lastClr="000000"/>
                          </a:solidFill>
                          <a:effectLst/>
                          <a:latin typeface="Arial" charset="0"/>
                        </a:rPr>
                        <a:t>Similar data may be represented differently in different databases (either structure or format)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066800">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1" i="0" u="none" strike="noStrike" cap="none" normalizeH="0" baseline="0" dirty="0">
                          <a:ln>
                            <a:noFill/>
                          </a:ln>
                          <a:solidFill>
                            <a:srgbClr val="C00000"/>
                          </a:solidFill>
                          <a:effectLst/>
                          <a:latin typeface="Arial" charset="0"/>
                        </a:rPr>
                        <a:t>Time-variant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cap="none" normalizeH="0" baseline="0" dirty="0">
                          <a:ln>
                            <a:noFill/>
                          </a:ln>
                          <a:solidFill>
                            <a:schemeClr val="tx1"/>
                          </a:solidFill>
                          <a:effectLst/>
                          <a:latin typeface="Arial" charset="0"/>
                        </a:rPr>
                        <a:t>Data are recorded with a historical perspective in mind. Therefore, a time dimension is added to facilitate data analysis and various time comparisons.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cap="none" normalizeH="0" baseline="0" dirty="0">
                          <a:ln>
                            <a:noFill/>
                          </a:ln>
                          <a:solidFill>
                            <a:sysClr val="windowText" lastClr="000000"/>
                          </a:solidFill>
                          <a:effectLst/>
                          <a:latin typeface="Arial" charset="0"/>
                        </a:rPr>
                        <a:t>Data are recorded as current status. For example, the unit price of a product may only reflect the most recent price.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941967">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1" i="0" u="none" strike="noStrike" cap="none" normalizeH="0" baseline="0" dirty="0">
                          <a:ln>
                            <a:noFill/>
                          </a:ln>
                          <a:solidFill>
                            <a:srgbClr val="C00000"/>
                          </a:solidFill>
                          <a:effectLst/>
                          <a:latin typeface="Arial" charset="0"/>
                        </a:rPr>
                        <a:t>Non-volatile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cap="none" normalizeH="0" baseline="0" dirty="0">
                          <a:ln>
                            <a:noFill/>
                          </a:ln>
                          <a:solidFill>
                            <a:schemeClr val="tx1"/>
                          </a:solidFill>
                          <a:effectLst/>
                          <a:latin typeface="Arial" charset="0"/>
                        </a:rPr>
                        <a:t>Data is not updated in real time but is refreshed from operational systems on a regular basis. Data structure is not optimized for updates – redundancy is not the major issue.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itchFamily="2" charset="2"/>
                        <a:buNone/>
                        <a:tabLst/>
                      </a:pPr>
                      <a:r>
                        <a:rPr kumimoji="0" lang="en-US" sz="1400" b="0" i="0" u="none" strike="noStrike" cap="none" normalizeH="0" baseline="0" dirty="0">
                          <a:ln>
                            <a:noFill/>
                          </a:ln>
                          <a:solidFill>
                            <a:sysClr val="windowText" lastClr="000000"/>
                          </a:solidFill>
                          <a:effectLst/>
                          <a:latin typeface="Arial" charset="0"/>
                        </a:rPr>
                        <a:t>Data updates are frequent and common. E.g., an inventory amount changes with each sale. New data is added as a replacement to the database.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5" name="Slide Number Placeholder 4"/>
          <p:cNvSpPr>
            <a:spLocks noGrp="1"/>
          </p:cNvSpPr>
          <p:nvPr>
            <p:ph type="sldNum" sz="quarter" idx="12"/>
          </p:nvPr>
        </p:nvSpPr>
        <p:spPr/>
        <p:txBody>
          <a:bodyPr/>
          <a:lstStyle/>
          <a:p>
            <a:pPr>
              <a:defRPr/>
            </a:pPr>
            <a:fld id="{EE372EA2-9A33-444C-BB27-43E9FD2345A0}" type="slidenum">
              <a:rPr lang="en-US" smtClean="0"/>
              <a:pPr>
                <a:defRPr/>
              </a:pPr>
              <a:t>11</a:t>
            </a:fld>
            <a:endParaRPr lang="en-US"/>
          </a:p>
        </p:txBody>
      </p:sp>
      <p:sp>
        <p:nvSpPr>
          <p:cNvPr id="2" name="Rectangle 1"/>
          <p:cNvSpPr/>
          <p:nvPr/>
        </p:nvSpPr>
        <p:spPr>
          <a:xfrm>
            <a:off x="914400" y="6120825"/>
            <a:ext cx="6781800" cy="5847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smtClean="0"/>
              <a:t>Extended reading: Is </a:t>
            </a:r>
            <a:r>
              <a:rPr lang="en-US" sz="1600" dirty="0" err="1"/>
              <a:t>Inmon's</a:t>
            </a:r>
            <a:r>
              <a:rPr lang="en-US" sz="1600" dirty="0"/>
              <a:t> Data Warehouse Definition Still Accurate? </a:t>
            </a:r>
            <a:r>
              <a:rPr lang="en-US" sz="1600" dirty="0">
                <a:hlinkClick r:id="rId2"/>
              </a:rPr>
              <a:t>http://www.b-eye-network.com/view/16066</a:t>
            </a:r>
            <a:r>
              <a:rPr lang="en-US" sz="1600" dirty="0"/>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noAutofit/>
          </a:bodyPr>
          <a:lstStyle/>
          <a:p>
            <a:r>
              <a:rPr lang="en-US" sz="3600" dirty="0"/>
              <a:t>Data Warehouse Features Summary</a:t>
            </a:r>
          </a:p>
        </p:txBody>
      </p:sp>
      <p:sp>
        <p:nvSpPr>
          <p:cNvPr id="7172" name="Rectangle 3" descr="Rectangle: Click to edit Master text styles&#10;Second level&#10;Third level&#10;Fourth level&#10;Fifth level"/>
          <p:cNvSpPr>
            <a:spLocks noGrp="1" noChangeArrowheads="1"/>
          </p:cNvSpPr>
          <p:nvPr>
            <p:ph idx="1"/>
          </p:nvPr>
        </p:nvSpPr>
        <p:spPr/>
        <p:txBody>
          <a:bodyPr>
            <a:normAutofit fontScale="85000" lnSpcReduction="10000"/>
          </a:bodyPr>
          <a:lstStyle/>
          <a:p>
            <a:r>
              <a:rPr lang="en-US" dirty="0"/>
              <a:t>Data warehouse is a</a:t>
            </a:r>
            <a:r>
              <a:rPr lang="en-US" altLang="ja-JP" dirty="0"/>
              <a:t> data repository that supports enterprise data analysis and decision making</a:t>
            </a:r>
          </a:p>
          <a:p>
            <a:r>
              <a:rPr lang="en-US" altLang="ja-JP" dirty="0"/>
              <a:t>Data are specifically structured for </a:t>
            </a:r>
            <a:r>
              <a:rPr lang="en-US" altLang="ja-JP" dirty="0" smtClean="0"/>
              <a:t>aggregated query </a:t>
            </a:r>
            <a:r>
              <a:rPr lang="en-US" altLang="ja-JP" dirty="0"/>
              <a:t>and reporting</a:t>
            </a:r>
          </a:p>
          <a:p>
            <a:r>
              <a:rPr lang="en-US" altLang="ja-JP" dirty="0"/>
              <a:t>Contains all historical data</a:t>
            </a:r>
          </a:p>
          <a:p>
            <a:r>
              <a:rPr lang="en-US" altLang="ja-JP" dirty="0"/>
              <a:t>Cleansed data in a standardized </a:t>
            </a:r>
            <a:r>
              <a:rPr lang="en-US" altLang="ja-JP" dirty="0" smtClean="0"/>
              <a:t>format</a:t>
            </a:r>
          </a:p>
          <a:p>
            <a:r>
              <a:rPr lang="en-US" altLang="ja-JP" dirty="0" smtClean="0"/>
              <a:t>Needs intensive planning and data modeling</a:t>
            </a:r>
            <a:endParaRPr lang="en-US" altLang="ja-JP" dirty="0"/>
          </a:p>
          <a:p>
            <a:r>
              <a:rPr lang="en-US" dirty="0"/>
              <a:t>Consists of data stores and data integration tools</a:t>
            </a:r>
          </a:p>
          <a:p>
            <a:r>
              <a:rPr lang="en-US" dirty="0"/>
              <a:t>Can use a relational database or non-relational database</a:t>
            </a:r>
          </a:p>
        </p:txBody>
      </p:sp>
      <p:sp>
        <p:nvSpPr>
          <p:cNvPr id="7170" name="Slide Number Placeholder 5"/>
          <p:cNvSpPr>
            <a:spLocks noGrp="1"/>
          </p:cNvSpPr>
          <p:nvPr>
            <p:ph type="sldNum" sz="quarter" idx="12"/>
          </p:nvPr>
        </p:nvSpPr>
        <p:spPr/>
        <p:txBody>
          <a:bodyPr/>
          <a:lstStyle/>
          <a:p>
            <a:fld id="{0C4F8688-50AE-46F2-8B37-23551BA1425F}" type="slidenum">
              <a:rPr lang="en-US" smtClean="0"/>
              <a:pPr/>
              <a:t>12</a:t>
            </a:fld>
            <a:endParaRPr lang="en-US"/>
          </a:p>
        </p:txBody>
      </p:sp>
    </p:spTree>
    <p:extLst>
      <p:ext uri="{BB962C8B-B14F-4D97-AF65-F5344CB8AC3E}">
        <p14:creationId xmlns:p14="http://schemas.microsoft.com/office/powerpoint/2010/main" val="2349701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Mart</a:t>
            </a:r>
          </a:p>
        </p:txBody>
      </p:sp>
      <p:sp>
        <p:nvSpPr>
          <p:cNvPr id="3" name="Content Placeholder 2"/>
          <p:cNvSpPr>
            <a:spLocks noGrp="1"/>
          </p:cNvSpPr>
          <p:nvPr>
            <p:ph idx="1"/>
          </p:nvPr>
        </p:nvSpPr>
        <p:spPr>
          <a:xfrm>
            <a:off x="228600" y="990600"/>
            <a:ext cx="8610600" cy="2895600"/>
          </a:xfrm>
        </p:spPr>
        <p:txBody>
          <a:bodyPr>
            <a:normAutofit fontScale="55000" lnSpcReduction="20000"/>
          </a:bodyPr>
          <a:lstStyle/>
          <a:p>
            <a:r>
              <a:rPr lang="en-US" dirty="0"/>
              <a:t>A data mart is basically a condensed and more focused version of a data warehouse that reflects the regulations and process specifications of each business unit within an organization</a:t>
            </a:r>
            <a:r>
              <a:rPr lang="en-US" dirty="0" smtClean="0"/>
              <a:t>.</a:t>
            </a:r>
          </a:p>
          <a:p>
            <a:r>
              <a:rPr lang="en-US" altLang="ja-JP" dirty="0" smtClean="0"/>
              <a:t>A </a:t>
            </a:r>
            <a:r>
              <a:rPr lang="en-US" altLang="ja-JP" dirty="0"/>
              <a:t>localized data warehouse that stores only relevant data to a department or event an individual</a:t>
            </a:r>
          </a:p>
          <a:p>
            <a:pPr lvl="1"/>
            <a:r>
              <a:rPr lang="en-US" dirty="0"/>
              <a:t>Dependent data mart: a subset that is created directly from a data warehouse</a:t>
            </a:r>
          </a:p>
          <a:p>
            <a:pPr lvl="1"/>
            <a:r>
              <a:rPr lang="en-US" dirty="0"/>
              <a:t>Independent data mart: a small data warehouse designed for a strategic business unit or a </a:t>
            </a:r>
            <a:r>
              <a:rPr lang="en-US" dirty="0" smtClean="0"/>
              <a:t>department</a:t>
            </a:r>
          </a:p>
          <a:p>
            <a:pPr lvl="1"/>
            <a:r>
              <a:rPr lang="en-US" dirty="0">
                <a:hlinkClick r:id="rId2"/>
              </a:rPr>
              <a:t>https://www.talend.com/resources/what-is-data-mart</a:t>
            </a:r>
            <a:r>
              <a:rPr lang="en-US" dirty="0" smtClean="0">
                <a:hlinkClick r:id="rId2"/>
              </a:rPr>
              <a:t>/</a:t>
            </a:r>
            <a:r>
              <a:rPr lang="en-US" dirty="0" smtClean="0"/>
              <a:t> </a:t>
            </a:r>
          </a:p>
          <a:p>
            <a:pPr lvl="1"/>
            <a:r>
              <a:rPr lang="en-US" dirty="0">
                <a:hlinkClick r:id="rId3"/>
              </a:rPr>
              <a:t>https://</a:t>
            </a:r>
            <a:r>
              <a:rPr lang="en-US" dirty="0" smtClean="0">
                <a:hlinkClick r:id="rId3"/>
              </a:rPr>
              <a:t>en.wikipedia.org/wiki/Data_mart</a:t>
            </a:r>
            <a:r>
              <a:rPr lang="en-US" dirty="0" smtClean="0"/>
              <a:t> </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13</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3441974622"/>
              </p:ext>
            </p:extLst>
          </p:nvPr>
        </p:nvGraphicFramePr>
        <p:xfrm>
          <a:off x="762000" y="3733800"/>
          <a:ext cx="7162800" cy="2209800"/>
        </p:xfrm>
        <a:graphic>
          <a:graphicData uri="http://schemas.openxmlformats.org/drawingml/2006/table">
            <a:tbl>
              <a:tblPr firstRow="1">
                <a:tableStyleId>{5C22544A-7EE6-4342-B048-85BDC9FD1C3A}</a:tableStyleId>
              </a:tblPr>
              <a:tblGrid>
                <a:gridCol w="2387600">
                  <a:extLst>
                    <a:ext uri="{9D8B030D-6E8A-4147-A177-3AD203B41FA5}">
                      <a16:colId xmlns:a16="http://schemas.microsoft.com/office/drawing/2014/main" val="3122249765"/>
                    </a:ext>
                  </a:extLst>
                </a:gridCol>
                <a:gridCol w="2387600">
                  <a:extLst>
                    <a:ext uri="{9D8B030D-6E8A-4147-A177-3AD203B41FA5}">
                      <a16:colId xmlns:a16="http://schemas.microsoft.com/office/drawing/2014/main" val="597258287"/>
                    </a:ext>
                  </a:extLst>
                </a:gridCol>
                <a:gridCol w="2387600">
                  <a:extLst>
                    <a:ext uri="{9D8B030D-6E8A-4147-A177-3AD203B41FA5}">
                      <a16:colId xmlns:a16="http://schemas.microsoft.com/office/drawing/2014/main" val="2373863417"/>
                    </a:ext>
                  </a:extLst>
                </a:gridCol>
              </a:tblGrid>
              <a:tr h="368300">
                <a:tc>
                  <a:txBody>
                    <a:bodyPr/>
                    <a:lstStyle/>
                    <a:p>
                      <a:pPr algn="l" fontAlgn="b"/>
                      <a:r>
                        <a:rPr lang="en-US" sz="1600" u="none" strike="noStrike">
                          <a:effectLst/>
                        </a:rPr>
                        <a:t>Property</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a:effectLst/>
                        </a:rPr>
                        <a:t>Data  Warehouse</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a:effectLst/>
                        </a:rPr>
                        <a:t>Data Mart</a:t>
                      </a:r>
                      <a:endParaRPr lang="en-US"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3211327785"/>
                  </a:ext>
                </a:extLst>
              </a:tr>
              <a:tr h="368300">
                <a:tc>
                  <a:txBody>
                    <a:bodyPr/>
                    <a:lstStyle/>
                    <a:p>
                      <a:pPr algn="l" fontAlgn="b"/>
                      <a:r>
                        <a:rPr lang="en-US" sz="1600" u="none" strike="noStrike">
                          <a:effectLst/>
                        </a:rPr>
                        <a:t>Scope</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dirty="0">
                          <a:effectLst/>
                        </a:rPr>
                        <a:t>Enterprise</a:t>
                      </a:r>
                      <a:endParaRPr lang="en-US" sz="1600" b="0" i="0" u="none" strike="noStrike" dirty="0">
                        <a:effectLst/>
                        <a:latin typeface="Arial" panose="020B0604020202020204" pitchFamily="34" charset="0"/>
                      </a:endParaRPr>
                    </a:p>
                  </a:txBody>
                  <a:tcPr marL="7620" marR="7620" marT="7620" marB="0" anchor="b"/>
                </a:tc>
                <a:tc>
                  <a:txBody>
                    <a:bodyPr/>
                    <a:lstStyle/>
                    <a:p>
                      <a:pPr algn="l" fontAlgn="b"/>
                      <a:r>
                        <a:rPr lang="en-US" sz="1600" u="none" strike="noStrike">
                          <a:effectLst/>
                        </a:rPr>
                        <a:t>Department</a:t>
                      </a:r>
                      <a:endParaRPr lang="en-US"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145232150"/>
                  </a:ext>
                </a:extLst>
              </a:tr>
              <a:tr h="368300">
                <a:tc>
                  <a:txBody>
                    <a:bodyPr/>
                    <a:lstStyle/>
                    <a:p>
                      <a:pPr algn="l" fontAlgn="b"/>
                      <a:r>
                        <a:rPr lang="en-US" sz="1600" u="none" strike="noStrike">
                          <a:effectLst/>
                        </a:rPr>
                        <a:t>Subject</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dirty="0">
                          <a:effectLst/>
                        </a:rPr>
                        <a:t>Multiple</a:t>
                      </a:r>
                      <a:endParaRPr lang="en-US" sz="1600" b="0" i="0" u="none" strike="noStrike" dirty="0">
                        <a:effectLst/>
                        <a:latin typeface="Arial" panose="020B0604020202020204" pitchFamily="34" charset="0"/>
                      </a:endParaRPr>
                    </a:p>
                  </a:txBody>
                  <a:tcPr marL="7620" marR="7620" marT="7620" marB="0" anchor="b"/>
                </a:tc>
                <a:tc>
                  <a:txBody>
                    <a:bodyPr/>
                    <a:lstStyle/>
                    <a:p>
                      <a:pPr algn="l" fontAlgn="b"/>
                      <a:r>
                        <a:rPr lang="en-US" sz="1600" u="none" strike="noStrike">
                          <a:effectLst/>
                        </a:rPr>
                        <a:t>Single-subject, LOB</a:t>
                      </a:r>
                      <a:endParaRPr lang="en-US"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614240234"/>
                  </a:ext>
                </a:extLst>
              </a:tr>
              <a:tr h="368300">
                <a:tc>
                  <a:txBody>
                    <a:bodyPr/>
                    <a:lstStyle/>
                    <a:p>
                      <a:pPr algn="l" fontAlgn="b"/>
                      <a:r>
                        <a:rPr lang="en-US" sz="1600" u="none" strike="noStrike" dirty="0">
                          <a:effectLst/>
                        </a:rPr>
                        <a:t>Data  Source</a:t>
                      </a:r>
                      <a:endParaRPr lang="en-US" sz="1600" b="0" i="0" u="none" strike="noStrike" dirty="0">
                        <a:effectLst/>
                        <a:latin typeface="Arial" panose="020B0604020202020204" pitchFamily="34" charset="0"/>
                      </a:endParaRPr>
                    </a:p>
                  </a:txBody>
                  <a:tcPr marL="7620" marR="7620" marT="7620" marB="0" anchor="b"/>
                </a:tc>
                <a:tc>
                  <a:txBody>
                    <a:bodyPr/>
                    <a:lstStyle/>
                    <a:p>
                      <a:pPr algn="l" fontAlgn="b"/>
                      <a:r>
                        <a:rPr lang="en-US" sz="1600" u="none" strike="noStrike">
                          <a:effectLst/>
                        </a:rPr>
                        <a:t>Many</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a:effectLst/>
                        </a:rPr>
                        <a:t>Few</a:t>
                      </a:r>
                      <a:endParaRPr lang="en-US"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876070065"/>
                  </a:ext>
                </a:extLst>
              </a:tr>
              <a:tr h="368300">
                <a:tc>
                  <a:txBody>
                    <a:bodyPr/>
                    <a:lstStyle/>
                    <a:p>
                      <a:pPr algn="l" fontAlgn="b"/>
                      <a:r>
                        <a:rPr lang="en-US" sz="1600" u="none" strike="noStrike">
                          <a:effectLst/>
                        </a:rPr>
                        <a:t>Size(typical)</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a:effectLst/>
                        </a:rPr>
                        <a:t>100 GB to&gt;1 TB</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a:effectLst/>
                        </a:rPr>
                        <a:t>&lt;100 GB</a:t>
                      </a:r>
                      <a:endParaRPr lang="en-US" sz="16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230715415"/>
                  </a:ext>
                </a:extLst>
              </a:tr>
              <a:tr h="368300">
                <a:tc>
                  <a:txBody>
                    <a:bodyPr/>
                    <a:lstStyle/>
                    <a:p>
                      <a:pPr algn="l" fontAlgn="b"/>
                      <a:r>
                        <a:rPr lang="en-US" sz="1600" u="none" strike="noStrike">
                          <a:effectLst/>
                        </a:rPr>
                        <a:t>Implementation time</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a:effectLst/>
                        </a:rPr>
                        <a:t>Months to years</a:t>
                      </a:r>
                      <a:endParaRPr lang="en-US" sz="1600" b="0" i="0" u="none" strike="noStrike">
                        <a:effectLst/>
                        <a:latin typeface="Arial" panose="020B0604020202020204" pitchFamily="34" charset="0"/>
                      </a:endParaRPr>
                    </a:p>
                  </a:txBody>
                  <a:tcPr marL="7620" marR="7620" marT="7620" marB="0" anchor="b"/>
                </a:tc>
                <a:tc>
                  <a:txBody>
                    <a:bodyPr/>
                    <a:lstStyle/>
                    <a:p>
                      <a:pPr algn="l" fontAlgn="b"/>
                      <a:r>
                        <a:rPr lang="en-US" sz="1600" u="none" strike="noStrike" dirty="0">
                          <a:effectLst/>
                        </a:rPr>
                        <a:t>Months</a:t>
                      </a:r>
                      <a:endParaRPr lang="en-US" sz="16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227174138"/>
                  </a:ext>
                </a:extLst>
              </a:tr>
            </a:tbl>
          </a:graphicData>
        </a:graphic>
      </p:graphicFrame>
    </p:spTree>
    <p:extLst>
      <p:ext uri="{BB962C8B-B14F-4D97-AF65-F5344CB8AC3E}">
        <p14:creationId xmlns:p14="http://schemas.microsoft.com/office/powerpoint/2010/main" val="3463221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Data Warehouse vs. Data Mart</a:t>
            </a:r>
            <a:endParaRPr lang="en-US" dirty="0"/>
          </a:p>
        </p:txBody>
      </p:sp>
      <p:sp>
        <p:nvSpPr>
          <p:cNvPr id="3" name="Content Placeholder 2"/>
          <p:cNvSpPr>
            <a:spLocks noGrp="1"/>
          </p:cNvSpPr>
          <p:nvPr>
            <p:ph idx="1"/>
          </p:nvPr>
        </p:nvSpPr>
        <p:spPr/>
        <p:txBody>
          <a:bodyPr>
            <a:normAutofit fontScale="70000" lnSpcReduction="20000"/>
          </a:bodyPr>
          <a:lstStyle/>
          <a:p>
            <a:r>
              <a:rPr lang="en-US" dirty="0"/>
              <a:t>Data </a:t>
            </a:r>
            <a:r>
              <a:rPr lang="en-US" dirty="0" smtClean="0"/>
              <a:t>warehouse</a:t>
            </a:r>
            <a:endParaRPr lang="en-US" dirty="0"/>
          </a:p>
          <a:p>
            <a:pPr lvl="1"/>
            <a:r>
              <a:rPr lang="en-US" dirty="0"/>
              <a:t>Holds multiple subject areas</a:t>
            </a:r>
          </a:p>
          <a:p>
            <a:pPr lvl="1"/>
            <a:r>
              <a:rPr lang="en-US" dirty="0"/>
              <a:t>Holds very detailed information</a:t>
            </a:r>
          </a:p>
          <a:p>
            <a:pPr lvl="1"/>
            <a:r>
              <a:rPr lang="en-US" dirty="0"/>
              <a:t>Works to integrate all data sources</a:t>
            </a:r>
          </a:p>
          <a:p>
            <a:pPr lvl="1"/>
            <a:r>
              <a:rPr lang="en-US" dirty="0"/>
              <a:t>Does not necessarily use a dimensional model but feeds dimensional models.</a:t>
            </a:r>
          </a:p>
          <a:p>
            <a:r>
              <a:rPr lang="en-US" dirty="0"/>
              <a:t>Data </a:t>
            </a:r>
            <a:r>
              <a:rPr lang="en-US" dirty="0" smtClean="0"/>
              <a:t>mart</a:t>
            </a:r>
            <a:endParaRPr lang="en-US" dirty="0"/>
          </a:p>
          <a:p>
            <a:pPr lvl="1"/>
            <a:r>
              <a:rPr lang="en-US" dirty="0"/>
              <a:t>Often holds only one subject area- for example, Finance, or Sales</a:t>
            </a:r>
          </a:p>
          <a:p>
            <a:pPr lvl="1"/>
            <a:r>
              <a:rPr lang="en-US" dirty="0"/>
              <a:t>May hold more summarized data (although may hold full detail)</a:t>
            </a:r>
          </a:p>
          <a:p>
            <a:pPr lvl="1"/>
            <a:r>
              <a:rPr lang="en-US" dirty="0"/>
              <a:t>Concentrates on integrating information from a given subject area or set of source systems</a:t>
            </a:r>
          </a:p>
          <a:p>
            <a:pPr lvl="1"/>
            <a:r>
              <a:rPr lang="en-US" dirty="0"/>
              <a:t>Is built focused on a dimensional model using a star schema</a:t>
            </a:r>
            <a:r>
              <a:rPr lang="en-US" dirty="0" smtClean="0"/>
              <a:t>.</a:t>
            </a:r>
          </a:p>
          <a:p>
            <a:pPr lvl="1"/>
            <a:r>
              <a:rPr lang="en-US" dirty="0" smtClean="0"/>
              <a:t>Data </a:t>
            </a:r>
            <a:r>
              <a:rPr lang="en-US" dirty="0"/>
              <a:t>marts can be co-located with the enterprise data warehouse or built as separate systems</a:t>
            </a:r>
            <a:r>
              <a:rPr lang="en-US" dirty="0" smtClean="0"/>
              <a:t>.</a:t>
            </a:r>
            <a:endParaRPr lang="en-US" dirty="0"/>
          </a:p>
          <a:p>
            <a:r>
              <a:rPr lang="en-US" dirty="0" smtClean="0">
                <a:hlinkClick r:id="rId2"/>
              </a:rPr>
              <a:t>https</a:t>
            </a:r>
            <a:r>
              <a:rPr lang="en-US" dirty="0">
                <a:hlinkClick r:id="rId2"/>
              </a:rPr>
              <a:t>://www.sisense.com/blog/demystifying-data-warehouses-data-lakes-data-marts</a:t>
            </a:r>
            <a:r>
              <a:rPr lang="en-US" dirty="0" smtClean="0">
                <a:hlinkClick r:id="rId2"/>
              </a:rPr>
              <a:t>/</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14</a:t>
            </a:fld>
            <a:endParaRPr lang="en-US"/>
          </a:p>
        </p:txBody>
      </p:sp>
    </p:spTree>
    <p:extLst>
      <p:ext uri="{BB962C8B-B14F-4D97-AF65-F5344CB8AC3E}">
        <p14:creationId xmlns:p14="http://schemas.microsoft.com/office/powerpoint/2010/main" val="2269909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Data Warehouse or Not</a:t>
            </a:r>
            <a:endParaRPr lang="en-US" dirty="0"/>
          </a:p>
        </p:txBody>
      </p:sp>
      <p:sp>
        <p:nvSpPr>
          <p:cNvPr id="3" name="Content Placeholder 2"/>
          <p:cNvSpPr>
            <a:spLocks noGrp="1"/>
          </p:cNvSpPr>
          <p:nvPr>
            <p:ph idx="1"/>
          </p:nvPr>
        </p:nvSpPr>
        <p:spPr>
          <a:xfrm>
            <a:off x="228600" y="990601"/>
            <a:ext cx="8610600" cy="1371599"/>
          </a:xfrm>
        </p:spPr>
        <p:txBody>
          <a:bodyPr>
            <a:normAutofit fontScale="92500" lnSpcReduction="10000"/>
          </a:bodyPr>
          <a:lstStyle/>
          <a:p>
            <a:r>
              <a:rPr lang="en-US" dirty="0" smtClean="0"/>
              <a:t>Despite the values of data warehouse, not all organizations have implemented this solution, mainly because of its complexity and cost.</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15</a:t>
            </a:fld>
            <a:endParaRPr lang="en-US"/>
          </a:p>
        </p:txBody>
      </p:sp>
      <p:pic>
        <p:nvPicPr>
          <p:cNvPr id="5" name="Picture 4"/>
          <p:cNvPicPr>
            <a:picLocks noChangeAspect="1"/>
          </p:cNvPicPr>
          <p:nvPr/>
        </p:nvPicPr>
        <p:blipFill rotWithShape="1">
          <a:blip r:embed="rId2"/>
          <a:srcRect t="15958"/>
          <a:stretch/>
        </p:blipFill>
        <p:spPr>
          <a:xfrm>
            <a:off x="685800" y="2362200"/>
            <a:ext cx="7446894" cy="4023067"/>
          </a:xfrm>
          <a:prstGeom prst="rect">
            <a:avLst/>
          </a:prstGeom>
        </p:spPr>
      </p:pic>
    </p:spTree>
    <p:extLst>
      <p:ext uri="{BB962C8B-B14F-4D97-AF65-F5344CB8AC3E}">
        <p14:creationId xmlns:p14="http://schemas.microsoft.com/office/powerpoint/2010/main" val="126864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Warehouse Architectures</a:t>
            </a:r>
          </a:p>
        </p:txBody>
      </p:sp>
      <p:sp>
        <p:nvSpPr>
          <p:cNvPr id="3" name="Content Placeholder 2"/>
          <p:cNvSpPr>
            <a:spLocks noGrp="1"/>
          </p:cNvSpPr>
          <p:nvPr>
            <p:ph idx="1"/>
          </p:nvPr>
        </p:nvSpPr>
        <p:spPr/>
        <p:txBody>
          <a:bodyPr/>
          <a:lstStyle/>
          <a:p>
            <a:r>
              <a:rPr lang="en-US" dirty="0" smtClean="0"/>
              <a:t>Several architecture styles have been implemented, each with different level of complexity and cost.</a:t>
            </a:r>
          </a:p>
          <a:p>
            <a:pPr lvl="1"/>
            <a:r>
              <a:rPr lang="en-US" dirty="0" err="1" smtClean="0"/>
              <a:t>Inmon’s</a:t>
            </a:r>
            <a:r>
              <a:rPr lang="en-US" dirty="0" smtClean="0"/>
              <a:t> </a:t>
            </a:r>
            <a:r>
              <a:rPr lang="en-US" dirty="0"/>
              <a:t>Corporate Information Factory (CIF)</a:t>
            </a:r>
          </a:p>
          <a:p>
            <a:pPr lvl="1"/>
            <a:r>
              <a:rPr lang="en-US" dirty="0" smtClean="0"/>
              <a:t>Kimball’s </a:t>
            </a:r>
            <a:r>
              <a:rPr lang="en-US" dirty="0"/>
              <a:t>Enterprise DW </a:t>
            </a:r>
            <a:r>
              <a:rPr lang="en-US" dirty="0" smtClean="0"/>
              <a:t>Bus (or, Dimensional </a:t>
            </a:r>
            <a:r>
              <a:rPr lang="en-US" dirty="0"/>
              <a:t>Data </a:t>
            </a:r>
            <a:r>
              <a:rPr lang="en-US" dirty="0" smtClean="0"/>
              <a:t>Warehouse)</a:t>
            </a:r>
            <a:endParaRPr lang="en-US" dirty="0"/>
          </a:p>
          <a:p>
            <a:pPr lvl="1"/>
            <a:r>
              <a:rPr lang="en-US" dirty="0" smtClean="0"/>
              <a:t>Independent </a:t>
            </a:r>
            <a:r>
              <a:rPr lang="en-US" dirty="0"/>
              <a:t>data </a:t>
            </a:r>
            <a:r>
              <a:rPr lang="en-US" dirty="0" smtClean="0"/>
              <a:t>marts</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16</a:t>
            </a:fld>
            <a:endParaRPr lang="en-US"/>
          </a:p>
        </p:txBody>
      </p:sp>
      <p:sp>
        <p:nvSpPr>
          <p:cNvPr id="5" name="Rectangle 4"/>
          <p:cNvSpPr/>
          <p:nvPr/>
        </p:nvSpPr>
        <p:spPr>
          <a:xfrm>
            <a:off x="762000" y="4876800"/>
            <a:ext cx="7086600" cy="70788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2000" dirty="0" smtClean="0"/>
              <a:t>Classic reading to compare these architectures: </a:t>
            </a:r>
            <a:r>
              <a:rPr lang="en-US" sz="2000" dirty="0" smtClean="0">
                <a:hlinkClick r:id="rId2"/>
              </a:rPr>
              <a:t>http</a:t>
            </a:r>
            <a:r>
              <a:rPr lang="en-US" sz="2000" dirty="0">
                <a:hlinkClick r:id="rId2"/>
              </a:rPr>
              <a:t>://www.kimballgroup.com/2004/03/differences-of-opinion</a:t>
            </a:r>
            <a:r>
              <a:rPr lang="en-US" sz="2000" dirty="0" smtClean="0">
                <a:hlinkClick r:id="rId2"/>
              </a:rPr>
              <a:t>/</a:t>
            </a:r>
            <a:r>
              <a:rPr lang="en-US" sz="2000" dirty="0" smtClean="0"/>
              <a:t>  </a:t>
            </a:r>
            <a:endParaRPr lang="en-US" sz="2000" dirty="0"/>
          </a:p>
        </p:txBody>
      </p:sp>
    </p:spTree>
    <p:extLst>
      <p:ext uri="{BB962C8B-B14F-4D97-AF65-F5344CB8AC3E}">
        <p14:creationId xmlns:p14="http://schemas.microsoft.com/office/powerpoint/2010/main" val="1215520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CIF</a:t>
            </a:r>
            <a:endParaRPr lang="en-US" dirty="0"/>
          </a:p>
        </p:txBody>
      </p:sp>
      <p:sp>
        <p:nvSpPr>
          <p:cNvPr id="3" name="Content Placeholder 2"/>
          <p:cNvSpPr>
            <a:spLocks noGrp="1"/>
          </p:cNvSpPr>
          <p:nvPr>
            <p:ph idx="1"/>
          </p:nvPr>
        </p:nvSpPr>
        <p:spPr>
          <a:xfrm>
            <a:off x="228600" y="990601"/>
            <a:ext cx="8610600" cy="1219199"/>
          </a:xfrm>
        </p:spPr>
        <p:txBody>
          <a:bodyPr>
            <a:normAutofit fontScale="70000" lnSpcReduction="20000"/>
          </a:bodyPr>
          <a:lstStyle/>
          <a:p>
            <a:r>
              <a:rPr lang="en-US" dirty="0" smtClean="0"/>
              <a:t>CIF is a relational way (normalized) to structure all data at a central place, with a more specific common (global) data model designed upfront. It is a bit challenging to design such a global schema to fit all data.</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17</a:t>
            </a:fld>
            <a:endParaRPr lang="en-US"/>
          </a:p>
        </p:txBody>
      </p:sp>
      <p:pic>
        <p:nvPicPr>
          <p:cNvPr id="6" name="Picture 5"/>
          <p:cNvPicPr>
            <a:picLocks noChangeAspect="1"/>
          </p:cNvPicPr>
          <p:nvPr/>
        </p:nvPicPr>
        <p:blipFill>
          <a:blip r:embed="rId2"/>
          <a:stretch>
            <a:fillRect/>
          </a:stretch>
        </p:blipFill>
        <p:spPr>
          <a:xfrm>
            <a:off x="1143000" y="2362200"/>
            <a:ext cx="6157058" cy="3806182"/>
          </a:xfrm>
          <a:prstGeom prst="rect">
            <a:avLst/>
          </a:prstGeom>
        </p:spPr>
      </p:pic>
      <p:sp>
        <p:nvSpPr>
          <p:cNvPr id="7" name="Rectangle 6"/>
          <p:cNvSpPr/>
          <p:nvPr/>
        </p:nvSpPr>
        <p:spPr>
          <a:xfrm>
            <a:off x="1143000" y="6182380"/>
            <a:ext cx="6157057" cy="523220"/>
          </a:xfrm>
          <a:prstGeom prst="rect">
            <a:avLst/>
          </a:prstGeom>
          <a:solidFill>
            <a:schemeClr val="bg1"/>
          </a:solidFill>
        </p:spPr>
        <p:txBody>
          <a:bodyPr wrap="square">
            <a:spAutoFit/>
          </a:bodyPr>
          <a:lstStyle/>
          <a:p>
            <a:pPr algn="ctr"/>
            <a:r>
              <a:rPr lang="en-US" sz="1400" dirty="0" smtClean="0"/>
              <a:t>Figure </a:t>
            </a:r>
            <a:r>
              <a:rPr lang="en-US" sz="1400" dirty="0"/>
              <a:t>from Data Warehouse and Business </a:t>
            </a:r>
            <a:r>
              <a:rPr lang="en-US" sz="1400" dirty="0" smtClean="0"/>
              <a:t>Intelligence </a:t>
            </a:r>
            <a:r>
              <a:rPr lang="en-US" sz="1400" dirty="0" smtClean="0">
                <a:hlinkClick r:id="rId3"/>
              </a:rPr>
              <a:t>https://www.youtube.com/watch?v=DffOEbxr9fI</a:t>
            </a:r>
            <a:r>
              <a:rPr lang="en-US" sz="1400" dirty="0"/>
              <a:t> </a:t>
            </a:r>
          </a:p>
        </p:txBody>
      </p:sp>
      <p:sp>
        <p:nvSpPr>
          <p:cNvPr id="8" name="Line Callout 1 5"/>
          <p:cNvSpPr/>
          <p:nvPr/>
        </p:nvSpPr>
        <p:spPr>
          <a:xfrm>
            <a:off x="6637608" y="3388196"/>
            <a:ext cx="2421984" cy="993303"/>
          </a:xfrm>
          <a:prstGeom prst="borderCallout1">
            <a:avLst>
              <a:gd name="adj1" fmla="val 42500"/>
              <a:gd name="adj2" fmla="val -366"/>
              <a:gd name="adj3" fmla="val 58461"/>
              <a:gd name="adj4" fmla="val -73868"/>
            </a:avLst>
          </a:prstGeom>
          <a:ln>
            <a:headEnd type="none" w="med" len="med"/>
            <a:tailEnd type="triangle" w="med" len="med"/>
          </a:ln>
        </p:spPr>
        <p:style>
          <a:lnRef idx="1">
            <a:schemeClr val="accent2"/>
          </a:lnRef>
          <a:fillRef idx="2">
            <a:schemeClr val="accent2"/>
          </a:fillRef>
          <a:effectRef idx="1">
            <a:schemeClr val="accent2"/>
          </a:effectRef>
          <a:fontRef idx="minor">
            <a:schemeClr val="dk1"/>
          </a:fontRef>
        </p:style>
        <p:txBody>
          <a:bodyPr rtlCol="0" anchor="ctr">
            <a:normAutofit fontScale="77500" lnSpcReduction="20000"/>
          </a:bodyPr>
          <a:lstStyle/>
          <a:p>
            <a:r>
              <a:rPr lang="en-US" sz="1800" dirty="0"/>
              <a:t>Dependent data mart: data marts can be physically instantiated or implemented purely logically though views (cubes).</a:t>
            </a:r>
          </a:p>
        </p:txBody>
      </p:sp>
      <p:sp>
        <p:nvSpPr>
          <p:cNvPr id="9" name="Line Callout 1 5"/>
          <p:cNvSpPr/>
          <p:nvPr/>
        </p:nvSpPr>
        <p:spPr>
          <a:xfrm>
            <a:off x="380999" y="2362200"/>
            <a:ext cx="2152903" cy="840903"/>
          </a:xfrm>
          <a:prstGeom prst="borderCallout1">
            <a:avLst>
              <a:gd name="adj1" fmla="val 101474"/>
              <a:gd name="adj2" fmla="val 93430"/>
              <a:gd name="adj3" fmla="val 210529"/>
              <a:gd name="adj4" fmla="val 117374"/>
            </a:avLst>
          </a:prstGeom>
          <a:ln>
            <a:headEnd type="none" w="med" len="med"/>
            <a:tailEnd type="triangle" w="med" len="med"/>
          </a:ln>
        </p:spPr>
        <p:style>
          <a:lnRef idx="1">
            <a:schemeClr val="accent2"/>
          </a:lnRef>
          <a:fillRef idx="2">
            <a:schemeClr val="accent2"/>
          </a:fillRef>
          <a:effectRef idx="1">
            <a:schemeClr val="accent2"/>
          </a:effectRef>
          <a:fontRef idx="minor">
            <a:schemeClr val="dk1"/>
          </a:fontRef>
        </p:style>
        <p:txBody>
          <a:bodyPr rtlCol="0" anchor="ctr">
            <a:normAutofit lnSpcReduction="10000"/>
          </a:bodyPr>
          <a:lstStyle/>
          <a:p>
            <a:r>
              <a:rPr lang="en-US" sz="1800" dirty="0" smtClean="0"/>
              <a:t>A centralized, normalized, grand data warehouse</a:t>
            </a:r>
            <a:endParaRPr lang="en-US" sz="1800" dirty="0"/>
          </a:p>
        </p:txBody>
      </p:sp>
    </p:spTree>
    <p:extLst>
      <p:ext uri="{BB962C8B-B14F-4D97-AF65-F5344CB8AC3E}">
        <p14:creationId xmlns:p14="http://schemas.microsoft.com/office/powerpoint/2010/main" val="383740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Enterprise DW Bus </a:t>
            </a:r>
            <a:r>
              <a:rPr lang="en-US" sz="3200" dirty="0" smtClean="0"/>
              <a:t>Architecture</a:t>
            </a:r>
            <a:endParaRPr lang="en-US" sz="3200"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18</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7725"/>
            <a:ext cx="7434768" cy="4694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524000" y="5957471"/>
            <a:ext cx="6324600" cy="338554"/>
          </a:xfrm>
          <a:prstGeom prst="rect">
            <a:avLst/>
          </a:prstGeom>
        </p:spPr>
        <p:txBody>
          <a:bodyPr wrap="square">
            <a:spAutoFit/>
          </a:bodyPr>
          <a:lstStyle/>
          <a:p>
            <a:r>
              <a:rPr lang="en-US" sz="1600" dirty="0"/>
              <a:t>Figure from Data Warehouse Toolkit, 3</a:t>
            </a:r>
            <a:r>
              <a:rPr lang="en-US" sz="1600" baseline="30000" dirty="0"/>
              <a:t>rd</a:t>
            </a:r>
            <a:r>
              <a:rPr lang="en-US" sz="1600" dirty="0"/>
              <a:t>, 2013, Chapter 1</a:t>
            </a:r>
          </a:p>
        </p:txBody>
      </p:sp>
      <p:sp>
        <p:nvSpPr>
          <p:cNvPr id="8" name="Line Callout 1 5"/>
          <p:cNvSpPr/>
          <p:nvPr/>
        </p:nvSpPr>
        <p:spPr>
          <a:xfrm>
            <a:off x="6400800" y="4652281"/>
            <a:ext cx="2438400" cy="1071827"/>
          </a:xfrm>
          <a:prstGeom prst="borderCallout1">
            <a:avLst>
              <a:gd name="adj1" fmla="val 60536"/>
              <a:gd name="adj2" fmla="val -309"/>
              <a:gd name="adj3" fmla="val 30970"/>
              <a:gd name="adj4" fmla="val -30790"/>
            </a:avLst>
          </a:prstGeom>
          <a:ln>
            <a:headEnd type="none" w="med" len="med"/>
            <a:tailEnd type="triangle" w="med" len="med"/>
          </a:ln>
        </p:spPr>
        <p:style>
          <a:lnRef idx="1">
            <a:schemeClr val="accent2"/>
          </a:lnRef>
          <a:fillRef idx="2">
            <a:schemeClr val="accent2"/>
          </a:fillRef>
          <a:effectRef idx="1">
            <a:schemeClr val="accent2"/>
          </a:effectRef>
          <a:fontRef idx="minor">
            <a:schemeClr val="dk1"/>
          </a:fontRef>
        </p:style>
        <p:txBody>
          <a:bodyPr rtlCol="0" anchor="ctr">
            <a:normAutofit fontScale="62500" lnSpcReduction="20000"/>
          </a:bodyPr>
          <a:lstStyle/>
          <a:p>
            <a:r>
              <a:rPr lang="en-US" sz="2000" dirty="0" smtClean="0"/>
              <a:t>This is the key for this architecture. The bus architecture defines the common </a:t>
            </a:r>
            <a:r>
              <a:rPr lang="en-US" sz="2000" dirty="0"/>
              <a:t>data </a:t>
            </a:r>
            <a:r>
              <a:rPr lang="en-US" sz="2000" dirty="0" smtClean="0"/>
              <a:t>model for data warehouses </a:t>
            </a:r>
            <a:r>
              <a:rPr lang="en-US" sz="2000" dirty="0"/>
              <a:t>or data marts (centralized or distributed</a:t>
            </a:r>
            <a:r>
              <a:rPr lang="en-US" sz="2000" dirty="0" smtClean="0"/>
              <a:t>)</a:t>
            </a:r>
            <a:endParaRPr lang="en-US" sz="2000" dirty="0"/>
          </a:p>
        </p:txBody>
      </p:sp>
    </p:spTree>
    <p:extLst>
      <p:ext uri="{BB962C8B-B14F-4D97-AF65-F5344CB8AC3E}">
        <p14:creationId xmlns:p14="http://schemas.microsoft.com/office/powerpoint/2010/main" val="7255303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Enterprise Data Warehouse Bus</a:t>
            </a:r>
          </a:p>
        </p:txBody>
      </p:sp>
      <p:sp>
        <p:nvSpPr>
          <p:cNvPr id="7" name="Content Placeholder 6"/>
          <p:cNvSpPr>
            <a:spLocks noGrp="1"/>
          </p:cNvSpPr>
          <p:nvPr>
            <p:ph idx="1"/>
          </p:nvPr>
        </p:nvSpPr>
        <p:spPr>
          <a:xfrm>
            <a:off x="228600" y="990601"/>
            <a:ext cx="8610600" cy="2209799"/>
          </a:xfrm>
        </p:spPr>
        <p:txBody>
          <a:bodyPr>
            <a:normAutofit fontScale="70000" lnSpcReduction="20000"/>
          </a:bodyPr>
          <a:lstStyle/>
          <a:p>
            <a:r>
              <a:rPr lang="en-US" dirty="0"/>
              <a:t>Enterprise Data Warehouse Bus Architecture is a logical architecture blueprint </a:t>
            </a:r>
            <a:r>
              <a:rPr lang="en-US" dirty="0" smtClean="0"/>
              <a:t>based on the dimensional model to </a:t>
            </a:r>
            <a:r>
              <a:rPr lang="en-US" dirty="0"/>
              <a:t>design data warehouse.</a:t>
            </a:r>
          </a:p>
          <a:p>
            <a:r>
              <a:rPr lang="en-US" dirty="0"/>
              <a:t>The key part is conformed dimensions which are common, standardized, master dimensions that are managed </a:t>
            </a:r>
            <a:r>
              <a:rPr lang="en-US" dirty="0" smtClean="0"/>
              <a:t>and </a:t>
            </a:r>
            <a:r>
              <a:rPr lang="en-US" dirty="0"/>
              <a:t>reused by multiple </a:t>
            </a:r>
            <a:r>
              <a:rPr lang="en-US" dirty="0" smtClean="0"/>
              <a:t>fact tables (and data marts).</a:t>
            </a:r>
            <a:r>
              <a:rPr lang="en-US" dirty="0"/>
              <a:t> </a:t>
            </a:r>
          </a:p>
        </p:txBody>
      </p:sp>
      <p:sp>
        <p:nvSpPr>
          <p:cNvPr id="4" name="Slide Number Placeholder 3"/>
          <p:cNvSpPr>
            <a:spLocks noGrp="1"/>
          </p:cNvSpPr>
          <p:nvPr>
            <p:ph type="sldNum" sz="quarter" idx="12"/>
          </p:nvPr>
        </p:nvSpPr>
        <p:spPr/>
        <p:txBody>
          <a:bodyPr/>
          <a:lstStyle/>
          <a:p>
            <a:fld id="{EE372EA2-9A33-444C-BB27-43E9FD2345A0}" type="slidenum">
              <a:rPr lang="en-US" smtClean="0"/>
              <a:pPr/>
              <a:t>19</a:t>
            </a:fld>
            <a:endParaRPr lang="en-US"/>
          </a:p>
        </p:txBody>
      </p:sp>
      <p:pic>
        <p:nvPicPr>
          <p:cNvPr id="1026" name="Picture 2" descr="http://www.kimballgroup.com/wp-content/uploads/2013/08/Data-Warehouse-Bus-Matrix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048000"/>
            <a:ext cx="5048250" cy="337185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61937" y="4055270"/>
            <a:ext cx="3198091" cy="1200329"/>
          </a:xfrm>
          <a:prstGeom prst="rect">
            <a:avLst/>
          </a:prstGeom>
        </p:spPr>
        <p:txBody>
          <a:bodyPr wrap="square">
            <a:spAutoFit/>
          </a:bodyPr>
          <a:lstStyle/>
          <a:p>
            <a:r>
              <a:rPr lang="en-US" sz="1200" dirty="0" smtClean="0"/>
              <a:t>An example of conformed dimensions. Image from </a:t>
            </a:r>
            <a:r>
              <a:rPr lang="en-US" sz="1200" dirty="0" smtClean="0">
                <a:hlinkClick r:id="rId3"/>
              </a:rPr>
              <a:t>http</a:t>
            </a:r>
            <a:r>
              <a:rPr lang="en-US" sz="1200" dirty="0">
                <a:hlinkClick r:id="rId3"/>
              </a:rPr>
              <a:t>://www.kimballgroup.com/data-warehouse-business-intelligence-resources/kimball-techniques/kimball-data-warehouse-bus-architecture</a:t>
            </a:r>
            <a:r>
              <a:rPr lang="en-US" sz="1200" dirty="0" smtClean="0">
                <a:hlinkClick r:id="rId3"/>
              </a:rPr>
              <a:t>/</a:t>
            </a:r>
            <a:r>
              <a:rPr lang="en-US" sz="1200" dirty="0"/>
              <a:t> </a:t>
            </a:r>
          </a:p>
        </p:txBody>
      </p:sp>
    </p:spTree>
    <p:extLst>
      <p:ext uri="{BB962C8B-B14F-4D97-AF65-F5344CB8AC3E}">
        <p14:creationId xmlns:p14="http://schemas.microsoft.com/office/powerpoint/2010/main" val="3194237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Topics</a:t>
            </a:r>
          </a:p>
        </p:txBody>
      </p:sp>
      <p:sp>
        <p:nvSpPr>
          <p:cNvPr id="3" name="Content Placeholder 2"/>
          <p:cNvSpPr>
            <a:spLocks noGrp="1"/>
          </p:cNvSpPr>
          <p:nvPr>
            <p:ph idx="1"/>
          </p:nvPr>
        </p:nvSpPr>
        <p:spPr>
          <a:xfrm>
            <a:off x="428624" y="2438400"/>
            <a:ext cx="8153401" cy="3857625"/>
          </a:xfrm>
        </p:spPr>
        <p:txBody>
          <a:bodyPr>
            <a:normAutofit fontScale="92500" lnSpcReduction="10000"/>
          </a:bodyPr>
          <a:lstStyle/>
          <a:p>
            <a:r>
              <a:rPr lang="en-US" dirty="0"/>
              <a:t>Data in </a:t>
            </a:r>
            <a:r>
              <a:rPr lang="en-US" dirty="0" smtClean="0"/>
              <a:t>businesses and corporations</a:t>
            </a:r>
          </a:p>
          <a:p>
            <a:r>
              <a:rPr lang="en-US" dirty="0" smtClean="0"/>
              <a:t>Data storage solutions</a:t>
            </a:r>
          </a:p>
          <a:p>
            <a:r>
              <a:rPr lang="en-US" dirty="0" smtClean="0"/>
              <a:t>Data warehouse and data mart</a:t>
            </a:r>
          </a:p>
          <a:p>
            <a:pPr lvl="1"/>
            <a:r>
              <a:rPr lang="en-US" dirty="0" smtClean="0"/>
              <a:t>Features</a:t>
            </a:r>
            <a:endParaRPr lang="en-US" dirty="0"/>
          </a:p>
          <a:p>
            <a:pPr lvl="1"/>
            <a:r>
              <a:rPr lang="en-US" dirty="0" smtClean="0"/>
              <a:t>Major </a:t>
            </a:r>
            <a:r>
              <a:rPr lang="en-US" dirty="0"/>
              <a:t>data warehousing architectures</a:t>
            </a:r>
          </a:p>
          <a:p>
            <a:r>
              <a:rPr lang="en-US" dirty="0" smtClean="0"/>
              <a:t>Data mart design </a:t>
            </a:r>
            <a:r>
              <a:rPr lang="en-US" dirty="0"/>
              <a:t>and </a:t>
            </a:r>
            <a:r>
              <a:rPr lang="en-US" dirty="0" smtClean="0"/>
              <a:t>implementation based on the dimensional model</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a:t>
            </a:fld>
            <a:endParaRPr lang="en-US"/>
          </a:p>
        </p:txBody>
      </p:sp>
      <p:sp>
        <p:nvSpPr>
          <p:cNvPr id="5" name="Rectangle 4"/>
          <p:cNvSpPr/>
          <p:nvPr/>
        </p:nvSpPr>
        <p:spPr>
          <a:xfrm>
            <a:off x="428625" y="923926"/>
            <a:ext cx="8153400" cy="120032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None/>
            </a:pPr>
            <a:r>
              <a:rPr lang="en-US" dirty="0"/>
              <a:t>Data warehouse and data mart are the primary data storage and management technologies used in traditional enterprise level </a:t>
            </a:r>
            <a:r>
              <a:rPr lang="en-US" dirty="0" smtClean="0"/>
              <a:t>BI.</a:t>
            </a:r>
            <a:endParaRPr lang="en-US" dirty="0"/>
          </a:p>
        </p:txBody>
      </p:sp>
    </p:spTree>
    <p:extLst>
      <p:ext uri="{BB962C8B-B14F-4D97-AF65-F5344CB8AC3E}">
        <p14:creationId xmlns:p14="http://schemas.microsoft.com/office/powerpoint/2010/main" val="1873707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Independent Data Marts</a:t>
            </a:r>
            <a:endParaRPr lang="en-US" dirty="0"/>
          </a:p>
        </p:txBody>
      </p:sp>
      <p:sp>
        <p:nvSpPr>
          <p:cNvPr id="9" name="Content Placeholder 8"/>
          <p:cNvSpPr>
            <a:spLocks noGrp="1"/>
          </p:cNvSpPr>
          <p:nvPr>
            <p:ph idx="1"/>
          </p:nvPr>
        </p:nvSpPr>
        <p:spPr/>
        <p:txBody>
          <a:bodyPr/>
          <a:lstStyle/>
          <a:p>
            <a:r>
              <a:rPr lang="en-US" dirty="0" smtClean="0"/>
              <a:t>Independent data marts are distributed, not centralized, without common dimensions.</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20</a:t>
            </a:fld>
            <a:endParaRPr lang="en-US"/>
          </a:p>
        </p:txBody>
      </p:sp>
      <p:pic>
        <p:nvPicPr>
          <p:cNvPr id="4098" name="Picture 2" descr="http://www.kimballgroup.com/wp-content/uploads/2004/03/Picture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133600"/>
            <a:ext cx="3946793" cy="387178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432193" y="5884407"/>
            <a:ext cx="6019800" cy="3077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1400" dirty="0" smtClean="0"/>
              <a:t>Image from: </a:t>
            </a:r>
            <a:r>
              <a:rPr lang="en-US" sz="1400" dirty="0" smtClean="0">
                <a:hlinkClick r:id="rId3"/>
              </a:rPr>
              <a:t>http</a:t>
            </a:r>
            <a:r>
              <a:rPr lang="en-US" sz="1400" dirty="0">
                <a:hlinkClick r:id="rId3"/>
              </a:rPr>
              <a:t>://www.kimballgroup.com/2004/03/differences-of-opinion</a:t>
            </a:r>
            <a:r>
              <a:rPr lang="en-US" sz="1400" dirty="0" smtClean="0">
                <a:hlinkClick r:id="rId3"/>
              </a:rPr>
              <a:t>/</a:t>
            </a:r>
            <a:r>
              <a:rPr lang="en-US" sz="1400" dirty="0" smtClean="0"/>
              <a:t>  </a:t>
            </a:r>
            <a:endParaRPr lang="en-US" sz="1400" dirty="0"/>
          </a:p>
        </p:txBody>
      </p:sp>
      <p:sp>
        <p:nvSpPr>
          <p:cNvPr id="7" name="Line Callout 1 6"/>
          <p:cNvSpPr/>
          <p:nvPr/>
        </p:nvSpPr>
        <p:spPr>
          <a:xfrm>
            <a:off x="5699393" y="4492575"/>
            <a:ext cx="1752600" cy="800893"/>
          </a:xfrm>
          <a:prstGeom prst="borderCallout1">
            <a:avLst>
              <a:gd name="adj1" fmla="val 38968"/>
              <a:gd name="adj2" fmla="val -725"/>
              <a:gd name="adj3" fmla="val -32892"/>
              <a:gd name="adj4" fmla="val -126377"/>
            </a:avLst>
          </a:prstGeom>
          <a:ln>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Partial data importing</a:t>
            </a:r>
          </a:p>
        </p:txBody>
      </p:sp>
      <p:sp>
        <p:nvSpPr>
          <p:cNvPr id="8" name="Line Callout 1 5"/>
          <p:cNvSpPr/>
          <p:nvPr/>
        </p:nvSpPr>
        <p:spPr>
          <a:xfrm>
            <a:off x="5624512" y="2514600"/>
            <a:ext cx="2209800" cy="1057828"/>
          </a:xfrm>
          <a:prstGeom prst="borderCallout1">
            <a:avLst>
              <a:gd name="adj1" fmla="val 103154"/>
              <a:gd name="adj2" fmla="val 16446"/>
              <a:gd name="adj3" fmla="val 156067"/>
              <a:gd name="adj4" fmla="val -12474"/>
            </a:avLst>
          </a:prstGeom>
          <a:ln>
            <a:headEnd type="none" w="med" len="med"/>
            <a:tailEnd type="triangle" w="med" len="med"/>
          </a:ln>
        </p:spPr>
        <p:style>
          <a:lnRef idx="1">
            <a:schemeClr val="accent2"/>
          </a:lnRef>
          <a:fillRef idx="2">
            <a:schemeClr val="accent2"/>
          </a:fillRef>
          <a:effectRef idx="1">
            <a:schemeClr val="accent2"/>
          </a:effectRef>
          <a:fontRef idx="minor">
            <a:schemeClr val="dk1"/>
          </a:fontRef>
        </p:style>
        <p:txBody>
          <a:bodyPr rtlCol="0" anchor="ctr">
            <a:normAutofit fontScale="77500" lnSpcReduction="20000"/>
          </a:bodyPr>
          <a:lstStyle/>
          <a:p>
            <a:pPr algn="ctr"/>
            <a:r>
              <a:rPr lang="en-US" dirty="0"/>
              <a:t>Independent data marts with independent dimensions</a:t>
            </a:r>
          </a:p>
        </p:txBody>
      </p:sp>
    </p:spTree>
    <p:extLst>
      <p:ext uri="{BB962C8B-B14F-4D97-AF65-F5344CB8AC3E}">
        <p14:creationId xmlns:p14="http://schemas.microsoft.com/office/powerpoint/2010/main" val="2470859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1"/>
            <a:r>
              <a:rPr lang="en-US" dirty="0"/>
              <a:t>Operational </a:t>
            </a:r>
            <a:r>
              <a:rPr lang="en-US" dirty="0" smtClean="0"/>
              <a:t>Data Store </a:t>
            </a:r>
            <a:r>
              <a:rPr lang="en-US" dirty="0"/>
              <a:t>(ODS)</a:t>
            </a:r>
          </a:p>
        </p:txBody>
      </p:sp>
      <p:sp>
        <p:nvSpPr>
          <p:cNvPr id="3" name="Content Placeholder 2"/>
          <p:cNvSpPr>
            <a:spLocks noGrp="1"/>
          </p:cNvSpPr>
          <p:nvPr>
            <p:ph idx="1"/>
          </p:nvPr>
        </p:nvSpPr>
        <p:spPr>
          <a:xfrm>
            <a:off x="228600" y="990600"/>
            <a:ext cx="8610600" cy="1904999"/>
          </a:xfrm>
        </p:spPr>
        <p:txBody>
          <a:bodyPr>
            <a:normAutofit fontScale="47500" lnSpcReduction="20000"/>
          </a:bodyPr>
          <a:lstStyle/>
          <a:p>
            <a:r>
              <a:rPr lang="en-US" dirty="0" smtClean="0"/>
              <a:t>A </a:t>
            </a:r>
            <a:r>
              <a:rPr lang="en-US" dirty="0"/>
              <a:t>staging area, or landing zone, is an intermediate storage area used for data processing during the extract, transform and load (ETL) process. The data staging area sits between the data source(s) and the data target(s), which are often data warehouses, data marts, or other data repositories.</a:t>
            </a:r>
          </a:p>
          <a:p>
            <a:pPr lvl="1"/>
            <a:r>
              <a:rPr lang="en-US" dirty="0">
                <a:hlinkClick r:id="rId2"/>
              </a:rPr>
              <a:t>https://en.wikipedia.org/wiki/Staging_(data</a:t>
            </a:r>
            <a:r>
              <a:rPr lang="en-US" dirty="0" smtClean="0">
                <a:hlinkClick r:id="rId2"/>
              </a:rPr>
              <a:t>)</a:t>
            </a:r>
            <a:endParaRPr lang="en-US" dirty="0" smtClean="0"/>
          </a:p>
          <a:p>
            <a:r>
              <a:rPr lang="en-US" dirty="0"/>
              <a:t>A staging area simplifies data cleansing and consolidation for operational data coming from multiple source systems, especially for enterprise data warehouses where all relevant information of an enterprise is consolidated</a:t>
            </a:r>
            <a:r>
              <a:rPr lang="en-US" dirty="0" smtClean="0"/>
              <a:t>.</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21</a:t>
            </a:fld>
            <a:endParaRPr lang="en-US"/>
          </a:p>
        </p:txBody>
      </p:sp>
      <p:pic>
        <p:nvPicPr>
          <p:cNvPr id="1026" name="Picture 2" descr="Description of Figure 1-3 follow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893218"/>
            <a:ext cx="4495800" cy="292042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81000" y="5951755"/>
            <a:ext cx="7010400" cy="338554"/>
          </a:xfrm>
          <a:prstGeom prst="rect">
            <a:avLst/>
          </a:prstGeom>
        </p:spPr>
        <p:txBody>
          <a:bodyPr wrap="square">
            <a:spAutoFit/>
          </a:bodyPr>
          <a:lstStyle/>
          <a:p>
            <a:r>
              <a:rPr lang="en-US" sz="1600" dirty="0">
                <a:hlinkClick r:id="rId4"/>
              </a:rPr>
              <a:t>https://</a:t>
            </a:r>
            <a:r>
              <a:rPr lang="en-US" sz="1600" dirty="0" smtClean="0">
                <a:hlinkClick r:id="rId4"/>
              </a:rPr>
              <a:t>docs.oracle.com/database/121/DWHSG/concept.htm#DWHSG8075</a:t>
            </a:r>
            <a:r>
              <a:rPr lang="en-US" sz="1600" dirty="0" smtClean="0"/>
              <a:t> </a:t>
            </a:r>
            <a:endParaRPr lang="en-US" sz="1600" dirty="0"/>
          </a:p>
        </p:txBody>
      </p:sp>
      <p:sp>
        <p:nvSpPr>
          <p:cNvPr id="6" name="10-Point Star 5"/>
          <p:cNvSpPr/>
          <p:nvPr/>
        </p:nvSpPr>
        <p:spPr>
          <a:xfrm>
            <a:off x="6172200" y="3033709"/>
            <a:ext cx="2514600" cy="2119311"/>
          </a:xfrm>
          <a:prstGeom prst="star1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ODS is </a:t>
            </a:r>
            <a:r>
              <a:rPr lang="en-US" b="1" dirty="0" smtClean="0">
                <a:solidFill>
                  <a:srgbClr val="FF0000"/>
                </a:solidFill>
              </a:rPr>
              <a:t>NOT</a:t>
            </a:r>
            <a:r>
              <a:rPr lang="en-US" b="1" dirty="0" smtClean="0"/>
              <a:t> data warehouse!</a:t>
            </a:r>
            <a:endParaRPr lang="en-US" b="1" dirty="0"/>
          </a:p>
        </p:txBody>
      </p:sp>
    </p:spTree>
    <p:extLst>
      <p:ext uri="{BB962C8B-B14F-4D97-AF65-F5344CB8AC3E}">
        <p14:creationId xmlns:p14="http://schemas.microsoft.com/office/powerpoint/2010/main" val="1510841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Why Staging?</a:t>
            </a:r>
            <a:endParaRPr lang="en-US" dirty="0"/>
          </a:p>
        </p:txBody>
      </p:sp>
      <p:sp>
        <p:nvSpPr>
          <p:cNvPr id="3" name="Content Placeholder 2"/>
          <p:cNvSpPr>
            <a:spLocks noGrp="1"/>
          </p:cNvSpPr>
          <p:nvPr>
            <p:ph idx="1"/>
          </p:nvPr>
        </p:nvSpPr>
        <p:spPr/>
        <p:txBody>
          <a:bodyPr>
            <a:normAutofit fontScale="47500" lnSpcReduction="20000"/>
          </a:bodyPr>
          <a:lstStyle/>
          <a:p>
            <a:r>
              <a:rPr lang="en-US" dirty="0" smtClean="0"/>
              <a:t>"We have a simple data warehouse that takes data from a few RDBMS source systems and load the data in dimension and fact tables of the warehouse. I wonder why we have a staging layer in between. Why can’t we process everything on the fly and push them in the data warehouse?"</a:t>
            </a:r>
          </a:p>
          <a:p>
            <a:r>
              <a:rPr lang="en-US" dirty="0" smtClean="0"/>
              <a:t>Reason for staging</a:t>
            </a:r>
          </a:p>
          <a:p>
            <a:pPr lvl="1"/>
            <a:r>
              <a:rPr lang="en-US" dirty="0" smtClean="0"/>
              <a:t>Source systems are only available for extraction during a specific time slot which is generally lesser than your overall data loading time. It’s a good idea to extract and keep things at your end before you lose the connection to the source systems.</a:t>
            </a:r>
          </a:p>
          <a:p>
            <a:pPr lvl="1"/>
            <a:r>
              <a:rPr lang="en-US" dirty="0" smtClean="0"/>
              <a:t>You want to extract data based on some conditions which require you to join two or more different systems together. E.g. you want to only extract those customers who also exist in some other system. You will not be able to perform a SQL query joining two tables from two physically different databases.</a:t>
            </a:r>
          </a:p>
          <a:p>
            <a:pPr lvl="1"/>
            <a:r>
              <a:rPr lang="en-US" dirty="0" smtClean="0"/>
              <a:t>Various source systems have different allotted timing for data extraction.</a:t>
            </a:r>
          </a:p>
          <a:p>
            <a:pPr lvl="1"/>
            <a:r>
              <a:rPr lang="en-US" dirty="0" smtClean="0"/>
              <a:t>Data warehouse’s data loading frequency does not match with the refresh frequencies of the source systems.</a:t>
            </a:r>
          </a:p>
          <a:p>
            <a:pPr lvl="1"/>
            <a:r>
              <a:rPr lang="en-US" dirty="0" smtClean="0"/>
              <a:t>Extracted data from the same set of source systems are going to be used in multiple places (data warehouse loading, ODS loading, third-party applications etc.)</a:t>
            </a:r>
          </a:p>
          <a:p>
            <a:pPr lvl="1"/>
            <a:r>
              <a:rPr lang="en-US" dirty="0" smtClean="0"/>
              <a:t>ETL process involves complex data transformations that require extra space to temporarily stage the data</a:t>
            </a:r>
          </a:p>
          <a:p>
            <a:pPr lvl="1"/>
            <a:r>
              <a:rPr lang="en-US" dirty="0" smtClean="0"/>
              <a:t>There is specific data reconciliation / debugging requirement which warrants the use of staging area for pre, during or post load data validations</a:t>
            </a:r>
          </a:p>
          <a:p>
            <a:pPr lvl="1"/>
            <a:r>
              <a:rPr lang="en-US" dirty="0" smtClean="0"/>
              <a:t>ODS is also good for auditing the process of data cleanse.</a:t>
            </a:r>
          </a:p>
          <a:p>
            <a:r>
              <a:rPr lang="en-US" dirty="0" smtClean="0"/>
              <a:t>Cons</a:t>
            </a:r>
          </a:p>
          <a:p>
            <a:pPr lvl="1"/>
            <a:r>
              <a:rPr lang="en-US" dirty="0" smtClean="0"/>
              <a:t>Staging area increases latency – that is the time required for a change in the source system to take effect in the data warehouse. In lot of real time / near real time applications, staging area is rather avoided.</a:t>
            </a:r>
          </a:p>
          <a:p>
            <a:pPr lvl="1"/>
            <a:r>
              <a:rPr lang="en-US" dirty="0" smtClean="0"/>
              <a:t>Data in the staging area occupies extra space.</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22</a:t>
            </a:fld>
            <a:endParaRPr lang="en-US"/>
          </a:p>
        </p:txBody>
      </p:sp>
      <p:sp>
        <p:nvSpPr>
          <p:cNvPr id="5" name="Rectangle 4"/>
          <p:cNvSpPr/>
          <p:nvPr/>
        </p:nvSpPr>
        <p:spPr>
          <a:xfrm>
            <a:off x="2000250" y="6241404"/>
            <a:ext cx="5067300" cy="46166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200" dirty="0">
                <a:hlinkClick r:id="rId2"/>
              </a:rPr>
              <a:t>https://</a:t>
            </a:r>
            <a:r>
              <a:rPr lang="en-US" sz="1200" dirty="0" smtClean="0">
                <a:hlinkClick r:id="rId2"/>
              </a:rPr>
              <a:t>dwbi.org/pages/74/why-do-we-need-staging-area-during-etl-load</a:t>
            </a:r>
            <a:r>
              <a:rPr lang="en-US" sz="1200" dirty="0" smtClean="0"/>
              <a:t> </a:t>
            </a:r>
          </a:p>
          <a:p>
            <a:r>
              <a:rPr lang="en-US" sz="1200" dirty="0" smtClean="0">
                <a:hlinkClick r:id="rId3"/>
              </a:rPr>
              <a:t>https</a:t>
            </a:r>
            <a:r>
              <a:rPr lang="en-US" sz="1200" dirty="0">
                <a:hlinkClick r:id="rId3"/>
              </a:rPr>
              <a:t>://</a:t>
            </a:r>
            <a:r>
              <a:rPr lang="en-US" sz="1200" dirty="0" smtClean="0">
                <a:hlinkClick r:id="rId3"/>
              </a:rPr>
              <a:t>www.youtube.com/watch?v=jmMqzUYlCco</a:t>
            </a:r>
            <a:endParaRPr lang="en-US" sz="1200" dirty="0"/>
          </a:p>
        </p:txBody>
      </p:sp>
      <p:sp>
        <p:nvSpPr>
          <p:cNvPr id="6" name="Line Callout 1 5"/>
          <p:cNvSpPr/>
          <p:nvPr/>
        </p:nvSpPr>
        <p:spPr>
          <a:xfrm>
            <a:off x="4267200" y="285475"/>
            <a:ext cx="2933700" cy="528913"/>
          </a:xfrm>
          <a:prstGeom prst="borderCallout1">
            <a:avLst>
              <a:gd name="adj1" fmla="val 57232"/>
              <a:gd name="adj2" fmla="val -364"/>
              <a:gd name="adj3" fmla="val 45314"/>
              <a:gd name="adj4" fmla="val -29679"/>
            </a:avLst>
          </a:prstGeom>
          <a:ln>
            <a:headEnd type="none" w="med" len="med"/>
            <a:tailEnd type="triangle" w="med" len="med"/>
          </a:ln>
        </p:spPr>
        <p:style>
          <a:lnRef idx="1">
            <a:schemeClr val="accent2"/>
          </a:lnRef>
          <a:fillRef idx="2">
            <a:schemeClr val="accent2"/>
          </a:fillRef>
          <a:effectRef idx="1">
            <a:schemeClr val="accent2"/>
          </a:effectRef>
          <a:fontRef idx="minor">
            <a:schemeClr val="dk1"/>
          </a:fontRef>
        </p:style>
        <p:txBody>
          <a:bodyPr rtlCol="0" anchor="ctr">
            <a:normAutofit fontScale="55000" lnSpcReduction="20000"/>
          </a:bodyPr>
          <a:lstStyle/>
          <a:p>
            <a:r>
              <a:rPr lang="en-US" dirty="0" smtClean="0"/>
              <a:t>Just for your information and curiosity – not covered in this class.</a:t>
            </a:r>
            <a:endParaRPr lang="en-US" dirty="0"/>
          </a:p>
        </p:txBody>
      </p:sp>
    </p:spTree>
    <p:extLst>
      <p:ext uri="{BB962C8B-B14F-4D97-AF65-F5344CB8AC3E}">
        <p14:creationId xmlns:p14="http://schemas.microsoft.com/office/powerpoint/2010/main" val="1962721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BI and Data Warehousing</a:t>
            </a:r>
          </a:p>
        </p:txBody>
      </p:sp>
      <p:sp>
        <p:nvSpPr>
          <p:cNvPr id="3" name="Content Placeholder 2"/>
          <p:cNvSpPr>
            <a:spLocks noGrp="1"/>
          </p:cNvSpPr>
          <p:nvPr>
            <p:ph idx="1"/>
          </p:nvPr>
        </p:nvSpPr>
        <p:spPr/>
        <p:txBody>
          <a:bodyPr>
            <a:normAutofit fontScale="92500" lnSpcReduction="10000"/>
          </a:bodyPr>
          <a:lstStyle/>
          <a:p>
            <a:r>
              <a:rPr lang="en-US" dirty="0"/>
              <a:t>Data warehousing is </a:t>
            </a:r>
            <a:r>
              <a:rPr lang="en-US" dirty="0" smtClean="0"/>
              <a:t>commonly used in an </a:t>
            </a:r>
            <a:r>
              <a:rPr lang="en-US" dirty="0"/>
              <a:t>earlier stage of BI</a:t>
            </a:r>
          </a:p>
          <a:p>
            <a:pPr lvl="1"/>
            <a:r>
              <a:rPr lang="en-US" dirty="0"/>
              <a:t>And still </a:t>
            </a:r>
            <a:r>
              <a:rPr lang="en-US" dirty="0" smtClean="0"/>
              <a:t>a </a:t>
            </a:r>
            <a:r>
              <a:rPr lang="en-US" dirty="0"/>
              <a:t>major </a:t>
            </a:r>
            <a:r>
              <a:rPr lang="en-US" dirty="0" smtClean="0"/>
              <a:t>part of an enterprise </a:t>
            </a:r>
            <a:r>
              <a:rPr lang="en-US" dirty="0"/>
              <a:t>level solution to </a:t>
            </a:r>
            <a:r>
              <a:rPr lang="en-US" dirty="0" smtClean="0"/>
              <a:t>BI</a:t>
            </a:r>
          </a:p>
          <a:p>
            <a:r>
              <a:rPr lang="en-US" dirty="0" smtClean="0"/>
              <a:t>Traditional BI is largely built based on data </a:t>
            </a:r>
            <a:r>
              <a:rPr lang="en-US" dirty="0"/>
              <a:t>warehousing </a:t>
            </a:r>
            <a:r>
              <a:rPr lang="en-US" dirty="0" smtClean="0"/>
              <a:t>which shares similar processes, </a:t>
            </a:r>
            <a:r>
              <a:rPr lang="en-US" dirty="0"/>
              <a:t>with a particular emphasis on data integration, storage, and management</a:t>
            </a:r>
            <a:r>
              <a:rPr lang="en-US" dirty="0" smtClean="0"/>
              <a:t>.</a:t>
            </a:r>
          </a:p>
          <a:p>
            <a:r>
              <a:rPr lang="en-US" dirty="0" smtClean="0"/>
              <a:t>It represents an enterprise aspect of data management, which emphasizes control, quality, and performance.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23</a:t>
            </a:fld>
            <a:endParaRPr lang="en-US"/>
          </a:p>
        </p:txBody>
      </p:sp>
    </p:spTree>
    <p:extLst>
      <p:ext uri="{BB962C8B-B14F-4D97-AF65-F5344CB8AC3E}">
        <p14:creationId xmlns:p14="http://schemas.microsoft.com/office/powerpoint/2010/main" val="30254649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Problems of Data Warehousing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Data scope / source is limited</a:t>
            </a:r>
          </a:p>
          <a:p>
            <a:pPr lvl="1"/>
            <a:r>
              <a:rPr lang="en-US" dirty="0" smtClean="0"/>
              <a:t>Does not and can not hold all data in an enterprise</a:t>
            </a:r>
          </a:p>
          <a:p>
            <a:pPr lvl="1"/>
            <a:r>
              <a:rPr lang="en-US" dirty="0" smtClean="0"/>
              <a:t>Does not deal with external data efficiently</a:t>
            </a:r>
          </a:p>
          <a:p>
            <a:r>
              <a:rPr lang="en-US" dirty="0" smtClean="0"/>
              <a:t>The design/implementation is a long process; and does not cope with changes fast enough.</a:t>
            </a:r>
          </a:p>
          <a:p>
            <a:r>
              <a:rPr lang="en-US" dirty="0" smtClean="0"/>
              <a:t>Requires upfront designing and curation (data transformation)</a:t>
            </a:r>
          </a:p>
          <a:p>
            <a:r>
              <a:rPr lang="en-US" dirty="0" smtClean="0"/>
              <a:t>Lack of agility; cannot support ad hoc analytical needs</a:t>
            </a:r>
          </a:p>
          <a:p>
            <a:r>
              <a:rPr lang="en-US" dirty="0" smtClean="0"/>
              <a:t>Longer time lapse to integrate the latest data.</a:t>
            </a:r>
          </a:p>
        </p:txBody>
      </p:sp>
      <p:sp>
        <p:nvSpPr>
          <p:cNvPr id="4" name="Slide Number Placeholder 3"/>
          <p:cNvSpPr>
            <a:spLocks noGrp="1"/>
          </p:cNvSpPr>
          <p:nvPr>
            <p:ph type="sldNum" sz="quarter" idx="12"/>
          </p:nvPr>
        </p:nvSpPr>
        <p:spPr/>
        <p:txBody>
          <a:bodyPr/>
          <a:lstStyle/>
          <a:p>
            <a:fld id="{EE372EA2-9A33-444C-BB27-43E9FD2345A0}" type="slidenum">
              <a:rPr lang="en-US" smtClean="0"/>
              <a:pPr/>
              <a:t>24</a:t>
            </a:fld>
            <a:endParaRPr lang="en-US"/>
          </a:p>
        </p:txBody>
      </p:sp>
    </p:spTree>
    <p:extLst>
      <p:ext uri="{BB962C8B-B14F-4D97-AF65-F5344CB8AC3E}">
        <p14:creationId xmlns:p14="http://schemas.microsoft.com/office/powerpoint/2010/main" val="173966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Market</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25</a:t>
            </a:fld>
            <a:endParaRPr lang="en-US"/>
          </a:p>
        </p:txBody>
      </p:sp>
      <p:pic>
        <p:nvPicPr>
          <p:cNvPr id="1026" name="Picture 2" descr="2019 Gartner Magic Quadrant for Data Management Solutions for Analyt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488950"/>
            <a:ext cx="5807250" cy="61721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59556" y="3733800"/>
            <a:ext cx="2705100" cy="1169551"/>
          </a:xfrm>
          <a:prstGeom prst="rect">
            <a:avLst/>
          </a:prstGeom>
        </p:spPr>
        <p:txBody>
          <a:bodyPr wrap="square">
            <a:spAutoFit/>
          </a:bodyPr>
          <a:lstStyle/>
          <a:p>
            <a:r>
              <a:rPr lang="en-US" sz="1400" dirty="0" smtClean="0"/>
              <a:t>Image from </a:t>
            </a:r>
            <a:r>
              <a:rPr lang="en-US" sz="1400" dirty="0" smtClean="0">
                <a:hlinkClick r:id="rId3"/>
              </a:rPr>
              <a:t>https</a:t>
            </a:r>
            <a:r>
              <a:rPr lang="en-US" sz="1400" dirty="0">
                <a:hlinkClick r:id="rId3"/>
              </a:rPr>
              <a:t>://solutionsreview.com/data-management/the-8-major-players-in-data-management-solutions-for-analytics-2019</a:t>
            </a:r>
            <a:r>
              <a:rPr lang="en-US" sz="1400" dirty="0" smtClean="0">
                <a:hlinkClick r:id="rId3"/>
              </a:rPr>
              <a:t>/</a:t>
            </a:r>
            <a:r>
              <a:rPr lang="en-US" sz="1400" dirty="0" smtClean="0"/>
              <a:t> </a:t>
            </a:r>
            <a:endParaRPr lang="en-US" sz="1400" dirty="0"/>
          </a:p>
        </p:txBody>
      </p:sp>
      <p:sp>
        <p:nvSpPr>
          <p:cNvPr id="6" name="Line Callout 1 5"/>
          <p:cNvSpPr/>
          <p:nvPr/>
        </p:nvSpPr>
        <p:spPr>
          <a:xfrm>
            <a:off x="304800" y="1994476"/>
            <a:ext cx="2659856" cy="914400"/>
          </a:xfrm>
          <a:prstGeom prst="borderCallout1">
            <a:avLst>
              <a:gd name="adj1" fmla="val 201"/>
              <a:gd name="adj2" fmla="val 83878"/>
              <a:gd name="adj3" fmla="val -136248"/>
              <a:gd name="adj4" fmla="val 197490"/>
            </a:avLst>
          </a:prstGeom>
          <a:ln>
            <a:headEnd type="none" w="med" len="med"/>
            <a:tailEnd type="triangle" w="med" len="med"/>
          </a:ln>
        </p:spPr>
        <p:style>
          <a:lnRef idx="1">
            <a:schemeClr val="accent2"/>
          </a:lnRef>
          <a:fillRef idx="2">
            <a:schemeClr val="accent2"/>
          </a:fillRef>
          <a:effectRef idx="1">
            <a:schemeClr val="accent2"/>
          </a:effectRef>
          <a:fontRef idx="minor">
            <a:schemeClr val="dk1"/>
          </a:fontRef>
        </p:style>
        <p:txBody>
          <a:bodyPr rtlCol="0" anchor="ctr">
            <a:normAutofit fontScale="85000" lnSpcReduction="10000"/>
          </a:bodyPr>
          <a:lstStyle/>
          <a:p>
            <a:r>
              <a:rPr lang="en-US" dirty="0" smtClean="0"/>
              <a:t>This mainly include data warehouse and related data platforms</a:t>
            </a:r>
            <a:endParaRPr lang="en-US" dirty="0"/>
          </a:p>
        </p:txBody>
      </p:sp>
    </p:spTree>
    <p:extLst>
      <p:ext uri="{BB962C8B-B14F-4D97-AF65-F5344CB8AC3E}">
        <p14:creationId xmlns:p14="http://schemas.microsoft.com/office/powerpoint/2010/main" val="29474408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smtClean="0"/>
              <a:t>Dimensional DW/DM Design</a:t>
            </a:r>
            <a:endParaRPr lang="en-US" dirty="0"/>
          </a:p>
        </p:txBody>
      </p:sp>
      <p:sp>
        <p:nvSpPr>
          <p:cNvPr id="3" name="Content Placeholder 2"/>
          <p:cNvSpPr>
            <a:spLocks noGrp="1"/>
          </p:cNvSpPr>
          <p:nvPr>
            <p:ph idx="1"/>
          </p:nvPr>
        </p:nvSpPr>
        <p:spPr/>
        <p:txBody>
          <a:bodyPr>
            <a:normAutofit fontScale="85000" lnSpcReduction="20000"/>
          </a:bodyPr>
          <a:lstStyle/>
          <a:p>
            <a:pPr lvl="0"/>
            <a:endParaRPr lang="en-US" dirty="0" smtClean="0"/>
          </a:p>
          <a:p>
            <a:pPr lvl="0"/>
            <a:r>
              <a:rPr lang="en-US" dirty="0" smtClean="0"/>
              <a:t>Design process</a:t>
            </a:r>
          </a:p>
          <a:p>
            <a:pPr lvl="0"/>
            <a:endParaRPr lang="en-US" dirty="0" smtClean="0"/>
          </a:p>
          <a:p>
            <a:pPr lvl="0"/>
            <a:endParaRPr lang="en-US" dirty="0" smtClean="0"/>
          </a:p>
          <a:p>
            <a:pPr lvl="0"/>
            <a:endParaRPr lang="en-US" dirty="0"/>
          </a:p>
          <a:p>
            <a:pPr lvl="0"/>
            <a:endParaRPr lang="en-US" dirty="0" smtClean="0"/>
          </a:p>
          <a:p>
            <a:pPr lvl="0"/>
            <a:endParaRPr lang="en-US" dirty="0"/>
          </a:p>
          <a:p>
            <a:pPr lvl="0"/>
            <a:endParaRPr lang="en-US" dirty="0" smtClean="0"/>
          </a:p>
          <a:p>
            <a:r>
              <a:rPr lang="en-US" dirty="0" smtClean="0"/>
              <a:t>The complexity increases from conceptual to logical to physical</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26</a:t>
            </a:fld>
            <a:endParaRPr lang="en-US"/>
          </a:p>
        </p:txBody>
      </p:sp>
      <p:sp>
        <p:nvSpPr>
          <p:cNvPr id="8" name="Rectangle 7"/>
          <p:cNvSpPr/>
          <p:nvPr/>
        </p:nvSpPr>
        <p:spPr>
          <a:xfrm>
            <a:off x="2537222" y="6027182"/>
            <a:ext cx="5745956" cy="52322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smtClean="0"/>
              <a:t>Extended reading: comparison </a:t>
            </a:r>
            <a:r>
              <a:rPr lang="en-US" sz="1400" dirty="0"/>
              <a:t>of the three levels of data models:</a:t>
            </a:r>
          </a:p>
          <a:p>
            <a:r>
              <a:rPr lang="en-US" sz="1400" dirty="0">
                <a:hlinkClick r:id="rId2"/>
              </a:rPr>
              <a:t>http://www.1keydata.com/datawarehousing/data-modeling-levels.html</a:t>
            </a:r>
            <a:r>
              <a:rPr lang="en-US" sz="1400" dirty="0"/>
              <a:t> </a:t>
            </a:r>
          </a:p>
        </p:txBody>
      </p:sp>
      <p:sp>
        <p:nvSpPr>
          <p:cNvPr id="6" name="Line Callout 1 5"/>
          <p:cNvSpPr/>
          <p:nvPr/>
        </p:nvSpPr>
        <p:spPr>
          <a:xfrm>
            <a:off x="3810000" y="838200"/>
            <a:ext cx="3200400" cy="914400"/>
          </a:xfrm>
          <a:prstGeom prst="borderCallout1">
            <a:avLst>
              <a:gd name="adj1" fmla="val 34576"/>
              <a:gd name="adj2" fmla="val 82"/>
              <a:gd name="adj3" fmla="val -14373"/>
              <a:gd name="adj4" fmla="val -35097"/>
            </a:avLst>
          </a:prstGeom>
          <a:ln>
            <a:headEnd type="none" w="med" len="med"/>
            <a:tailEnd type="triangle" w="med" len="med"/>
          </a:ln>
        </p:spPr>
        <p:style>
          <a:lnRef idx="1">
            <a:schemeClr val="accent2"/>
          </a:lnRef>
          <a:fillRef idx="2">
            <a:schemeClr val="accent2"/>
          </a:fillRef>
          <a:effectRef idx="1">
            <a:schemeClr val="accent2"/>
          </a:effectRef>
          <a:fontRef idx="minor">
            <a:schemeClr val="dk1"/>
          </a:fontRef>
        </p:style>
        <p:txBody>
          <a:bodyPr rtlCol="0" anchor="ctr">
            <a:normAutofit fontScale="62500" lnSpcReduction="20000"/>
          </a:bodyPr>
          <a:lstStyle/>
          <a:p>
            <a:r>
              <a:rPr lang="en-US" dirty="0" smtClean="0"/>
              <a:t>This course will focus on the independent data mart approach and design data marts based on the dimensional model.</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253367599"/>
              </p:ext>
            </p:extLst>
          </p:nvPr>
        </p:nvGraphicFramePr>
        <p:xfrm>
          <a:off x="533400" y="2077720"/>
          <a:ext cx="8001001" cy="3083560"/>
        </p:xfrm>
        <a:graphic>
          <a:graphicData uri="http://schemas.openxmlformats.org/drawingml/2006/table">
            <a:tbl>
              <a:tblPr firstRow="1" bandRow="1">
                <a:tableStyleId>{5C22544A-7EE6-4342-B048-85BDC9FD1C3A}</a:tableStyleId>
              </a:tblPr>
              <a:tblGrid>
                <a:gridCol w="776796">
                  <a:extLst>
                    <a:ext uri="{9D8B030D-6E8A-4147-A177-3AD203B41FA5}">
                      <a16:colId xmlns:a16="http://schemas.microsoft.com/office/drawing/2014/main" val="1756614345"/>
                    </a:ext>
                  </a:extLst>
                </a:gridCol>
                <a:gridCol w="5547804">
                  <a:extLst>
                    <a:ext uri="{9D8B030D-6E8A-4147-A177-3AD203B41FA5}">
                      <a16:colId xmlns:a16="http://schemas.microsoft.com/office/drawing/2014/main" val="4180070584"/>
                    </a:ext>
                  </a:extLst>
                </a:gridCol>
                <a:gridCol w="1676401">
                  <a:extLst>
                    <a:ext uri="{9D8B030D-6E8A-4147-A177-3AD203B41FA5}">
                      <a16:colId xmlns:a16="http://schemas.microsoft.com/office/drawing/2014/main" val="2121483067"/>
                    </a:ext>
                  </a:extLst>
                </a:gridCol>
              </a:tblGrid>
              <a:tr h="370840">
                <a:tc>
                  <a:txBody>
                    <a:bodyPr/>
                    <a:lstStyle/>
                    <a:p>
                      <a:r>
                        <a:rPr lang="en-US" sz="1600" dirty="0" smtClean="0"/>
                        <a:t>Step</a:t>
                      </a:r>
                      <a:endParaRPr lang="en-US" sz="1600" dirty="0"/>
                    </a:p>
                  </a:txBody>
                  <a:tcPr/>
                </a:tc>
                <a:tc>
                  <a:txBody>
                    <a:bodyPr/>
                    <a:lstStyle/>
                    <a:p>
                      <a:r>
                        <a:rPr lang="en-US" sz="1600" dirty="0" smtClean="0"/>
                        <a:t>Major</a:t>
                      </a:r>
                      <a:r>
                        <a:rPr lang="en-US" sz="1600" baseline="0" dirty="0" smtClean="0"/>
                        <a:t> Task</a:t>
                      </a:r>
                      <a:endParaRPr lang="en-US" sz="1600" dirty="0"/>
                    </a:p>
                  </a:txBody>
                  <a:tcPr/>
                </a:tc>
                <a:tc>
                  <a:txBody>
                    <a:bodyPr/>
                    <a:lstStyle/>
                    <a:p>
                      <a:r>
                        <a:rPr lang="en-US" sz="1600" dirty="0" smtClean="0"/>
                        <a:t>Covered</a:t>
                      </a:r>
                      <a:r>
                        <a:rPr lang="en-US" sz="1600" baseline="0" dirty="0" smtClean="0"/>
                        <a:t> in</a:t>
                      </a:r>
                      <a:endParaRPr lang="en-US" sz="1600" dirty="0"/>
                    </a:p>
                  </a:txBody>
                  <a:tcPr/>
                </a:tc>
                <a:extLst>
                  <a:ext uri="{0D108BD9-81ED-4DB2-BD59-A6C34878D82A}">
                    <a16:rowId xmlns:a16="http://schemas.microsoft.com/office/drawing/2014/main" val="1907588907"/>
                  </a:ext>
                </a:extLst>
              </a:tr>
              <a:tr h="370840">
                <a:tc>
                  <a:txBody>
                    <a:bodyPr/>
                    <a:lstStyle/>
                    <a:p>
                      <a:r>
                        <a:rPr lang="en-US" sz="1600" dirty="0" smtClean="0"/>
                        <a:t>1</a:t>
                      </a:r>
                      <a:endParaRPr lang="en-US" sz="1600" dirty="0"/>
                    </a:p>
                  </a:txBody>
                  <a:tcPr/>
                </a:tc>
                <a:tc>
                  <a:txBody>
                    <a:bodyPr/>
                    <a:lstStyle/>
                    <a:p>
                      <a:pPr marL="0" lvl="0" indent="0">
                        <a:buFont typeface="+mj-lt"/>
                        <a:buNone/>
                      </a:pPr>
                      <a:r>
                        <a:rPr lang="en-US" sz="1600" dirty="0" smtClean="0"/>
                        <a:t>Start with the conceptual data model (so we understand at high level what are the different facts and dimensions in our data and how they relate to one another)</a:t>
                      </a:r>
                    </a:p>
                  </a:txBody>
                  <a:tcPr/>
                </a:tc>
                <a:tc>
                  <a:txBody>
                    <a:bodyPr/>
                    <a:lstStyle/>
                    <a:p>
                      <a:r>
                        <a:rPr lang="en-US" sz="1600" dirty="0" smtClean="0"/>
                        <a:t>module 3</a:t>
                      </a:r>
                      <a:endParaRPr lang="en-US" sz="1600" dirty="0"/>
                    </a:p>
                  </a:txBody>
                  <a:tcPr/>
                </a:tc>
                <a:extLst>
                  <a:ext uri="{0D108BD9-81ED-4DB2-BD59-A6C34878D82A}">
                    <a16:rowId xmlns:a16="http://schemas.microsoft.com/office/drawing/2014/main" val="1676022866"/>
                  </a:ext>
                </a:extLst>
              </a:tr>
              <a:tr h="370840">
                <a:tc>
                  <a:txBody>
                    <a:bodyPr/>
                    <a:lstStyle/>
                    <a:p>
                      <a:r>
                        <a:rPr lang="en-US" sz="1600" dirty="0" smtClean="0"/>
                        <a:t>2</a:t>
                      </a:r>
                      <a:endParaRPr lang="en-US" sz="1600" dirty="0"/>
                    </a:p>
                  </a:txBody>
                  <a:tcPr/>
                </a:tc>
                <a:tc>
                  <a:txBody>
                    <a:bodyPr/>
                    <a:lstStyle/>
                    <a:p>
                      <a:pPr marL="0" lvl="0" indent="0">
                        <a:buFont typeface="+mj-lt"/>
                        <a:buNone/>
                      </a:pPr>
                      <a:r>
                        <a:rPr lang="en-US" sz="1600" dirty="0" smtClean="0"/>
                        <a:t>Move on to the logical data model and create star or snowflake schema (so we understand the detailed data structures) – this is relational schema design.</a:t>
                      </a:r>
                      <a:endParaRPr lang="en-US"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t>module 3 and lab 4 as well</a:t>
                      </a:r>
                    </a:p>
                    <a:p>
                      <a:endParaRPr lang="en-US" sz="1600" dirty="0"/>
                    </a:p>
                  </a:txBody>
                  <a:tcPr/>
                </a:tc>
                <a:extLst>
                  <a:ext uri="{0D108BD9-81ED-4DB2-BD59-A6C34878D82A}">
                    <a16:rowId xmlns:a16="http://schemas.microsoft.com/office/drawing/2014/main" val="3752257676"/>
                  </a:ext>
                </a:extLst>
              </a:tr>
              <a:tr h="370840">
                <a:tc>
                  <a:txBody>
                    <a:bodyPr/>
                    <a:lstStyle/>
                    <a:p>
                      <a:r>
                        <a:rPr lang="en-US" sz="1600" dirty="0" smtClean="0"/>
                        <a:t>3</a:t>
                      </a:r>
                      <a:endParaRPr lang="en-US"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zh-CN" sz="1600" dirty="0" smtClean="0"/>
                        <a:t>Finally, translate the logical design (schema) to a physical model for implementation (</a:t>
                      </a:r>
                      <a:r>
                        <a:rPr lang="en-US" sz="1600" dirty="0" smtClean="0"/>
                        <a:t>so we know exactly how to implement our data model in the database of choice) – this is where SQL Server is used.</a:t>
                      </a:r>
                      <a:endParaRPr lang="en-US"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smtClean="0"/>
                        <a:t>milestone 0 and lab 4 tutorial.</a:t>
                      </a:r>
                    </a:p>
                    <a:p>
                      <a:endParaRPr lang="en-US" sz="1600" dirty="0"/>
                    </a:p>
                  </a:txBody>
                  <a:tcPr/>
                </a:tc>
                <a:extLst>
                  <a:ext uri="{0D108BD9-81ED-4DB2-BD59-A6C34878D82A}">
                    <a16:rowId xmlns:a16="http://schemas.microsoft.com/office/drawing/2014/main" val="1504464327"/>
                  </a:ext>
                </a:extLst>
              </a:tr>
            </a:tbl>
          </a:graphicData>
        </a:graphic>
      </p:graphicFrame>
    </p:spTree>
    <p:extLst>
      <p:ext uri="{BB962C8B-B14F-4D97-AF65-F5344CB8AC3E}">
        <p14:creationId xmlns:p14="http://schemas.microsoft.com/office/powerpoint/2010/main" val="36369635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Design </a:t>
            </a:r>
            <a:r>
              <a:rPr lang="en-US" sz="3200" dirty="0" smtClean="0"/>
              <a:t>Tips </a:t>
            </a:r>
            <a:r>
              <a:rPr lang="en-US" sz="3200" dirty="0"/>
              <a:t>on Using Surrogate Keys</a:t>
            </a:r>
          </a:p>
        </p:txBody>
      </p:sp>
      <p:sp>
        <p:nvSpPr>
          <p:cNvPr id="3" name="Content Placeholder 2"/>
          <p:cNvSpPr>
            <a:spLocks noGrp="1"/>
          </p:cNvSpPr>
          <p:nvPr>
            <p:ph idx="1"/>
          </p:nvPr>
        </p:nvSpPr>
        <p:spPr/>
        <p:txBody>
          <a:bodyPr>
            <a:normAutofit fontScale="77500" lnSpcReduction="20000"/>
          </a:bodyPr>
          <a:lstStyle/>
          <a:p>
            <a:r>
              <a:rPr lang="en-US" dirty="0"/>
              <a:t>A surrogate key is an artificial or synthetic key that is used as a substitute for a natural primary key in a table.</a:t>
            </a:r>
          </a:p>
          <a:p>
            <a:pPr lvl="1"/>
            <a:r>
              <a:rPr lang="en-US" dirty="0"/>
              <a:t>In SQL Server, such a primary key is usually set as a “identify column”.</a:t>
            </a:r>
          </a:p>
          <a:p>
            <a:r>
              <a:rPr lang="en-US" dirty="0" smtClean="0"/>
              <a:t>Why use surrogate keys? Because it is relatively stable.</a:t>
            </a:r>
          </a:p>
          <a:p>
            <a:r>
              <a:rPr lang="en-US" dirty="0" smtClean="0"/>
              <a:t>Dimension </a:t>
            </a:r>
            <a:r>
              <a:rPr lang="en-US" dirty="0"/>
              <a:t>Surrogate Keys</a:t>
            </a:r>
          </a:p>
          <a:p>
            <a:pPr lvl="1"/>
            <a:r>
              <a:rPr lang="en-US" dirty="0">
                <a:hlinkClick r:id="rId2"/>
              </a:rPr>
              <a:t>http://www.kimballgroup.com/data-warehouse-business-intelligence-resources/kimball-techniques/dimensional-modeling-techniques/dimension-surrogate-key/</a:t>
            </a:r>
            <a:endParaRPr lang="en-US" dirty="0"/>
          </a:p>
          <a:p>
            <a:r>
              <a:rPr lang="en-US" dirty="0"/>
              <a:t>Fact table surrogate keys</a:t>
            </a:r>
          </a:p>
          <a:p>
            <a:pPr lvl="1"/>
            <a:r>
              <a:rPr lang="en-US" dirty="0">
                <a:hlinkClick r:id="rId3"/>
              </a:rPr>
              <a:t>http://www.kimballgroup.com/2006/07/design-tip-81-fact-table-surrogate-key/</a:t>
            </a:r>
            <a:r>
              <a:rPr lang="en-US" dirty="0"/>
              <a:t> </a:t>
            </a:r>
          </a:p>
          <a:p>
            <a:r>
              <a:rPr lang="en-US" dirty="0"/>
              <a:t>More tips</a:t>
            </a:r>
          </a:p>
          <a:p>
            <a:pPr lvl="1"/>
            <a:r>
              <a:rPr lang="en-US" dirty="0">
                <a:hlinkClick r:id="rId4"/>
              </a:rPr>
              <a:t>http://www.kimballgroup.com/1998/05/surrogate-keys/</a:t>
            </a:r>
            <a:r>
              <a:rPr lang="en-US" dirty="0"/>
              <a:t> </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27</a:t>
            </a:fld>
            <a:endParaRPr lang="en-US"/>
          </a:p>
        </p:txBody>
      </p:sp>
    </p:spTree>
    <p:extLst>
      <p:ext uri="{BB962C8B-B14F-4D97-AF65-F5344CB8AC3E}">
        <p14:creationId xmlns:p14="http://schemas.microsoft.com/office/powerpoint/2010/main" val="3450589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Physical Data Model</a:t>
            </a:r>
          </a:p>
        </p:txBody>
      </p:sp>
      <p:sp>
        <p:nvSpPr>
          <p:cNvPr id="3" name="Content Placeholder 2"/>
          <p:cNvSpPr>
            <a:spLocks noGrp="1"/>
          </p:cNvSpPr>
          <p:nvPr>
            <p:ph idx="1"/>
          </p:nvPr>
        </p:nvSpPr>
        <p:spPr/>
        <p:txBody>
          <a:bodyPr>
            <a:normAutofit fontScale="77500" lnSpcReduction="20000"/>
          </a:bodyPr>
          <a:lstStyle/>
          <a:p>
            <a:r>
              <a:rPr lang="en-US" dirty="0"/>
              <a:t>Physical data model represents how the model will be built in the database. A physical database model shows all table structures, including column name, column data type, column constraints, primary key, foreign key, and relationships between tables. Features of a physical data model include: </a:t>
            </a:r>
          </a:p>
          <a:p>
            <a:pPr lvl="1"/>
            <a:r>
              <a:rPr lang="en-US" dirty="0"/>
              <a:t>Specification all tables and columns. </a:t>
            </a:r>
          </a:p>
          <a:p>
            <a:pPr lvl="1"/>
            <a:r>
              <a:rPr lang="en-US" dirty="0"/>
              <a:t>Foreign keys are used to identify relationships between tables. </a:t>
            </a:r>
          </a:p>
          <a:p>
            <a:pPr lvl="1"/>
            <a:r>
              <a:rPr lang="en-US" dirty="0" err="1"/>
              <a:t>Denormalization</a:t>
            </a:r>
            <a:r>
              <a:rPr lang="en-US" dirty="0"/>
              <a:t> may occur based on user requirements. </a:t>
            </a:r>
          </a:p>
          <a:p>
            <a:r>
              <a:rPr lang="en-US" dirty="0"/>
              <a:t>Physical considerations may cause the physical data model to be quite different from the logical data model. </a:t>
            </a:r>
          </a:p>
          <a:p>
            <a:pPr lvl="0"/>
            <a:r>
              <a:rPr lang="en-US" dirty="0"/>
              <a:t>Physical data model will be different for different RDBMS. For example, data type for a column may be different between MySQL and SQL Server.</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28</a:t>
            </a:fld>
            <a:endParaRPr lang="en-US"/>
          </a:p>
        </p:txBody>
      </p:sp>
    </p:spTree>
    <p:extLst>
      <p:ext uri="{BB962C8B-B14F-4D97-AF65-F5344CB8AC3E}">
        <p14:creationId xmlns:p14="http://schemas.microsoft.com/office/powerpoint/2010/main" val="705853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Autofit/>
          </a:bodyPr>
          <a:lstStyle/>
          <a:p>
            <a:r>
              <a:rPr lang="en-US" altLang="en-US" sz="3600" dirty="0"/>
              <a:t>Advanced Topics for Physical Design</a:t>
            </a:r>
          </a:p>
        </p:txBody>
      </p:sp>
      <p:sp>
        <p:nvSpPr>
          <p:cNvPr id="63492" name="Rectangle 3"/>
          <p:cNvSpPr>
            <a:spLocks noGrp="1" noChangeArrowheads="1"/>
          </p:cNvSpPr>
          <p:nvPr>
            <p:ph idx="1"/>
          </p:nvPr>
        </p:nvSpPr>
        <p:spPr/>
        <p:txBody>
          <a:bodyPr>
            <a:normAutofit fontScale="85000" lnSpcReduction="10000"/>
          </a:bodyPr>
          <a:lstStyle/>
          <a:p>
            <a:endParaRPr lang="en-US" altLang="en-US" dirty="0" smtClean="0"/>
          </a:p>
          <a:p>
            <a:r>
              <a:rPr lang="en-US" altLang="en-US" dirty="0" smtClean="0"/>
              <a:t>Implementation</a:t>
            </a:r>
            <a:endParaRPr lang="en-US" altLang="en-US" dirty="0"/>
          </a:p>
          <a:p>
            <a:pPr lvl="1"/>
            <a:r>
              <a:rPr lang="en-US" altLang="zh-CN" dirty="0"/>
              <a:t>Define storage strategy for tables and indexes.</a:t>
            </a:r>
          </a:p>
          <a:p>
            <a:pPr lvl="1"/>
            <a:r>
              <a:rPr lang="en-US" altLang="zh-CN" dirty="0"/>
              <a:t>Perform database sizing.</a:t>
            </a:r>
          </a:p>
          <a:p>
            <a:pPr lvl="1"/>
            <a:r>
              <a:rPr lang="en-US" altLang="zh-CN" dirty="0"/>
              <a:t>Define initial indexing strategy.		</a:t>
            </a:r>
          </a:p>
          <a:p>
            <a:pPr lvl="1"/>
            <a:r>
              <a:rPr lang="en-US" altLang="zh-CN" dirty="0"/>
              <a:t>Define partitioning strategy.		</a:t>
            </a:r>
          </a:p>
          <a:p>
            <a:pPr lvl="1"/>
            <a:r>
              <a:rPr lang="en-US" altLang="zh-CN" dirty="0"/>
              <a:t>Update metadata document with physical information.</a:t>
            </a:r>
          </a:p>
          <a:p>
            <a:r>
              <a:rPr lang="en-US" altLang="en-US" dirty="0"/>
              <a:t>Data warehouse performance tuning</a:t>
            </a:r>
          </a:p>
          <a:p>
            <a:pPr lvl="1"/>
            <a:r>
              <a:rPr lang="en-US" altLang="en-US" dirty="0"/>
              <a:t>Database sizing</a:t>
            </a:r>
          </a:p>
          <a:p>
            <a:pPr lvl="1"/>
            <a:r>
              <a:rPr lang="en-US" altLang="en-US" dirty="0"/>
              <a:t>Data partitioning</a:t>
            </a:r>
          </a:p>
          <a:p>
            <a:pPr lvl="1"/>
            <a:r>
              <a:rPr lang="en-US" altLang="en-US" dirty="0"/>
              <a:t>Indexing</a:t>
            </a:r>
          </a:p>
          <a:p>
            <a:pPr lvl="1"/>
            <a:r>
              <a:rPr lang="en-US" altLang="en-US" dirty="0"/>
              <a:t>Star query optimization</a:t>
            </a:r>
          </a:p>
        </p:txBody>
      </p:sp>
      <p:sp>
        <p:nvSpPr>
          <p:cNvPr id="63490" name="Slide Number Placeholder 6"/>
          <p:cNvSpPr>
            <a:spLocks noGrp="1" noChangeArrowheads="1"/>
          </p:cNvSpPr>
          <p:nvPr>
            <p:ph type="sldNum"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0DD16D6-DCAB-4ED0-AE25-8BA301A7D866}" type="slidenum">
              <a:rPr lang="en-US" altLang="en-US" smtClean="0"/>
              <a:pPr/>
              <a:t>29</a:t>
            </a:fld>
            <a:endParaRPr lang="en-US" altLang="en-US"/>
          </a:p>
        </p:txBody>
      </p:sp>
      <p:sp>
        <p:nvSpPr>
          <p:cNvPr id="63493" name="Slide Number Placeholder 6"/>
          <p:cNvSpPr>
            <a:spLocks noGrp="1"/>
          </p:cNvSpPr>
          <p:nvPr/>
        </p:nvSpPr>
        <p:spPr bwMode="auto">
          <a:xfrm>
            <a:off x="146050" y="6210300"/>
            <a:ext cx="457200" cy="4572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fld id="{B87BB433-8D98-45E1-BEA6-9A180882EF4A}" type="slidenum">
              <a:rPr lang="en-US" altLang="en-US" sz="1400">
                <a:solidFill>
                  <a:srgbClr val="FFFFFF"/>
                </a:solidFill>
                <a:latin typeface="Franklin Gothic Book" pitchFamily="-107" charset="0"/>
              </a:rPr>
              <a:pPr algn="ctr" eaLnBrk="1" hangingPunct="1"/>
              <a:t>29</a:t>
            </a:fld>
            <a:endParaRPr lang="en-US" altLang="en-US" sz="1400">
              <a:solidFill>
                <a:srgbClr val="FFFFFF"/>
              </a:solidFill>
              <a:latin typeface="Franklin Gothic Book" pitchFamily="-107" charset="0"/>
            </a:endParaRPr>
          </a:p>
        </p:txBody>
      </p:sp>
      <p:sp>
        <p:nvSpPr>
          <p:cNvPr id="2" name="Oval 1"/>
          <p:cNvSpPr/>
          <p:nvPr/>
        </p:nvSpPr>
        <p:spPr>
          <a:xfrm>
            <a:off x="4495800" y="838200"/>
            <a:ext cx="2743200" cy="1066800"/>
          </a:xfrm>
          <a:prstGeom prst="ellipse">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smtClean="0"/>
              <a:t>Not covered in this class</a:t>
            </a:r>
            <a:endParaRPr lang="en-US" dirty="0"/>
          </a:p>
        </p:txBody>
      </p:sp>
    </p:spTree>
    <p:extLst>
      <p:ext uri="{BB962C8B-B14F-4D97-AF65-F5344CB8AC3E}">
        <p14:creationId xmlns:p14="http://schemas.microsoft.com/office/powerpoint/2010/main" val="267890463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Data in Corporations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Big data</a:t>
            </a:r>
          </a:p>
          <a:p>
            <a:pPr lvl="1"/>
            <a:r>
              <a:rPr lang="en-US" dirty="0" smtClean="0"/>
              <a:t>Variety, Velocity, Volume</a:t>
            </a:r>
            <a:r>
              <a:rPr lang="en-US" dirty="0"/>
              <a:t>, Veracity </a:t>
            </a:r>
            <a:r>
              <a:rPr lang="en-US" dirty="0">
                <a:hlinkClick r:id="rId2"/>
              </a:rPr>
              <a:t>https://</a:t>
            </a:r>
            <a:r>
              <a:rPr lang="en-US" dirty="0" smtClean="0">
                <a:hlinkClick r:id="rId2"/>
              </a:rPr>
              <a:t>www.ibmbigdatahub.com/infographic/four-vs-big-data</a:t>
            </a:r>
            <a:r>
              <a:rPr lang="en-US" dirty="0" smtClean="0"/>
              <a:t> </a:t>
            </a:r>
          </a:p>
          <a:p>
            <a:r>
              <a:rPr lang="en-US" dirty="0" smtClean="0"/>
              <a:t>Structured, unstructured, semi-structured</a:t>
            </a:r>
          </a:p>
          <a:p>
            <a:pPr lvl="1"/>
            <a:r>
              <a:rPr lang="en-US" dirty="0" smtClean="0"/>
              <a:t>Information </a:t>
            </a:r>
            <a:r>
              <a:rPr lang="en-US" dirty="0"/>
              <a:t>and knowledge management </a:t>
            </a:r>
            <a:r>
              <a:rPr lang="en-US" dirty="0" smtClean="0"/>
              <a:t>is </a:t>
            </a:r>
            <a:r>
              <a:rPr lang="en-US" dirty="0"/>
              <a:t>the management of both structured data (15% of information) and unstructured data (85% of information), according to the Butler Group</a:t>
            </a:r>
            <a:r>
              <a:rPr lang="en-US" dirty="0" smtClean="0"/>
              <a:t>.</a:t>
            </a:r>
          </a:p>
          <a:p>
            <a:pPr lvl="1"/>
            <a:r>
              <a:rPr lang="en-US" dirty="0" smtClean="0"/>
              <a:t>80 </a:t>
            </a:r>
            <a:r>
              <a:rPr lang="en-US" dirty="0"/>
              <a:t>percent of business is conducted on unstructured information (Gartner Group</a:t>
            </a:r>
            <a:r>
              <a:rPr lang="en-US" dirty="0" smtClean="0"/>
              <a:t>).</a:t>
            </a:r>
          </a:p>
          <a:p>
            <a:r>
              <a:rPr lang="en-US" dirty="0"/>
              <a:t>Different data sources</a:t>
            </a:r>
          </a:p>
          <a:p>
            <a:pPr lvl="1"/>
            <a:r>
              <a:rPr lang="en-US" dirty="0" smtClean="0"/>
              <a:t>Over </a:t>
            </a:r>
            <a:r>
              <a:rPr lang="en-US" dirty="0"/>
              <a:t>43 percent of organizations have more than six content stores. (Forrester Research</a:t>
            </a:r>
            <a:r>
              <a:rPr lang="en-US" dirty="0" smtClean="0"/>
              <a:t>).</a:t>
            </a:r>
            <a:endParaRPr lang="en-US" dirty="0"/>
          </a:p>
          <a:p>
            <a:r>
              <a:rPr lang="en-US" dirty="0" smtClean="0"/>
              <a:t>Evolving analytical needs</a:t>
            </a:r>
          </a:p>
          <a:p>
            <a:pPr lvl="1"/>
            <a:r>
              <a:rPr lang="en-US" dirty="0" smtClean="0"/>
              <a:t>Need real-time and most recent data</a:t>
            </a:r>
          </a:p>
          <a:p>
            <a:pPr lvl="1"/>
            <a:r>
              <a:rPr lang="en-US" dirty="0" smtClean="0"/>
              <a:t>Business user driven, agile, instant</a:t>
            </a:r>
          </a:p>
          <a:p>
            <a:pPr lvl="1"/>
            <a:r>
              <a:rPr lang="en-US" dirty="0" smtClean="0"/>
              <a:t>Exploratory and interactive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3</a:t>
            </a:fld>
            <a:endParaRPr lang="en-US"/>
          </a:p>
        </p:txBody>
      </p:sp>
    </p:spTree>
    <p:extLst>
      <p:ext uri="{BB962C8B-B14F-4D97-AF65-F5344CB8AC3E}">
        <p14:creationId xmlns:p14="http://schemas.microsoft.com/office/powerpoint/2010/main" val="2437265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Good </a:t>
            </a:r>
            <a:r>
              <a:rPr lang="en-US" dirty="0"/>
              <a:t>Resources</a:t>
            </a:r>
          </a:p>
        </p:txBody>
      </p:sp>
      <p:sp>
        <p:nvSpPr>
          <p:cNvPr id="3" name="Content Placeholder 2"/>
          <p:cNvSpPr>
            <a:spLocks noGrp="1"/>
          </p:cNvSpPr>
          <p:nvPr>
            <p:ph idx="1"/>
          </p:nvPr>
        </p:nvSpPr>
        <p:spPr/>
        <p:txBody>
          <a:bodyPr>
            <a:normAutofit fontScale="47500" lnSpcReduction="20000"/>
          </a:bodyPr>
          <a:lstStyle/>
          <a:p>
            <a:r>
              <a:rPr lang="en-US" dirty="0"/>
              <a:t>Core readings</a:t>
            </a:r>
          </a:p>
          <a:p>
            <a:pPr lvl="1"/>
            <a:r>
              <a:rPr lang="en-US" dirty="0"/>
              <a:t>A short and concise tutorial: </a:t>
            </a:r>
            <a:r>
              <a:rPr lang="en-US" u="sng" dirty="0">
                <a:hlinkClick r:id="rId2"/>
              </a:rPr>
              <a:t>http://www.tutorialspoint.com/dwh/dwh_overview.htm</a:t>
            </a:r>
            <a:endParaRPr lang="en-US" dirty="0"/>
          </a:p>
          <a:p>
            <a:pPr lvl="1"/>
            <a:r>
              <a:rPr lang="en-US" dirty="0"/>
              <a:t>Oracle Introduction to Data Warehousing Concepts: </a:t>
            </a:r>
            <a:r>
              <a:rPr lang="en-US" u="sng" dirty="0">
                <a:hlinkClick r:id="rId3"/>
              </a:rPr>
              <a:t>http://docs.oracle.com/database/121/DWHSG/concept.htm#DWHSG001</a:t>
            </a:r>
            <a:endParaRPr lang="en-US" u="sng" dirty="0"/>
          </a:p>
          <a:p>
            <a:pPr lvl="1"/>
            <a:r>
              <a:rPr lang="en-US" dirty="0"/>
              <a:t>Data mart: </a:t>
            </a:r>
            <a:r>
              <a:rPr lang="en-US" u="sng" dirty="0">
                <a:hlinkClick r:id="rId4"/>
              </a:rPr>
              <a:t>https://www.talend.com/resources/what-is-data-mart/</a:t>
            </a:r>
            <a:r>
              <a:rPr lang="en-US" dirty="0"/>
              <a:t> </a:t>
            </a:r>
          </a:p>
          <a:p>
            <a:pPr lvl="1"/>
            <a:r>
              <a:rPr lang="en-US" u="sng" dirty="0">
                <a:hlinkClick r:id="rId5"/>
              </a:rPr>
              <a:t>https://solutionsreview.com/data-management/the-8-major-players-in-data-management-solutions-for-analytics-2019/</a:t>
            </a:r>
            <a:endParaRPr lang="en-US" dirty="0"/>
          </a:p>
          <a:p>
            <a:pPr lvl="1"/>
            <a:r>
              <a:rPr lang="en-US" dirty="0"/>
              <a:t>A more comprehensive overview of Data Warehousing and OLAP: </a:t>
            </a:r>
            <a:r>
              <a:rPr lang="en-US" u="sng" dirty="0">
                <a:hlinkClick r:id="rId6"/>
              </a:rPr>
              <a:t>https://www.microsoft.com/en-us/research/wp-content/uploads/2016/02/sigrecord.pdf</a:t>
            </a:r>
            <a:endParaRPr lang="en-US" dirty="0"/>
          </a:p>
          <a:p>
            <a:r>
              <a:rPr lang="en-US" dirty="0" smtClean="0"/>
              <a:t>Short </a:t>
            </a:r>
            <a:r>
              <a:rPr lang="en-US" dirty="0"/>
              <a:t>video intro</a:t>
            </a:r>
          </a:p>
          <a:p>
            <a:pPr lvl="1"/>
            <a:r>
              <a:rPr lang="en-US" dirty="0"/>
              <a:t>The organizational data problem: </a:t>
            </a:r>
            <a:r>
              <a:rPr lang="en-US" u="sng" dirty="0">
                <a:hlinkClick r:id="rId7"/>
              </a:rPr>
              <a:t>https://www.youtube.com/watch?v=y5-3Pjbk8Zk</a:t>
            </a:r>
            <a:endParaRPr lang="en-US" dirty="0"/>
          </a:p>
          <a:p>
            <a:pPr lvl="1"/>
            <a:r>
              <a:rPr lang="en-US" dirty="0"/>
              <a:t>Benefits of data warehouse: </a:t>
            </a:r>
            <a:r>
              <a:rPr lang="en-US" u="sng" dirty="0">
                <a:hlinkClick r:id="rId8"/>
              </a:rPr>
              <a:t>https://www.youtube.com/watch?v=KGHbY_Sales</a:t>
            </a:r>
            <a:endParaRPr lang="en-US" dirty="0"/>
          </a:p>
          <a:p>
            <a:pPr lvl="1"/>
            <a:r>
              <a:rPr lang="en-US" dirty="0"/>
              <a:t>Systems Architecture and OLTP vs. OLAP </a:t>
            </a:r>
            <a:r>
              <a:rPr lang="en-US" u="sng" dirty="0">
                <a:hlinkClick r:id="rId9"/>
              </a:rPr>
              <a:t>https://www.youtube.com/watch?v=DffOEbxr9fI</a:t>
            </a:r>
            <a:endParaRPr lang="en-US" dirty="0"/>
          </a:p>
          <a:p>
            <a:pPr lvl="1"/>
            <a:r>
              <a:rPr lang="en-US" dirty="0" smtClean="0"/>
              <a:t>Data </a:t>
            </a:r>
            <a:r>
              <a:rPr lang="en-US" dirty="0"/>
              <a:t>Warehousing overview by Andy Wicks: </a:t>
            </a:r>
            <a:r>
              <a:rPr lang="en-US" u="sng" dirty="0">
                <a:hlinkClick r:id="rId10"/>
              </a:rPr>
              <a:t>https://www.youtube.com/watch?v=zTs5zjSXnvs</a:t>
            </a:r>
            <a:endParaRPr lang="en-US" dirty="0"/>
          </a:p>
          <a:p>
            <a:r>
              <a:rPr lang="en-US" dirty="0" smtClean="0"/>
              <a:t>Key resources</a:t>
            </a:r>
          </a:p>
          <a:p>
            <a:pPr lvl="1"/>
            <a:r>
              <a:rPr lang="en-US" dirty="0" smtClean="0"/>
              <a:t>Kimball </a:t>
            </a:r>
            <a:r>
              <a:rPr lang="en-US" dirty="0" smtClean="0">
                <a:hlinkClick r:id="rId11"/>
              </a:rPr>
              <a:t>https</a:t>
            </a:r>
            <a:r>
              <a:rPr lang="en-US" dirty="0">
                <a:hlinkClick r:id="rId11"/>
              </a:rPr>
              <a:t>://www.kimballgroup.com/data-warehouse-business-intelligence-resources/books/data-warehouse-dw-toolkit</a:t>
            </a:r>
            <a:r>
              <a:rPr lang="en-US" dirty="0" smtClean="0">
                <a:hlinkClick r:id="rId11"/>
              </a:rPr>
              <a:t>/</a:t>
            </a:r>
            <a:r>
              <a:rPr lang="en-US" dirty="0" smtClean="0"/>
              <a:t> </a:t>
            </a:r>
            <a:endParaRPr lang="en-US" dirty="0"/>
          </a:p>
          <a:p>
            <a:pPr lvl="1"/>
            <a:r>
              <a:rPr lang="en-US" dirty="0" smtClean="0"/>
              <a:t>1keydata </a:t>
            </a:r>
            <a:r>
              <a:rPr lang="en-US" dirty="0"/>
              <a:t>Data Warehousing </a:t>
            </a:r>
            <a:r>
              <a:rPr lang="en-US" dirty="0" smtClean="0"/>
              <a:t>site: </a:t>
            </a:r>
            <a:r>
              <a:rPr lang="en-US" dirty="0" smtClean="0">
                <a:hlinkClick r:id="rId12"/>
              </a:rPr>
              <a:t>http</a:t>
            </a:r>
            <a:r>
              <a:rPr lang="en-US" dirty="0">
                <a:hlinkClick r:id="rId12"/>
              </a:rPr>
              <a:t>://www.1keydata.com/datawarehousing/datawarehouse.html</a:t>
            </a:r>
            <a:r>
              <a:rPr lang="en-US" dirty="0"/>
              <a:t> </a:t>
            </a:r>
            <a:endParaRPr lang="en-US" dirty="0" smtClean="0"/>
          </a:p>
          <a:p>
            <a:pPr lvl="1"/>
            <a:r>
              <a:rPr lang="en-US" u="sng" dirty="0">
                <a:hlinkClick r:id="rId13"/>
              </a:rPr>
              <a:t>http://www.tutorialspoint.com/dwh/</a:t>
            </a:r>
            <a:endParaRPr lang="en-US" dirty="0"/>
          </a:p>
          <a:p>
            <a:pPr lvl="1"/>
            <a:r>
              <a:rPr lang="en-US" dirty="0" smtClean="0"/>
              <a:t>A collection of video tutorials by </a:t>
            </a:r>
            <a:r>
              <a:rPr lang="en-US" dirty="0" err="1" smtClean="0"/>
              <a:t>Edureka</a:t>
            </a:r>
            <a:r>
              <a:rPr lang="en-US" dirty="0" smtClean="0"/>
              <a:t>: </a:t>
            </a:r>
            <a:r>
              <a:rPr lang="en-US" u="sng" dirty="0" smtClean="0">
                <a:hlinkClick r:id="rId14"/>
              </a:rPr>
              <a:t>https://</a:t>
            </a:r>
            <a:r>
              <a:rPr lang="en-US" u="sng" dirty="0" smtClean="0">
                <a:hlinkClick r:id="rId14"/>
              </a:rPr>
              <a:t>www.youtube.com/playlist?list=PL9ooVrP1hQOEDSc5QEbI8WYVV_EbWKJwX</a:t>
            </a:r>
            <a:endParaRPr lang="en-US" u="sng" dirty="0" smtClean="0"/>
          </a:p>
          <a:p>
            <a:pPr lvl="1"/>
            <a:r>
              <a:rPr lang="en-US">
                <a:hlinkClick r:id="rId15"/>
              </a:rPr>
              <a:t>https://www.amazon.com/gp/product/1119216311</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30</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Data Storage Solutions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need to store data in a managed place (database and terms alike)</a:t>
            </a:r>
          </a:p>
          <a:p>
            <a:pPr lvl="1"/>
            <a:r>
              <a:rPr lang="en-US" dirty="0"/>
              <a:t>Data quality and integrity</a:t>
            </a:r>
          </a:p>
          <a:p>
            <a:pPr lvl="1"/>
            <a:r>
              <a:rPr lang="en-US" dirty="0" smtClean="0"/>
              <a:t>Secured and access controlled</a:t>
            </a:r>
          </a:p>
          <a:p>
            <a:pPr lvl="1"/>
            <a:r>
              <a:rPr lang="en-US" dirty="0" smtClean="0"/>
              <a:t>With a defined model and structure</a:t>
            </a:r>
          </a:p>
          <a:p>
            <a:pPr lvl="1"/>
            <a:r>
              <a:rPr lang="en-US" dirty="0" smtClean="0"/>
              <a:t>Easily queried</a:t>
            </a:r>
          </a:p>
          <a:p>
            <a:pPr lvl="1"/>
            <a:r>
              <a:rPr lang="en-US" dirty="0"/>
              <a:t>Relatively centralized</a:t>
            </a:r>
          </a:p>
          <a:p>
            <a:pPr lvl="1"/>
            <a:r>
              <a:rPr lang="en-US" dirty="0" smtClean="0"/>
              <a:t>Used by multiple users and applications</a:t>
            </a:r>
          </a:p>
          <a:p>
            <a:r>
              <a:rPr lang="en-US" dirty="0" smtClean="0"/>
              <a:t>Two major styles of databases based on purposes</a:t>
            </a:r>
          </a:p>
          <a:p>
            <a:pPr lvl="1"/>
            <a:r>
              <a:rPr lang="en-US" dirty="0" smtClean="0"/>
              <a:t>Transactional database</a:t>
            </a:r>
          </a:p>
          <a:p>
            <a:pPr lvl="1"/>
            <a:r>
              <a:rPr lang="en-US" dirty="0" smtClean="0"/>
              <a:t>Analytical database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4</a:t>
            </a:fld>
            <a:endParaRPr lang="en-US"/>
          </a:p>
        </p:txBody>
      </p:sp>
    </p:spTree>
    <p:extLst>
      <p:ext uri="{BB962C8B-B14F-4D97-AF65-F5344CB8AC3E}">
        <p14:creationId xmlns:p14="http://schemas.microsoft.com/office/powerpoint/2010/main" val="2930625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Transactional Database</a:t>
            </a:r>
          </a:p>
        </p:txBody>
      </p:sp>
      <p:sp>
        <p:nvSpPr>
          <p:cNvPr id="3" name="Content Placeholder 2"/>
          <p:cNvSpPr>
            <a:spLocks noGrp="1"/>
          </p:cNvSpPr>
          <p:nvPr>
            <p:ph idx="1"/>
          </p:nvPr>
        </p:nvSpPr>
        <p:spPr/>
        <p:txBody>
          <a:bodyPr>
            <a:normAutofit fontScale="70000" lnSpcReduction="20000"/>
          </a:bodyPr>
          <a:lstStyle/>
          <a:p>
            <a:r>
              <a:rPr lang="en-US" dirty="0"/>
              <a:t>Transactional (operational, or OLTP) databases are optimized for managing and changing transactional data</a:t>
            </a:r>
          </a:p>
          <a:p>
            <a:r>
              <a:rPr lang="en-US" dirty="0"/>
              <a:t>OLTP databases generally do the following:</a:t>
            </a:r>
          </a:p>
          <a:p>
            <a:pPr lvl="1"/>
            <a:r>
              <a:rPr lang="en-US" dirty="0"/>
              <a:t>Have intensive data integrity rules to ensure data accuracy and consistency</a:t>
            </a:r>
          </a:p>
          <a:p>
            <a:pPr lvl="1"/>
            <a:r>
              <a:rPr lang="en-US" dirty="0"/>
              <a:t>Provide the technology infrastructure to support the day-to-day operations of an organization.</a:t>
            </a:r>
          </a:p>
          <a:p>
            <a:pPr lvl="1"/>
            <a:r>
              <a:rPr lang="en-US" dirty="0"/>
              <a:t>Individual transactions are completed quickly and access relatively small amounts of data. OLTP systems are designed and tuned to process hundreds or thousands of transactions being entered at the same time.</a:t>
            </a:r>
          </a:p>
          <a:p>
            <a:pPr lvl="1"/>
            <a:r>
              <a:rPr lang="en-US" dirty="0"/>
              <a:t>Are tuned to be responsive to transaction activity.</a:t>
            </a:r>
          </a:p>
          <a:p>
            <a:pPr lvl="1"/>
            <a:r>
              <a:rPr lang="en-US" dirty="0"/>
              <a:t>Support large numbers of concurrent users who are regularly adding and modifying data.</a:t>
            </a:r>
          </a:p>
          <a:p>
            <a:pPr lvl="1"/>
            <a:r>
              <a:rPr lang="en-US" dirty="0"/>
              <a:t>Represent the constantly changing state of an organization, but do not keep long history data.</a:t>
            </a:r>
          </a:p>
          <a:p>
            <a:pPr lvl="1"/>
            <a:r>
              <a:rPr lang="en-US" dirty="0"/>
              <a:t>Contain lots of data including extensive data used to verify transactions.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5</a:t>
            </a:fld>
            <a:endParaRPr lang="en-US"/>
          </a:p>
        </p:txBody>
      </p:sp>
    </p:spTree>
    <p:extLst>
      <p:ext uri="{BB962C8B-B14F-4D97-AF65-F5344CB8AC3E}">
        <p14:creationId xmlns:p14="http://schemas.microsoft.com/office/powerpoint/2010/main" val="2052641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noAutofit/>
          </a:bodyPr>
          <a:lstStyle/>
          <a:p>
            <a:r>
              <a:rPr lang="en-US" sz="3600" dirty="0"/>
              <a:t>Transactional Database Limitations</a:t>
            </a:r>
          </a:p>
        </p:txBody>
      </p:sp>
      <p:sp>
        <p:nvSpPr>
          <p:cNvPr id="7172" name="Rectangle 3" descr="Rectangle: Click to edit Master text styles&#10;Second level&#10;Third level&#10;Fourth level&#10;Fifth level"/>
          <p:cNvSpPr>
            <a:spLocks noGrp="1" noChangeArrowheads="1"/>
          </p:cNvSpPr>
          <p:nvPr>
            <p:ph idx="1"/>
          </p:nvPr>
        </p:nvSpPr>
        <p:spPr/>
        <p:txBody>
          <a:bodyPr>
            <a:normAutofit/>
          </a:bodyPr>
          <a:lstStyle/>
          <a:p>
            <a:r>
              <a:rPr lang="en-US" dirty="0"/>
              <a:t>Major limitations for data query and analysis</a:t>
            </a:r>
          </a:p>
          <a:p>
            <a:pPr lvl="1"/>
            <a:r>
              <a:rPr lang="en-US" dirty="0"/>
              <a:t>Performance</a:t>
            </a:r>
          </a:p>
          <a:p>
            <a:pPr lvl="2"/>
            <a:r>
              <a:rPr lang="en-US" dirty="0"/>
              <a:t>They are optimized for data change, not analysis</a:t>
            </a:r>
          </a:p>
          <a:p>
            <a:pPr lvl="2"/>
            <a:r>
              <a:rPr lang="en-US" dirty="0"/>
              <a:t>Intensive queries will interfere with normal operations</a:t>
            </a:r>
          </a:p>
          <a:p>
            <a:pPr lvl="2"/>
            <a:r>
              <a:rPr lang="en-US" dirty="0"/>
              <a:t>Usually hold data for a short period of time</a:t>
            </a:r>
          </a:p>
          <a:p>
            <a:pPr lvl="1"/>
            <a:r>
              <a:rPr lang="en-US" dirty="0"/>
              <a:t>Heterogeneity</a:t>
            </a:r>
          </a:p>
          <a:p>
            <a:pPr lvl="2"/>
            <a:r>
              <a:rPr lang="en-US" dirty="0"/>
              <a:t>Individual databases usually manage data in very different ways, even in the same organization (not to mention external data sources which may be dramatically different).</a:t>
            </a:r>
          </a:p>
        </p:txBody>
      </p:sp>
      <p:sp>
        <p:nvSpPr>
          <p:cNvPr id="7170" name="Slide Number Placeholder 5"/>
          <p:cNvSpPr>
            <a:spLocks noGrp="1"/>
          </p:cNvSpPr>
          <p:nvPr>
            <p:ph type="sldNum" sz="quarter" idx="12"/>
          </p:nvPr>
        </p:nvSpPr>
        <p:spPr/>
        <p:txBody>
          <a:bodyPr/>
          <a:lstStyle/>
          <a:p>
            <a:fld id="{0C4F8688-50AE-46F2-8B37-23551BA1425F}"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Need for Analytical DB</a:t>
            </a:r>
          </a:p>
        </p:txBody>
      </p:sp>
      <p:sp>
        <p:nvSpPr>
          <p:cNvPr id="3" name="Content Placeholder 2"/>
          <p:cNvSpPr>
            <a:spLocks noGrp="1"/>
          </p:cNvSpPr>
          <p:nvPr>
            <p:ph idx="1"/>
          </p:nvPr>
        </p:nvSpPr>
        <p:spPr/>
        <p:txBody>
          <a:bodyPr>
            <a:normAutofit fontScale="77500" lnSpcReduction="20000"/>
          </a:bodyPr>
          <a:lstStyle/>
          <a:p>
            <a:r>
              <a:rPr lang="en-US" dirty="0"/>
              <a:t>In contrast to an OLTP database in which the purpose is to capture high rates of data changes and additions, the purpose of an analytical data storage system is to organize lots of stable data for ease of analysis and retrieval.</a:t>
            </a:r>
          </a:p>
          <a:p>
            <a:r>
              <a:rPr lang="en-US" dirty="0"/>
              <a:t>Key capabilities and features</a:t>
            </a:r>
          </a:p>
          <a:p>
            <a:pPr lvl="1"/>
            <a:r>
              <a:rPr lang="en-US" dirty="0"/>
              <a:t>Combine data from heterogeneous data sources into a single homogenous structure.</a:t>
            </a:r>
          </a:p>
          <a:p>
            <a:pPr lvl="1"/>
            <a:r>
              <a:rPr lang="en-US" dirty="0"/>
              <a:t>Organize data in simplified structures for efficiency of analytical queries instead of for transaction processing.</a:t>
            </a:r>
          </a:p>
          <a:p>
            <a:pPr lvl="1"/>
            <a:r>
              <a:rPr lang="en-US" dirty="0"/>
              <a:t>Contain transformed data that is valid, consistent, consolidated, and formatted for analysis.</a:t>
            </a:r>
          </a:p>
          <a:p>
            <a:pPr lvl="1"/>
            <a:r>
              <a:rPr lang="en-US" dirty="0"/>
              <a:t>Provide stable data that represents business history.</a:t>
            </a:r>
          </a:p>
          <a:p>
            <a:pPr lvl="1"/>
            <a:r>
              <a:rPr lang="en-US" dirty="0"/>
              <a:t>Be updated periodically with additional data instead of making frequent transactions.</a:t>
            </a:r>
          </a:p>
          <a:p>
            <a:pPr lvl="1"/>
            <a:r>
              <a:rPr lang="en-US" dirty="0"/>
              <a:t>Simplify security requirements.</a:t>
            </a:r>
          </a:p>
          <a:p>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7</a:t>
            </a:fld>
            <a:endParaRPr lang="en-US"/>
          </a:p>
        </p:txBody>
      </p:sp>
    </p:spTree>
    <p:extLst>
      <p:ext uri="{BB962C8B-B14F-4D97-AF65-F5344CB8AC3E}">
        <p14:creationId xmlns:p14="http://schemas.microsoft.com/office/powerpoint/2010/main" val="2121106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fontScale="90000"/>
          </a:bodyPr>
          <a:lstStyle/>
          <a:p>
            <a:r>
              <a:rPr lang="en-US" dirty="0"/>
              <a:t>OLTP </a:t>
            </a:r>
            <a:r>
              <a:rPr lang="en-US" dirty="0" smtClean="0"/>
              <a:t>vs. </a:t>
            </a:r>
            <a:r>
              <a:rPr lang="en-US" dirty="0"/>
              <a:t>OLAP</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81132826"/>
              </p:ext>
            </p:extLst>
          </p:nvPr>
        </p:nvGraphicFramePr>
        <p:xfrm>
          <a:off x="381000" y="1447800"/>
          <a:ext cx="8458200" cy="4960072"/>
        </p:xfrm>
        <a:graphic>
          <a:graphicData uri="http://schemas.openxmlformats.org/drawingml/2006/table">
            <a:tbl>
              <a:tblPr firstRow="1" firstCol="1">
                <a:tableStyleId>{08FB837D-C827-4EFA-A057-4D05807E0F7C}</a:tableStyleId>
              </a:tblPr>
              <a:tblGrid>
                <a:gridCol w="1676400">
                  <a:extLst>
                    <a:ext uri="{9D8B030D-6E8A-4147-A177-3AD203B41FA5}">
                      <a16:colId xmlns:a16="http://schemas.microsoft.com/office/drawing/2014/main" val="20000"/>
                    </a:ext>
                  </a:extLst>
                </a:gridCol>
                <a:gridCol w="33528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459921">
                <a:tc>
                  <a:txBody>
                    <a:bodyPr/>
                    <a:lstStyle/>
                    <a:p>
                      <a:endParaRPr lang="en-US" dirty="0"/>
                    </a:p>
                  </a:txBody>
                  <a:tcPr marL="35379" marR="35379" marT="17689" marB="17689" anchor="ctr"/>
                </a:tc>
                <a:tc>
                  <a:txBody>
                    <a:bodyPr/>
                    <a:lstStyle/>
                    <a:p>
                      <a:pPr algn="ctr"/>
                      <a:r>
                        <a:rPr lang="en-US" sz="1200" dirty="0"/>
                        <a:t>Online Transaction Processing </a:t>
                      </a:r>
                      <a:br>
                        <a:rPr lang="en-US" sz="1200" dirty="0"/>
                      </a:br>
                      <a:r>
                        <a:rPr lang="en-US" sz="1200" dirty="0"/>
                        <a:t>(</a:t>
                      </a:r>
                      <a:r>
                        <a:rPr lang="en-US" sz="1200" u="none" dirty="0">
                          <a:effectLst/>
                        </a:rPr>
                        <a:t>Operational Databases</a:t>
                      </a:r>
                      <a:r>
                        <a:rPr lang="en-US" sz="1200" dirty="0"/>
                        <a:t>)</a:t>
                      </a:r>
                      <a:endParaRPr lang="en-US" sz="1200" b="1" dirty="0"/>
                    </a:p>
                  </a:txBody>
                  <a:tcPr marL="35379" marR="35379" marT="17689" marB="17689" anchor="ctr"/>
                </a:tc>
                <a:tc>
                  <a:txBody>
                    <a:bodyPr/>
                    <a:lstStyle/>
                    <a:p>
                      <a:pPr algn="ctr"/>
                      <a:r>
                        <a:rPr lang="en-US" sz="1200" dirty="0"/>
                        <a:t>Online Analytical Processing </a:t>
                      </a:r>
                      <a:br>
                        <a:rPr lang="en-US" sz="1200" dirty="0"/>
                      </a:br>
                      <a:r>
                        <a:rPr lang="en-US" sz="1200" dirty="0"/>
                        <a:t>(Data Warehouse)</a:t>
                      </a:r>
                      <a:endParaRPr lang="en-US" sz="1200" b="1" dirty="0"/>
                    </a:p>
                  </a:txBody>
                  <a:tcPr marL="35379" marR="35379" marT="17689" marB="17689" anchor="ctr"/>
                </a:tc>
                <a:extLst>
                  <a:ext uri="{0D108BD9-81ED-4DB2-BD59-A6C34878D82A}">
                    <a16:rowId xmlns:a16="http://schemas.microsoft.com/office/drawing/2014/main" val="10000"/>
                  </a:ext>
                </a:extLst>
              </a:tr>
              <a:tr h="353786">
                <a:tc>
                  <a:txBody>
                    <a:bodyPr/>
                    <a:lstStyle/>
                    <a:p>
                      <a:pPr algn="l"/>
                      <a:r>
                        <a:rPr lang="en-US" sz="1200" u="none" dirty="0"/>
                        <a:t>Source of data</a:t>
                      </a:r>
                    </a:p>
                  </a:txBody>
                  <a:tcPr marL="35379" marR="35379" marT="17689" marB="17689" anchor="ctr"/>
                </a:tc>
                <a:tc>
                  <a:txBody>
                    <a:bodyPr/>
                    <a:lstStyle/>
                    <a:p>
                      <a:pPr algn="l"/>
                      <a:r>
                        <a:rPr lang="en-US" sz="1200" u="none" dirty="0"/>
                        <a:t>Operational data; OLTPs are the original source of the data.</a:t>
                      </a:r>
                    </a:p>
                  </a:txBody>
                  <a:tcPr marL="35379" marR="35379" marT="17689" marB="17689" anchor="ctr"/>
                </a:tc>
                <a:tc>
                  <a:txBody>
                    <a:bodyPr/>
                    <a:lstStyle/>
                    <a:p>
                      <a:pPr algn="l"/>
                      <a:r>
                        <a:rPr lang="en-US" sz="1200" u="none" dirty="0"/>
                        <a:t>Consolidation data; OLAP data comes from the various OLTP </a:t>
                      </a:r>
                      <a:r>
                        <a:rPr lang="en-US" sz="1200" u="none" dirty="0">
                          <a:effectLst/>
                        </a:rPr>
                        <a:t>Databases</a:t>
                      </a:r>
                      <a:endParaRPr lang="en-US" sz="1200" u="none" dirty="0"/>
                    </a:p>
                  </a:txBody>
                  <a:tcPr marL="35379" marR="35379" marT="17689" marB="17689" anchor="ctr"/>
                </a:tc>
                <a:extLst>
                  <a:ext uri="{0D108BD9-81ED-4DB2-BD59-A6C34878D82A}">
                    <a16:rowId xmlns:a16="http://schemas.microsoft.com/office/drawing/2014/main" val="10001"/>
                  </a:ext>
                </a:extLst>
              </a:tr>
              <a:tr h="353786">
                <a:tc>
                  <a:txBody>
                    <a:bodyPr/>
                    <a:lstStyle/>
                    <a:p>
                      <a:pPr algn="l"/>
                      <a:r>
                        <a:rPr lang="en-US" sz="1200" u="none" dirty="0"/>
                        <a:t>Purpose of data</a:t>
                      </a:r>
                    </a:p>
                  </a:txBody>
                  <a:tcPr marL="35379" marR="35379" marT="17689" marB="17689" anchor="ctr"/>
                </a:tc>
                <a:tc>
                  <a:txBody>
                    <a:bodyPr/>
                    <a:lstStyle/>
                    <a:p>
                      <a:pPr algn="l"/>
                      <a:r>
                        <a:rPr lang="en-US" sz="1200" u="none" dirty="0"/>
                        <a:t>To control and run fundamental business tasks</a:t>
                      </a:r>
                    </a:p>
                  </a:txBody>
                  <a:tcPr marL="35379" marR="35379" marT="17689" marB="17689" anchor="ctr"/>
                </a:tc>
                <a:tc>
                  <a:txBody>
                    <a:bodyPr/>
                    <a:lstStyle/>
                    <a:p>
                      <a:pPr algn="l"/>
                      <a:r>
                        <a:rPr lang="en-US" sz="1200" u="none" dirty="0"/>
                        <a:t>To help with planning, problem solving, and </a:t>
                      </a:r>
                      <a:r>
                        <a:rPr lang="en-US" sz="1200" u="none" dirty="0">
                          <a:effectLst/>
                        </a:rPr>
                        <a:t>decision support</a:t>
                      </a:r>
                      <a:endParaRPr lang="en-US" sz="1200" u="none" dirty="0"/>
                    </a:p>
                  </a:txBody>
                  <a:tcPr marL="35379" marR="35379" marT="17689" marB="17689" anchor="ctr"/>
                </a:tc>
                <a:extLst>
                  <a:ext uri="{0D108BD9-81ED-4DB2-BD59-A6C34878D82A}">
                    <a16:rowId xmlns:a16="http://schemas.microsoft.com/office/drawing/2014/main" val="10002"/>
                  </a:ext>
                </a:extLst>
              </a:tr>
              <a:tr h="353786">
                <a:tc>
                  <a:txBody>
                    <a:bodyPr/>
                    <a:lstStyle/>
                    <a:p>
                      <a:pPr algn="l"/>
                      <a:r>
                        <a:rPr lang="en-US" sz="1200" u="none" dirty="0"/>
                        <a:t>What the data is</a:t>
                      </a:r>
                    </a:p>
                  </a:txBody>
                  <a:tcPr marL="35379" marR="35379" marT="17689" marB="17689" anchor="ctr"/>
                </a:tc>
                <a:tc>
                  <a:txBody>
                    <a:bodyPr/>
                    <a:lstStyle/>
                    <a:p>
                      <a:pPr algn="l"/>
                      <a:r>
                        <a:rPr lang="en-US" sz="1200" u="none" dirty="0"/>
                        <a:t>Reveals a snapshot of ongoing </a:t>
                      </a:r>
                      <a:r>
                        <a:rPr lang="en-US" sz="1200" u="none" dirty="0">
                          <a:effectLst/>
                        </a:rPr>
                        <a:t>business processes</a:t>
                      </a:r>
                      <a:endParaRPr lang="en-US" sz="1200" u="none" dirty="0"/>
                    </a:p>
                  </a:txBody>
                  <a:tcPr marL="35379" marR="35379" marT="17689" marB="17689" anchor="ctr"/>
                </a:tc>
                <a:tc>
                  <a:txBody>
                    <a:bodyPr/>
                    <a:lstStyle/>
                    <a:p>
                      <a:pPr algn="l"/>
                      <a:r>
                        <a:rPr lang="en-US" sz="1200" u="none"/>
                        <a:t>Multi-dimensional views of various kinds of business activities</a:t>
                      </a:r>
                    </a:p>
                  </a:txBody>
                  <a:tcPr marL="35379" marR="35379" marT="17689" marB="17689" anchor="ctr"/>
                </a:tc>
                <a:extLst>
                  <a:ext uri="{0D108BD9-81ED-4DB2-BD59-A6C34878D82A}">
                    <a16:rowId xmlns:a16="http://schemas.microsoft.com/office/drawing/2014/main" val="10003"/>
                  </a:ext>
                </a:extLst>
              </a:tr>
              <a:tr h="353786">
                <a:tc>
                  <a:txBody>
                    <a:bodyPr/>
                    <a:lstStyle/>
                    <a:p>
                      <a:pPr algn="l"/>
                      <a:r>
                        <a:rPr lang="en-US" sz="1200" u="none" dirty="0">
                          <a:effectLst/>
                        </a:rPr>
                        <a:t>Database Design</a:t>
                      </a:r>
                      <a:endParaRPr lang="en-US" sz="1200" u="none" dirty="0"/>
                    </a:p>
                  </a:txBody>
                  <a:tcPr marL="35379" marR="35379" marT="17689" marB="17689" anchor="ctr"/>
                </a:tc>
                <a:tc>
                  <a:txBody>
                    <a:bodyPr/>
                    <a:lstStyle/>
                    <a:p>
                      <a:pPr algn="l"/>
                      <a:r>
                        <a:rPr lang="en-US" sz="1200" u="none" dirty="0"/>
                        <a:t>Highly normalized with many tables; limiting data redundancy.</a:t>
                      </a:r>
                    </a:p>
                  </a:txBody>
                  <a:tcPr marL="35379" marR="35379" marT="17689" marB="17689" anchor="ctr"/>
                </a:tc>
                <a:tc>
                  <a:txBody>
                    <a:bodyPr/>
                    <a:lstStyle/>
                    <a:p>
                      <a:pPr algn="l"/>
                      <a:r>
                        <a:rPr lang="en-US" sz="1200" u="none" dirty="0"/>
                        <a:t>Typically de-normalized with fewer tables; use of star and/or snowflake schemas</a:t>
                      </a:r>
                    </a:p>
                  </a:txBody>
                  <a:tcPr marL="35379" marR="35379" marT="17689" marB="17689" anchor="ctr"/>
                </a:tc>
                <a:extLst>
                  <a:ext uri="{0D108BD9-81ED-4DB2-BD59-A6C34878D82A}">
                    <a16:rowId xmlns:a16="http://schemas.microsoft.com/office/drawing/2014/main" val="10004"/>
                  </a:ext>
                </a:extLst>
              </a:tr>
              <a:tr h="353786">
                <a:tc>
                  <a:txBody>
                    <a:bodyPr/>
                    <a:lstStyle/>
                    <a:p>
                      <a:pPr algn="l"/>
                      <a:r>
                        <a:rPr lang="en-US" sz="1200" u="none" dirty="0"/>
                        <a:t>Operations</a:t>
                      </a:r>
                    </a:p>
                  </a:txBody>
                  <a:tcPr marL="35379" marR="35379" marT="17689" marB="17689" anchor="ctr"/>
                </a:tc>
                <a:tc>
                  <a:txBody>
                    <a:bodyPr/>
                    <a:lstStyle/>
                    <a:p>
                      <a:pPr algn="l"/>
                      <a:r>
                        <a:rPr lang="en-US" sz="1200" u="none" dirty="0"/>
                        <a:t>Short and fast inserts and updates initiated by end users</a:t>
                      </a:r>
                    </a:p>
                  </a:txBody>
                  <a:tcPr marL="35379" marR="35379" marT="17689" marB="17689" anchor="ctr"/>
                </a:tc>
                <a:tc>
                  <a:txBody>
                    <a:bodyPr/>
                    <a:lstStyle/>
                    <a:p>
                      <a:pPr algn="l"/>
                      <a:r>
                        <a:rPr lang="en-US" sz="1200" u="none" dirty="0"/>
                        <a:t>Mainly read. Periodic long-running batch jobs refresh the data</a:t>
                      </a:r>
                    </a:p>
                  </a:txBody>
                  <a:tcPr marL="35379" marR="35379" marT="17689" marB="17689" anchor="ctr"/>
                </a:tc>
                <a:extLst>
                  <a:ext uri="{0D108BD9-81ED-4DB2-BD59-A6C34878D82A}">
                    <a16:rowId xmlns:a16="http://schemas.microsoft.com/office/drawing/2014/main" val="10005"/>
                  </a:ext>
                </a:extLst>
              </a:tr>
              <a:tr h="459921">
                <a:tc>
                  <a:txBody>
                    <a:bodyPr/>
                    <a:lstStyle/>
                    <a:p>
                      <a:pPr algn="l"/>
                      <a:r>
                        <a:rPr lang="en-US" sz="1200" u="none" dirty="0"/>
                        <a:t>Queries</a:t>
                      </a:r>
                    </a:p>
                  </a:txBody>
                  <a:tcPr marL="35379" marR="35379" marT="17689" marB="17689" anchor="ctr"/>
                </a:tc>
                <a:tc>
                  <a:txBody>
                    <a:bodyPr/>
                    <a:lstStyle/>
                    <a:p>
                      <a:pPr algn="l"/>
                      <a:r>
                        <a:rPr lang="en-US" sz="1200" u="none" dirty="0"/>
                        <a:t>Relatively standardized and simple queries Returning relatively few records</a:t>
                      </a:r>
                    </a:p>
                  </a:txBody>
                  <a:tcPr marL="35379" marR="35379" marT="17689" marB="17689" anchor="ctr"/>
                </a:tc>
                <a:tc>
                  <a:txBody>
                    <a:bodyPr/>
                    <a:lstStyle/>
                    <a:p>
                      <a:pPr algn="l"/>
                      <a:r>
                        <a:rPr lang="en-US" sz="1200" u="none" dirty="0"/>
                        <a:t>Often complex queries involving aggregations</a:t>
                      </a:r>
                    </a:p>
                  </a:txBody>
                  <a:tcPr marL="35379" marR="35379" marT="17689" marB="17689" anchor="ctr"/>
                </a:tc>
                <a:extLst>
                  <a:ext uri="{0D108BD9-81ED-4DB2-BD59-A6C34878D82A}">
                    <a16:rowId xmlns:a16="http://schemas.microsoft.com/office/drawing/2014/main" val="10006"/>
                  </a:ext>
                </a:extLst>
              </a:tr>
              <a:tr h="778329">
                <a:tc>
                  <a:txBody>
                    <a:bodyPr/>
                    <a:lstStyle/>
                    <a:p>
                      <a:pPr algn="l"/>
                      <a:r>
                        <a:rPr lang="en-US" sz="1200" u="none" dirty="0"/>
                        <a:t>Processing Speed</a:t>
                      </a:r>
                    </a:p>
                  </a:txBody>
                  <a:tcPr marL="35379" marR="35379" marT="17689" marB="17689" anchor="ctr"/>
                </a:tc>
                <a:tc>
                  <a:txBody>
                    <a:bodyPr/>
                    <a:lstStyle/>
                    <a:p>
                      <a:pPr algn="l"/>
                      <a:r>
                        <a:rPr lang="en-US" sz="1200" u="none" dirty="0"/>
                        <a:t>Typically very fast</a:t>
                      </a:r>
                    </a:p>
                  </a:txBody>
                  <a:tcPr marL="35379" marR="35379" marT="17689" marB="17689" anchor="ctr"/>
                </a:tc>
                <a:tc>
                  <a:txBody>
                    <a:bodyPr/>
                    <a:lstStyle/>
                    <a:p>
                      <a:pPr algn="l"/>
                      <a:r>
                        <a:rPr lang="en-US" sz="1200" u="none" dirty="0"/>
                        <a:t>Depends on the amount of data involved; batch data refreshes and complex queries may take many hours; query speed can be improved by creating indexes</a:t>
                      </a:r>
                    </a:p>
                  </a:txBody>
                  <a:tcPr marL="35379" marR="35379" marT="17689" marB="17689" anchor="ctr"/>
                </a:tc>
                <a:extLst>
                  <a:ext uri="{0D108BD9-81ED-4DB2-BD59-A6C34878D82A}">
                    <a16:rowId xmlns:a16="http://schemas.microsoft.com/office/drawing/2014/main" val="10007"/>
                  </a:ext>
                </a:extLst>
              </a:tr>
              <a:tr h="566057">
                <a:tc>
                  <a:txBody>
                    <a:bodyPr/>
                    <a:lstStyle/>
                    <a:p>
                      <a:pPr algn="l"/>
                      <a:r>
                        <a:rPr lang="en-US" sz="1200" u="none" dirty="0"/>
                        <a:t>Size and Space</a:t>
                      </a:r>
                    </a:p>
                  </a:txBody>
                  <a:tcPr marL="35379" marR="35379" marT="17689" marB="17689" anchor="ctr"/>
                </a:tc>
                <a:tc>
                  <a:txBody>
                    <a:bodyPr/>
                    <a:lstStyle/>
                    <a:p>
                      <a:pPr algn="l"/>
                      <a:r>
                        <a:rPr lang="en-US" sz="1200" u="none" dirty="0"/>
                        <a:t>Can be relatively small if historical data is archived</a:t>
                      </a:r>
                    </a:p>
                  </a:txBody>
                  <a:tcPr marL="35379" marR="35379" marT="17689" marB="17689" anchor="ctr"/>
                </a:tc>
                <a:tc>
                  <a:txBody>
                    <a:bodyPr/>
                    <a:lstStyle/>
                    <a:p>
                      <a:pPr algn="l"/>
                      <a:r>
                        <a:rPr lang="en-US" sz="1200" u="none" dirty="0"/>
                        <a:t>Larger due to the existence of aggregation structures and history data; requires more indexes than OLTP</a:t>
                      </a:r>
                    </a:p>
                  </a:txBody>
                  <a:tcPr marL="35379" marR="35379" marT="17689" marB="17689" anchor="ctr"/>
                </a:tc>
                <a:extLst>
                  <a:ext uri="{0D108BD9-81ED-4DB2-BD59-A6C34878D82A}">
                    <a16:rowId xmlns:a16="http://schemas.microsoft.com/office/drawing/2014/main" val="10008"/>
                  </a:ext>
                </a:extLst>
              </a:tr>
              <a:tr h="672193">
                <a:tc>
                  <a:txBody>
                    <a:bodyPr/>
                    <a:lstStyle/>
                    <a:p>
                      <a:pPr algn="l"/>
                      <a:r>
                        <a:rPr lang="en-US" sz="1200" u="none" dirty="0"/>
                        <a:t>Backup and Recovery</a:t>
                      </a:r>
                    </a:p>
                  </a:txBody>
                  <a:tcPr marL="35379" marR="35379" marT="17689" marB="17689" anchor="ctr"/>
                </a:tc>
                <a:tc>
                  <a:txBody>
                    <a:bodyPr/>
                    <a:lstStyle/>
                    <a:p>
                      <a:pPr algn="l"/>
                      <a:r>
                        <a:rPr lang="en-US" sz="1200" u="none"/>
                        <a:t>Backup religiously; operational data is critical to run the business, data loss is likely to entail significant monetary loss and legal liability</a:t>
                      </a:r>
                    </a:p>
                  </a:txBody>
                  <a:tcPr marL="35379" marR="35379" marT="17689" marB="17689" anchor="ctr"/>
                </a:tc>
                <a:tc>
                  <a:txBody>
                    <a:bodyPr/>
                    <a:lstStyle/>
                    <a:p>
                      <a:pPr algn="l"/>
                      <a:r>
                        <a:rPr lang="en-US" sz="1200" u="none" dirty="0"/>
                        <a:t>Instead of regular backups, some environments may consider simply reloading the OLTP data as a recovery method</a:t>
                      </a:r>
                    </a:p>
                  </a:txBody>
                  <a:tcPr marL="35379" marR="35379" marT="17689" marB="17689" anchor="ctr"/>
                </a:tc>
                <a:extLst>
                  <a:ext uri="{0D108BD9-81ED-4DB2-BD59-A6C34878D82A}">
                    <a16:rowId xmlns:a16="http://schemas.microsoft.com/office/drawing/2014/main" val="10009"/>
                  </a:ext>
                </a:extLst>
              </a:tr>
            </a:tbl>
          </a:graphicData>
        </a:graphic>
      </p:graphicFrame>
      <p:sp>
        <p:nvSpPr>
          <p:cNvPr id="4" name="Slide Number Placeholder 3"/>
          <p:cNvSpPr>
            <a:spLocks noGrp="1"/>
          </p:cNvSpPr>
          <p:nvPr>
            <p:ph type="sldNum" sz="quarter" idx="12"/>
          </p:nvPr>
        </p:nvSpPr>
        <p:spPr/>
        <p:txBody>
          <a:bodyPr/>
          <a:lstStyle/>
          <a:p>
            <a:fld id="{EE372EA2-9A33-444C-BB27-43E9FD2345A0}" type="slidenum">
              <a:rPr lang="en-US" smtClean="0"/>
              <a:pPr/>
              <a:t>8</a:t>
            </a:fld>
            <a:endParaRPr lang="en-US"/>
          </a:p>
        </p:txBody>
      </p:sp>
      <p:sp>
        <p:nvSpPr>
          <p:cNvPr id="6" name="Rectangle 5"/>
          <p:cNvSpPr/>
          <p:nvPr/>
        </p:nvSpPr>
        <p:spPr>
          <a:xfrm>
            <a:off x="609600" y="805190"/>
            <a:ext cx="7086600" cy="523220"/>
          </a:xfrm>
          <a:prstGeom prst="rect">
            <a:avLst/>
          </a:prstGeom>
        </p:spPr>
        <p:txBody>
          <a:bodyPr wrap="square">
            <a:spAutoFit/>
          </a:bodyPr>
          <a:lstStyle/>
          <a:p>
            <a:r>
              <a:rPr lang="en-US" sz="1400" dirty="0" smtClean="0"/>
              <a:t>Refer to </a:t>
            </a:r>
            <a:r>
              <a:rPr lang="en-US" sz="1400" dirty="0" smtClean="0">
                <a:hlinkClick r:id="rId2"/>
              </a:rPr>
              <a:t>http</a:t>
            </a:r>
            <a:r>
              <a:rPr lang="en-US" sz="1400" dirty="0">
                <a:hlinkClick r:id="rId2"/>
              </a:rPr>
              <a:t>://</a:t>
            </a:r>
            <a:r>
              <a:rPr lang="en-US" sz="1400" dirty="0" smtClean="0">
                <a:hlinkClick r:id="rId2"/>
              </a:rPr>
              <a:t>datawarehouse4u.info/OLTP-vs-OLAP.html</a:t>
            </a:r>
            <a:r>
              <a:rPr lang="en-US" sz="1400" dirty="0" smtClean="0"/>
              <a:t> and </a:t>
            </a:r>
            <a:endParaRPr lang="en-US" sz="1400" dirty="0"/>
          </a:p>
          <a:p>
            <a:r>
              <a:rPr lang="en-US" sz="1400" dirty="0">
                <a:hlinkClick r:id="rId3"/>
              </a:rPr>
              <a:t>https://www.healthcatalyst.com/database-vs-data-warehouse-a-comparative-review/2/</a:t>
            </a:r>
            <a:r>
              <a:rPr lang="en-US" sz="1400" dirty="0"/>
              <a:t> </a:t>
            </a:r>
          </a:p>
        </p:txBody>
      </p:sp>
    </p:spTree>
    <p:extLst>
      <p:ext uri="{BB962C8B-B14F-4D97-AF65-F5344CB8AC3E}">
        <p14:creationId xmlns:p14="http://schemas.microsoft.com/office/powerpoint/2010/main" val="1834342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Analytical DB Implementations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a:t>
            </a:r>
            <a:r>
              <a:rPr lang="en-US" dirty="0"/>
              <a:t>Enterprise) Data Warehouse</a:t>
            </a:r>
          </a:p>
          <a:p>
            <a:pPr lvl="1"/>
            <a:r>
              <a:rPr lang="en-US" dirty="0"/>
              <a:t>An enterprise level one-for-all data warehouse.</a:t>
            </a:r>
          </a:p>
          <a:p>
            <a:r>
              <a:rPr lang="en-US" dirty="0"/>
              <a:t>Data mart</a:t>
            </a:r>
          </a:p>
          <a:p>
            <a:pPr lvl="1"/>
            <a:r>
              <a:rPr lang="en-US" altLang="ja-JP" dirty="0"/>
              <a:t>A localized data warehouse that stores only relevant data to a department or event an individual</a:t>
            </a:r>
          </a:p>
          <a:p>
            <a:r>
              <a:rPr lang="en-US" dirty="0"/>
              <a:t>Operational Data Store (ODS)</a:t>
            </a:r>
          </a:p>
          <a:p>
            <a:pPr lvl="1"/>
            <a:r>
              <a:rPr lang="en-US" dirty="0"/>
              <a:t>Integrated, current, volatile collection of data used to support the tactical decision-making process for the enterprise</a:t>
            </a:r>
            <a:r>
              <a:rPr lang="en-US" dirty="0" smtClean="0"/>
              <a:t>. </a:t>
            </a:r>
            <a:r>
              <a:rPr lang="en-US" dirty="0">
                <a:hlinkClick r:id="rId2"/>
              </a:rPr>
              <a:t>https://www.stitchdata.com/resources/operational-data-store/</a:t>
            </a:r>
            <a:endParaRPr lang="en-US" dirty="0" smtClean="0"/>
          </a:p>
          <a:p>
            <a:r>
              <a:rPr lang="en-US" dirty="0" smtClean="0"/>
              <a:t>Data lake</a:t>
            </a:r>
          </a:p>
          <a:p>
            <a:pPr lvl="1"/>
            <a:r>
              <a:rPr lang="en-US" dirty="0" smtClean="0"/>
              <a:t>A </a:t>
            </a:r>
            <a:r>
              <a:rPr lang="en-US" dirty="0"/>
              <a:t>data lake is a storage repository that holds a vast amount of raw data in variant </a:t>
            </a:r>
            <a:r>
              <a:rPr lang="en-US" dirty="0" smtClean="0"/>
              <a:t>schemas (or no schema) </a:t>
            </a:r>
            <a:r>
              <a:rPr lang="en-US" dirty="0"/>
              <a:t>and structural forms until it is needed </a:t>
            </a:r>
            <a:r>
              <a:rPr lang="en-US" dirty="0" smtClean="0"/>
              <a:t>- </a:t>
            </a:r>
            <a:r>
              <a:rPr lang="en-US" dirty="0" smtClean="0">
                <a:hlinkClick r:id="rId3"/>
              </a:rPr>
              <a:t>https</a:t>
            </a:r>
            <a:r>
              <a:rPr lang="en-US" dirty="0">
                <a:hlinkClick r:id="rId3"/>
              </a:rPr>
              <a:t>://en.wikipedia.org/wiki/Data_lake</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9</a:t>
            </a:fld>
            <a:endParaRPr lang="en-US"/>
          </a:p>
        </p:txBody>
      </p:sp>
    </p:spTree>
    <p:extLst>
      <p:ext uri="{BB962C8B-B14F-4D97-AF65-F5344CB8AC3E}">
        <p14:creationId xmlns:p14="http://schemas.microsoft.com/office/powerpoint/2010/main" val="1866467960"/>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dimensional modeling</Template>
  <TotalTime>12900</TotalTime>
  <Words>3121</Words>
  <Application>Microsoft Office PowerPoint</Application>
  <PresentationFormat>On-screen Show (4:3)</PresentationFormat>
  <Paragraphs>348</Paragraphs>
  <Slides>30</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Segoe Semibold</vt:lpstr>
      <vt:lpstr>宋体</vt:lpstr>
      <vt:lpstr>ヒラギノ角ゴ Pro W3</vt:lpstr>
      <vt:lpstr>Arial</vt:lpstr>
      <vt:lpstr>Franklin Gothic Book</vt:lpstr>
      <vt:lpstr>Tahoma</vt:lpstr>
      <vt:lpstr>Times New Roman</vt:lpstr>
      <vt:lpstr>Wingdings</vt:lpstr>
      <vt:lpstr>IT 4983 Capstone Report 2015</vt:lpstr>
      <vt:lpstr>Data Warehouse and  Data Mart</vt:lpstr>
      <vt:lpstr>Topics</vt:lpstr>
      <vt:lpstr>Data in Corporations</vt:lpstr>
      <vt:lpstr>Data Storage Solutions</vt:lpstr>
      <vt:lpstr>Transactional Database</vt:lpstr>
      <vt:lpstr>Transactional Database Limitations</vt:lpstr>
      <vt:lpstr>The Need for Analytical DB</vt:lpstr>
      <vt:lpstr>OLTP vs. OLAP</vt:lpstr>
      <vt:lpstr>Analytical DB Implementations</vt:lpstr>
      <vt:lpstr>Data Warehouse</vt:lpstr>
      <vt:lpstr>Inmon’s Four Features</vt:lpstr>
      <vt:lpstr>Data Warehouse Features Summary</vt:lpstr>
      <vt:lpstr>Data Mart</vt:lpstr>
      <vt:lpstr>Data Warehouse vs. Data Mart</vt:lpstr>
      <vt:lpstr>Data Warehouse or Not</vt:lpstr>
      <vt:lpstr>Data Warehouse Architectures</vt:lpstr>
      <vt:lpstr>CIF</vt:lpstr>
      <vt:lpstr>Enterprise DW Bus Architecture</vt:lpstr>
      <vt:lpstr>Enterprise Data Warehouse Bus</vt:lpstr>
      <vt:lpstr>Independent Data Marts</vt:lpstr>
      <vt:lpstr>Operational Data Store (ODS)</vt:lpstr>
      <vt:lpstr>Why Staging?</vt:lpstr>
      <vt:lpstr>BI and Data Warehousing</vt:lpstr>
      <vt:lpstr>Problems of Data Warehousing</vt:lpstr>
      <vt:lpstr>The Market</vt:lpstr>
      <vt:lpstr>Dimensional DW/DM Design</vt:lpstr>
      <vt:lpstr>Design Tips on Using Surrogate Keys</vt:lpstr>
      <vt:lpstr>Physical Data Model</vt:lpstr>
      <vt:lpstr>Advanced Topics for Physical Design</vt:lpstr>
      <vt:lpstr>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466</cp:revision>
  <dcterms:created xsi:type="dcterms:W3CDTF">1601-01-01T00:00:00Z</dcterms:created>
  <dcterms:modified xsi:type="dcterms:W3CDTF">2020-02-16T19:25:19Z</dcterms:modified>
</cp:coreProperties>
</file>