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2.xml" ContentType="application/vnd.openxmlformats-officedocument.theme+xml"/>
  <Override PartName="/ppt/theme/theme3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2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0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69CF1AB2-1976-4502-BF36-3FF5EA218861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1" autoAdjust="0"/>
    <p:restoredTop sz="94706" autoAdjust="0"/>
  </p:normalViewPr>
  <p:slideViewPr>
    <p:cSldViewPr snapToGrid="0">
      <p:cViewPr varScale="1">
        <p:scale>
          <a:sx n="75" d="100"/>
          <a:sy n="75" d="100"/>
        </p:scale>
        <p:origin x="210" y="48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7" d="100"/>
          <a:sy n="87" d="100"/>
        </p:scale>
        <p:origin x="309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customXml" Target="../customXml/item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9BCE0C-CD74-4A59-802C-6D2F8C15331A}" type="datetimeFigureOut">
              <a:rPr lang="en-US" smtClean="0"/>
              <a:t>1/3/2020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98501B-77B5-4365-9881-C6E19A3C1E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14561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4FDEA8-CBB8-46CC-9562-028963DBC55A}" type="datetimeFigureOut">
              <a:rPr lang="en-US" smtClean="0"/>
              <a:t>1/3/2020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8BD8E7-1312-41F3-99C4-6DA5AF89196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20842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04800" y="304800"/>
            <a:ext cx="11582400" cy="6248400"/>
          </a:xfrm>
          <a:prstGeom prst="rect">
            <a:avLst/>
          </a:prstGeom>
          <a:noFill/>
          <a:ln w="50800">
            <a:solidFill>
              <a:schemeClr val="bg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548245"/>
            <a:ext cx="10515600" cy="2240280"/>
          </a:xfrm>
        </p:spPr>
        <p:txBody>
          <a:bodyPr anchor="b">
            <a:normAutofit/>
          </a:bodyPr>
          <a:lstStyle>
            <a:lvl1pPr algn="ctr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854659"/>
            <a:ext cx="10515600" cy="1143000"/>
          </a:xfrm>
        </p:spPr>
        <p:txBody>
          <a:bodyPr>
            <a:normAutofit/>
          </a:bodyPr>
          <a:lstStyle>
            <a:lvl1pPr marL="0" indent="0" algn="ctr">
              <a:buNone/>
              <a:defRPr sz="2000" cap="all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88627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8153400" y="0"/>
            <a:ext cx="40386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32813" y="1683327"/>
            <a:ext cx="3125787" cy="2877260"/>
          </a:xfrm>
        </p:spPr>
        <p:txBody>
          <a:bodyPr anchor="b">
            <a:normAutofit/>
          </a:bodyPr>
          <a:lstStyle>
            <a:lvl1pPr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>
          <a:xfrm>
            <a:off x="0" y="0"/>
            <a:ext cx="8101584" cy="6857999"/>
          </a:xfrm>
        </p:spPr>
        <p:txBody>
          <a:bodyPr tIns="45720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32813" y="4591761"/>
            <a:ext cx="3125787" cy="1580440"/>
          </a:xfrm>
        </p:spPr>
        <p:txBody>
          <a:bodyPr/>
          <a:lstStyle>
            <a:lvl1pPr marL="0" indent="0">
              <a:spcBef>
                <a:spcPts val="8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77249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1/3/2020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7154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57200"/>
            <a:ext cx="1943100" cy="57197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0" y="457200"/>
            <a:ext cx="7048500" cy="5719762"/>
          </a:xfrm>
        </p:spPr>
        <p:txBody>
          <a:bodyPr vert="eaVert"/>
          <a:lstStyle>
            <a:lvl1pPr>
              <a:defRPr/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1/3/2020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463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Picture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4800600"/>
            <a:ext cx="12192000" cy="20574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084483"/>
            <a:ext cx="11125200" cy="914400"/>
          </a:xfrm>
        </p:spPr>
        <p:txBody>
          <a:bodyPr anchor="b">
            <a:normAutofit/>
          </a:bodyPr>
          <a:lstStyle>
            <a:lvl1pPr algn="ctr">
              <a:defRPr sz="4400" spc="-5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0"/>
          </p:nvPr>
        </p:nvSpPr>
        <p:spPr>
          <a:xfrm>
            <a:off x="1" y="1"/>
            <a:ext cx="4023360" cy="4745736"/>
          </a:xfrm>
        </p:spPr>
        <p:txBody>
          <a:bodyPr tIns="45720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1"/>
          </p:nvPr>
        </p:nvSpPr>
        <p:spPr>
          <a:xfrm>
            <a:off x="4084320" y="1"/>
            <a:ext cx="4023360" cy="4745736"/>
          </a:xfrm>
        </p:spPr>
        <p:txBody>
          <a:bodyPr tIns="45720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4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2"/>
          </p:nvPr>
        </p:nvSpPr>
        <p:spPr>
          <a:xfrm>
            <a:off x="8168640" y="1"/>
            <a:ext cx="4023360" cy="4745736"/>
          </a:xfrm>
        </p:spPr>
        <p:txBody>
          <a:bodyPr tIns="45720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6043123"/>
            <a:ext cx="11125200" cy="5715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2000" cap="all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4637454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1/3/2020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2444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04800" y="304800"/>
            <a:ext cx="11582400" cy="6248400"/>
          </a:xfrm>
          <a:prstGeom prst="rect">
            <a:avLst/>
          </a:prstGeom>
          <a:noFill/>
          <a:ln w="50800">
            <a:solidFill>
              <a:schemeClr val="bg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2483427"/>
            <a:ext cx="10515600" cy="2743200"/>
          </a:xfrm>
        </p:spPr>
        <p:txBody>
          <a:bodyPr anchor="b">
            <a:normAutofit/>
          </a:bodyPr>
          <a:lstStyle>
            <a:lvl1pPr algn="ctr">
              <a:defRPr sz="4400" spc="-5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835025" y="5257800"/>
            <a:ext cx="10515600" cy="9144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FontTx/>
              <a:buNone/>
              <a:defRPr sz="2000" cap="all" spc="50" baseline="0">
                <a:solidFill>
                  <a:schemeClr val="bg1"/>
                </a:solidFill>
              </a:defRPr>
            </a:lvl1pPr>
            <a:lvl2pPr marL="365760" indent="0" algn="ctr">
              <a:buNone/>
              <a:defRPr sz="2000" cap="all" spc="50" baseline="0">
                <a:solidFill>
                  <a:schemeClr val="bg1"/>
                </a:solidFill>
              </a:defRPr>
            </a:lvl2pPr>
            <a:lvl3pPr algn="ctr">
              <a:defRPr sz="2000" cap="all" spc="50" baseline="0">
                <a:solidFill>
                  <a:schemeClr val="bg1"/>
                </a:solidFill>
              </a:defRPr>
            </a:lvl3pPr>
            <a:lvl4pPr algn="ctr">
              <a:defRPr sz="2000" cap="all" spc="50" baseline="0">
                <a:solidFill>
                  <a:schemeClr val="bg1"/>
                </a:solidFill>
              </a:defRPr>
            </a:lvl4pPr>
            <a:lvl5pPr algn="ctr">
              <a:defRPr sz="2000" cap="all" spc="5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067780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1714500"/>
            <a:ext cx="4495800" cy="446227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714500"/>
            <a:ext cx="4495800" cy="446227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1/3/2020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456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7048" y="1733162"/>
            <a:ext cx="4498848" cy="68580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 cap="all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7048" y="2481943"/>
            <a:ext cx="4498848" cy="369025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733162"/>
            <a:ext cx="4498848" cy="68580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 cap="all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81943"/>
            <a:ext cx="4498848" cy="369025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1/3/2020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7906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1/3/2020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8976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681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51812" y="1672934"/>
            <a:ext cx="3506788" cy="288036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0352" y="457200"/>
            <a:ext cx="7242111" cy="5715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51812" y="4590288"/>
            <a:ext cx="3514564" cy="1581912"/>
          </a:xfrm>
        </p:spPr>
        <p:txBody>
          <a:bodyPr/>
          <a:lstStyle>
            <a:lvl1pPr marL="0" indent="0">
              <a:spcBef>
                <a:spcPts val="8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1/3/2020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737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4000" y="4572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1714500"/>
            <a:ext cx="9144000" cy="4457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6583680"/>
            <a:ext cx="12192000" cy="27432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3999" y="6601556"/>
            <a:ext cx="6491381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87908" y="6601556"/>
            <a:ext cx="1534064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fld id="{37CC0096-1860-4642-9CD2-0079EA5E7CD1}" type="datetimeFigureOut">
              <a:rPr lang="en-US" smtClean="0"/>
              <a:pPr/>
              <a:t>1/3/2020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94499" y="6601556"/>
            <a:ext cx="773502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fld id="{E31375A4-56A4-47D6-9801-1991572033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3259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4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BENEFITS OF WALKING &amp; Jogging as exercise</a:t>
            </a:r>
          </a:p>
        </p:txBody>
      </p:sp>
      <p:pic>
        <p:nvPicPr>
          <p:cNvPr id="9" name="Picture Placeholder 8" descr="Man and woman running on indoor track"/>
          <p:cNvPicPr>
            <a:picLocks noGrp="1" noChangeAspect="1"/>
          </p:cNvPicPr>
          <p:nvPr>
            <p:ph type="pic" idx="1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" b="39"/>
          <a:stretch/>
        </p:blipFill>
        <p:spPr>
          <a:xfrm>
            <a:off x="3674846" y="22121"/>
            <a:ext cx="4023360" cy="4745736"/>
          </a:xfr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Chapter 1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idx="10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idx="11"/>
          </p:nvPr>
        </p:nvSpPr>
        <p:spPr/>
      </p:sp>
    </p:spTree>
    <p:extLst>
      <p:ext uri="{BB962C8B-B14F-4D97-AF65-F5344CB8AC3E}">
        <p14:creationId xmlns:p14="http://schemas.microsoft.com/office/powerpoint/2010/main" val="3034687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7E941EF6-6376-4810-A2A7-6AA61AF010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Exercise: Not a Passing Fad</a:t>
            </a:r>
            <a:br>
              <a:rPr lang="en-US" dirty="0"/>
            </a:b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C42A43A-EFFA-4850-B7A6-9CCF37EBF8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benefits of physical activity and exercise are universally recognized</a:t>
            </a:r>
          </a:p>
          <a:p>
            <a:r>
              <a:rPr lang="en-US" dirty="0"/>
              <a:t>Physically, there is indisputable evidence that regular exercise promotes healthy functioning of the brain, heart, and the skeletal and muscular systems</a:t>
            </a:r>
          </a:p>
          <a:p>
            <a:r>
              <a:rPr lang="en-US" dirty="0"/>
              <a:t>Exercise also reduces risk for chronic diseases, such as cancer, diabetes, and obesity </a:t>
            </a:r>
          </a:p>
          <a:p>
            <a:r>
              <a:rPr lang="en-US" dirty="0"/>
              <a:t>Regular exercise can even improve emotional health and overall wellbeing. </a:t>
            </a:r>
          </a:p>
        </p:txBody>
      </p:sp>
    </p:spTree>
    <p:extLst>
      <p:ext uri="{BB962C8B-B14F-4D97-AF65-F5344CB8AC3E}">
        <p14:creationId xmlns:p14="http://schemas.microsoft.com/office/powerpoint/2010/main" val="352655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DF3387-A27C-455F-84B9-A2AAAEAC0A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What are Physical Activity and Exercise?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7BC7A2-12A7-4C94-B15B-4F08B9AB3D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Physical activity</a:t>
            </a:r>
            <a:r>
              <a:rPr lang="en-US" dirty="0"/>
              <a:t> is defined as any movement carried out by skeletal muscle that requires energy and is focused on building health.</a:t>
            </a:r>
          </a:p>
          <a:p>
            <a:r>
              <a:rPr lang="en-US" dirty="0"/>
              <a:t>Health benefits include improved blood pressure, blood-lipid profile, and heart health.</a:t>
            </a:r>
          </a:p>
          <a:p>
            <a:r>
              <a:rPr lang="en-US" dirty="0"/>
              <a:t>It can be accumulated through various activities throughout the day</a:t>
            </a:r>
          </a:p>
          <a:p>
            <a:pPr lvl="1"/>
            <a:r>
              <a:rPr lang="en-US" dirty="0"/>
              <a:t>Examples: yard work, house cleaning, walking the dog, or taking the stairs instead of the elevator</a:t>
            </a:r>
          </a:p>
          <a:p>
            <a:r>
              <a:rPr lang="en-US" dirty="0"/>
              <a:t>According to the Center for Disease Control (CDC), only 1 in 5 (21%) of American adults meet the recommended physical activity guidelines</a:t>
            </a:r>
          </a:p>
        </p:txBody>
      </p:sp>
    </p:spTree>
    <p:extLst>
      <p:ext uri="{BB962C8B-B14F-4D97-AF65-F5344CB8AC3E}">
        <p14:creationId xmlns:p14="http://schemas.microsoft.com/office/powerpoint/2010/main" val="2423298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964BD9-7705-4BD1-BC95-FEE3E7D54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What are Physical Activity and Exercise?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5FC0A3-57FD-423E-8608-61456CA75C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Exercise</a:t>
            </a:r>
            <a:r>
              <a:rPr lang="en-US" dirty="0"/>
              <a:t> is a planned, structured, and repetitive movement pattern intended to improve fitness</a:t>
            </a:r>
          </a:p>
          <a:p>
            <a:r>
              <a:rPr lang="en-US" dirty="0"/>
              <a:t>Exercise is a sub-category of physical activity</a:t>
            </a:r>
          </a:p>
          <a:p>
            <a:r>
              <a:rPr lang="en-US" dirty="0"/>
              <a:t>Fitness improvements include the heart’s ability to pump blood, increased muscle size, and improved flexibility</a:t>
            </a:r>
          </a:p>
          <a:p>
            <a:r>
              <a:rPr lang="en-US" dirty="0"/>
              <a:t>It significantly improves health as well</a:t>
            </a:r>
          </a:p>
          <a:p>
            <a:r>
              <a:rPr lang="en-US" dirty="0"/>
              <a:t>Walking and jogging is generally viewed as exercise.</a:t>
            </a:r>
          </a:p>
        </p:txBody>
      </p:sp>
    </p:spTree>
    <p:extLst>
      <p:ext uri="{BB962C8B-B14F-4D97-AF65-F5344CB8AC3E}">
        <p14:creationId xmlns:p14="http://schemas.microsoft.com/office/powerpoint/2010/main" val="1478609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20602-E441-489E-9772-E5BAE6770C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The Role of Walking and Jogging 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7BC61F-0D03-4E2B-988F-6FB23C7E0E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Basic requirements to begin a walking or jogging program include: </a:t>
            </a:r>
          </a:p>
          <a:p>
            <a:pPr lvl="1"/>
            <a:r>
              <a:rPr lang="en-US" dirty="0"/>
              <a:t>Shoes</a:t>
            </a:r>
          </a:p>
          <a:p>
            <a:pPr lvl="1"/>
            <a:r>
              <a:rPr lang="en-US" dirty="0"/>
              <a:t>Clothing, and</a:t>
            </a:r>
          </a:p>
          <a:p>
            <a:pPr lvl="1"/>
            <a:r>
              <a:rPr lang="en-US" dirty="0"/>
              <a:t>A place to walk</a:t>
            </a:r>
          </a:p>
          <a:p>
            <a:pPr lvl="1"/>
            <a:endParaRPr lang="en-US" dirty="0"/>
          </a:p>
          <a:p>
            <a:r>
              <a:rPr lang="en-US" dirty="0"/>
              <a:t>Most walkers do so for fitness or social enjoyment</a:t>
            </a:r>
          </a:p>
          <a:p>
            <a:pPr marL="45720" indent="0">
              <a:buNone/>
            </a:pPr>
            <a:endParaRPr lang="en-US" dirty="0"/>
          </a:p>
          <a:p>
            <a:r>
              <a:rPr lang="en-US" dirty="0"/>
              <a:t>For competitive runners there is a wide variety of races available</a:t>
            </a:r>
          </a:p>
          <a:p>
            <a:pPr lvl="1"/>
            <a:r>
              <a:rPr lang="en-US" dirty="0"/>
              <a:t>Examples: 5K, 10K, half-marathon (13.1-mile), &amp; marathon (26.2 mile) </a:t>
            </a:r>
          </a:p>
          <a:p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0730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46EB4-C929-416C-B64B-B99E8AB156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Health Benefits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34D89B-5E2C-45E6-AEBD-32D62AC37E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0" y="1714500"/>
            <a:ext cx="9144000" cy="483235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Walking and jogging are considered </a:t>
            </a:r>
            <a:r>
              <a:rPr lang="en-US" b="1" dirty="0"/>
              <a:t>aerobic exercise</a:t>
            </a:r>
            <a:endParaRPr lang="en-US" dirty="0"/>
          </a:p>
          <a:p>
            <a:pPr lvl="1"/>
            <a:r>
              <a:rPr lang="en-US" dirty="0"/>
              <a:t>prolonged, dynamic, requires large muscle movement, and is performed at moderate to high intensity levels</a:t>
            </a:r>
          </a:p>
          <a:p>
            <a:pPr lvl="1"/>
            <a:r>
              <a:rPr lang="en-US" dirty="0"/>
              <a:t>primarily uses the aerobic energy pathway (requires oxygen) to provide the cells and muscles with energy</a:t>
            </a:r>
          </a:p>
          <a:p>
            <a:r>
              <a:rPr lang="en-US" dirty="0"/>
              <a:t>Walking and jogging have the potential to not only improve health but also increase fitness levels.</a:t>
            </a:r>
          </a:p>
          <a:p>
            <a:r>
              <a:rPr lang="en-US" dirty="0"/>
              <a:t>Significantly reduce risks of </a:t>
            </a:r>
            <a:r>
              <a:rPr lang="en-US" b="1" dirty="0"/>
              <a:t>cardiovascular disease</a:t>
            </a:r>
            <a:r>
              <a:rPr lang="en-US" dirty="0"/>
              <a:t> (CVD)</a:t>
            </a:r>
          </a:p>
          <a:p>
            <a:pPr lvl="1"/>
            <a:r>
              <a:rPr lang="en-US" dirty="0"/>
              <a:t>any disease that affects the heart or blood vessels. Specific types of CVD include hypertension, coronary arterial disease, congestive heart failure, and many more.</a:t>
            </a:r>
          </a:p>
          <a:p>
            <a:r>
              <a:rPr lang="en-US" dirty="0"/>
              <a:t>Reduces risks of </a:t>
            </a:r>
            <a:r>
              <a:rPr lang="en-US" b="1" dirty="0"/>
              <a:t>cerebrovascular disease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any disease that affects the vascular system of the brain such as stroke. </a:t>
            </a:r>
          </a:p>
          <a:p>
            <a:pPr marL="365760" lvl="1" indent="0">
              <a:buNone/>
            </a:pPr>
            <a:endParaRPr lang="en-US" dirty="0"/>
          </a:p>
          <a:p>
            <a:r>
              <a:rPr lang="en-US" dirty="0"/>
              <a:t>Reduces obesity rates &amp; aids in weight management</a:t>
            </a:r>
          </a:p>
          <a:p>
            <a:pPr lvl="1"/>
            <a:r>
              <a:rPr lang="en-US" dirty="0"/>
              <a:t>the more calories you burn during exercise the easier it will be to prevent becoming overweight or obese.</a:t>
            </a:r>
          </a:p>
          <a:p>
            <a:pPr marL="45720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3030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01A5E4-E937-4155-8B21-FB2B770415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Health Benefits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F9E718-6CAE-4FC4-863F-21C21BF993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May also help to prevent: </a:t>
            </a:r>
          </a:p>
          <a:p>
            <a:pPr marL="45720" indent="0">
              <a:buNone/>
            </a:pPr>
            <a:endParaRPr lang="en-US" dirty="0"/>
          </a:p>
          <a:p>
            <a:pPr lvl="1"/>
            <a:r>
              <a:rPr lang="en-US" dirty="0"/>
              <a:t>Diabetes (Type 2, gestational)</a:t>
            </a:r>
          </a:p>
          <a:p>
            <a:pPr lvl="1"/>
            <a:r>
              <a:rPr lang="en-US" dirty="0"/>
              <a:t>High cholesterol</a:t>
            </a:r>
          </a:p>
          <a:p>
            <a:pPr lvl="1"/>
            <a:r>
              <a:rPr lang="en-US" dirty="0"/>
              <a:t>Cancer of the breasts, prostate, colon, and rectum</a:t>
            </a:r>
          </a:p>
          <a:p>
            <a:pPr lvl="1"/>
            <a:r>
              <a:rPr lang="en-US" dirty="0"/>
              <a:t>Arthritis</a:t>
            </a:r>
          </a:p>
          <a:p>
            <a:pPr lvl="1"/>
            <a:r>
              <a:rPr lang="en-US" dirty="0"/>
              <a:t>Delay the onset of Alzheimer’s and Parkinson’s disease</a:t>
            </a:r>
          </a:p>
          <a:p>
            <a:pPr lvl="1"/>
            <a:r>
              <a:rPr lang="en-US" dirty="0"/>
              <a:t>Osteoporosis</a:t>
            </a:r>
          </a:p>
          <a:p>
            <a:pPr lvl="1"/>
            <a:r>
              <a:rPr lang="en-US" dirty="0"/>
              <a:t>Kidney Disease</a:t>
            </a:r>
          </a:p>
          <a:p>
            <a:pPr lvl="1"/>
            <a:r>
              <a:rPr lang="en-US" dirty="0"/>
              <a:t>Improves immune system function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2296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321D61-E3F6-4214-8103-00A12BFFAF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Health Benefits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1EDF39-A881-4CD4-BAA8-384695BB6F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It can be used to help treat other diseases after diagnosis such as: </a:t>
            </a:r>
          </a:p>
          <a:p>
            <a:pPr marL="45720" indent="0">
              <a:buNone/>
            </a:pPr>
            <a:endParaRPr lang="en-US" dirty="0"/>
          </a:p>
          <a:p>
            <a:pPr lvl="1"/>
            <a:r>
              <a:rPr lang="en-US" dirty="0"/>
              <a:t>Heart disease</a:t>
            </a:r>
          </a:p>
          <a:p>
            <a:pPr lvl="1"/>
            <a:r>
              <a:rPr lang="en-US" dirty="0"/>
              <a:t>Asthma</a:t>
            </a:r>
          </a:p>
          <a:p>
            <a:pPr lvl="1"/>
            <a:r>
              <a:rPr lang="en-US" dirty="0"/>
              <a:t>COPD</a:t>
            </a:r>
          </a:p>
          <a:p>
            <a:pPr lvl="1"/>
            <a:r>
              <a:rPr lang="en-US" dirty="0"/>
              <a:t>Cystic fibrosis</a:t>
            </a:r>
          </a:p>
          <a:p>
            <a:pPr lvl="1"/>
            <a:r>
              <a:rPr lang="en-US" dirty="0"/>
              <a:t>Hyperlipidemia</a:t>
            </a:r>
          </a:p>
          <a:p>
            <a:pPr lvl="1"/>
            <a:r>
              <a:rPr lang="en-US" dirty="0"/>
              <a:t>Multiple sclerosis</a:t>
            </a:r>
          </a:p>
          <a:p>
            <a:pPr lvl="1"/>
            <a:r>
              <a:rPr lang="en-US" dirty="0"/>
              <a:t>Arthritis</a:t>
            </a:r>
          </a:p>
          <a:p>
            <a:pPr lvl="1"/>
            <a:r>
              <a:rPr lang="en-US" dirty="0"/>
              <a:t>Depression</a:t>
            </a:r>
          </a:p>
          <a:p>
            <a:pPr lvl="1"/>
            <a:r>
              <a:rPr lang="en-US" dirty="0"/>
              <a:t>Anxiety disorder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9688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5CD0DB-EA88-4343-BFFA-15D6A45386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Health Benefits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58BA1D-B3D9-424B-8F83-DC0ADE302A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regular aerobic exercise has shown the ability to improve:</a:t>
            </a:r>
          </a:p>
          <a:p>
            <a:pPr lvl="1"/>
            <a:r>
              <a:rPr lang="en-US" dirty="0"/>
              <a:t>Academic performance</a:t>
            </a:r>
          </a:p>
          <a:p>
            <a:pPr lvl="1"/>
            <a:r>
              <a:rPr lang="en-US" dirty="0"/>
              <a:t>Immune system function</a:t>
            </a:r>
          </a:p>
          <a:p>
            <a:pPr lvl="1"/>
            <a:r>
              <a:rPr lang="en-US" dirty="0"/>
              <a:t>Bone &amp; muscle health</a:t>
            </a:r>
          </a:p>
          <a:p>
            <a:pPr lvl="1"/>
            <a:r>
              <a:rPr lang="en-US" dirty="0"/>
              <a:t>Cognitive function</a:t>
            </a:r>
          </a:p>
          <a:p>
            <a:pPr lvl="1"/>
            <a:r>
              <a:rPr lang="en-US" dirty="0"/>
              <a:t>Mood/emotions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2399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Health Fitness 16x9">
  <a:themeElements>
    <a:clrScheme name="HealthFitness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87A91B"/>
      </a:accent1>
      <a:accent2>
        <a:srgbClr val="FBCE11"/>
      </a:accent2>
      <a:accent3>
        <a:srgbClr val="446ED8"/>
      </a:accent3>
      <a:accent4>
        <a:srgbClr val="9D22E2"/>
      </a:accent4>
      <a:accent5>
        <a:srgbClr val="FE9E00"/>
      </a:accent5>
      <a:accent6>
        <a:srgbClr val="DF5327"/>
      </a:accent6>
      <a:hlink>
        <a:srgbClr val="446ED8"/>
      </a:hlink>
      <a:folHlink>
        <a:srgbClr val="828282"/>
      </a:folHlink>
    </a:clrScheme>
    <a:fontScheme name="Calibri Light">
      <a:majorFont>
        <a:latin typeface="Calibri Light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ealth and fitness presentation (widescreen).potx" id="{ABFD658B-2256-413B-9244-0F977A0B2D12}" vid="{E4CB021D-C859-4C82-BDBB-2F2FACCF0D80}"/>
    </a:ext>
  </a:extLst>
</a:theme>
</file>

<file path=ppt/theme/theme2.xml><?xml version="1.0" encoding="utf-8"?>
<a:theme xmlns:a="http://schemas.openxmlformats.org/drawingml/2006/main" name="Office Theme">
  <a:themeElements>
    <a:clrScheme name="HealthFitness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87A91B"/>
      </a:accent1>
      <a:accent2>
        <a:srgbClr val="FBCE11"/>
      </a:accent2>
      <a:accent3>
        <a:srgbClr val="446ED8"/>
      </a:accent3>
      <a:accent4>
        <a:srgbClr val="9D22E2"/>
      </a:accent4>
      <a:accent5>
        <a:srgbClr val="FE9E00"/>
      </a:accent5>
      <a:accent6>
        <a:srgbClr val="DF5327"/>
      </a:accent6>
      <a:hlink>
        <a:srgbClr val="446ED8"/>
      </a:hlink>
      <a:folHlink>
        <a:srgbClr val="828282"/>
      </a:folHlink>
    </a:clrScheme>
    <a:fontScheme name="Calibri Light">
      <a:majorFont>
        <a:latin typeface="Calibri Light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HealthFitness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87A91B"/>
      </a:accent1>
      <a:accent2>
        <a:srgbClr val="FBCE11"/>
      </a:accent2>
      <a:accent3>
        <a:srgbClr val="446ED8"/>
      </a:accent3>
      <a:accent4>
        <a:srgbClr val="9D22E2"/>
      </a:accent4>
      <a:accent5>
        <a:srgbClr val="FE9E00"/>
      </a:accent5>
      <a:accent6>
        <a:srgbClr val="DF5327"/>
      </a:accent6>
      <a:hlink>
        <a:srgbClr val="446ED8"/>
      </a:hlink>
      <a:folHlink>
        <a:srgbClr val="828282"/>
      </a:folHlink>
    </a:clrScheme>
    <a:fontScheme name="Calibri Light">
      <a:majorFont>
        <a:latin typeface="Calibri Light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Unknown Document Type" ma:contentTypeID="0x0101040041CD431062BA1E42B6CD95F70D47877E" ma:contentTypeVersion="4" ma:contentTypeDescription="Allows users to upload documents of any content type to a library. Unknown documents will be treated as their original content type in client applications." ma:contentTypeScope="" ma:versionID="153acd89c5d8c1f0dbe039e6b574551b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972445cd6a465eed4766ccf169b7a720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51EB913-B2D3-48DC-BB31-FB9D00A64E39}"/>
</file>

<file path=customXml/itemProps2.xml><?xml version="1.0" encoding="utf-8"?>
<ds:datastoreItem xmlns:ds="http://schemas.openxmlformats.org/officeDocument/2006/customXml" ds:itemID="{4BCC541F-395B-47B0-816D-BE7BA991EF89}"/>
</file>

<file path=customXml/itemProps3.xml><?xml version="1.0" encoding="utf-8"?>
<ds:datastoreItem xmlns:ds="http://schemas.openxmlformats.org/officeDocument/2006/customXml" ds:itemID="{5A279706-AFFE-40D0-93BA-797DF229F0C3}"/>
</file>

<file path=docProps/app.xml><?xml version="1.0" encoding="utf-8"?>
<Properties xmlns="http://schemas.openxmlformats.org/officeDocument/2006/extended-properties" xmlns:vt="http://schemas.openxmlformats.org/officeDocument/2006/docPropsVTypes">
  <Template>Health and fitness presentation (widescreen)</Template>
  <TotalTime>43</TotalTime>
  <Words>543</Words>
  <Application>Microsoft Office PowerPoint</Application>
  <PresentationFormat>Widescreen</PresentationFormat>
  <Paragraphs>73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Health Fitness 16x9</vt:lpstr>
      <vt:lpstr>THE BENEFITS OF WALKING &amp; Jogging as exercise</vt:lpstr>
      <vt:lpstr>Exercise: Not a Passing Fad </vt:lpstr>
      <vt:lpstr>What are Physical Activity and Exercise? </vt:lpstr>
      <vt:lpstr>What are Physical Activity and Exercise?</vt:lpstr>
      <vt:lpstr>The Role of Walking and Jogging  </vt:lpstr>
      <vt:lpstr>Health Benefits </vt:lpstr>
      <vt:lpstr>Health Benefits </vt:lpstr>
      <vt:lpstr>Health Benefits </vt:lpstr>
      <vt:lpstr>Health Benefits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With Pictures layout</dc:title>
  <dc:creator>Althea Moser</dc:creator>
  <cp:lastModifiedBy>Althea Moser</cp:lastModifiedBy>
  <cp:revision>19</cp:revision>
  <dcterms:created xsi:type="dcterms:W3CDTF">2019-07-11T17:32:07Z</dcterms:created>
  <dcterms:modified xsi:type="dcterms:W3CDTF">2020-01-03T19:27:00Z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0x0101040041CD431062BA1E42B6CD95F70D47877E</vt:lpwstr>
  </property>
</Properties>
</file>