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5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3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2" r:id="rId11"/>
    <p:sldId id="271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CF1AB2-1976-4502-BF36-3FF5EA218861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1" autoAdjust="0"/>
    <p:restoredTop sz="94706" autoAdjust="0"/>
  </p:normalViewPr>
  <p:slideViewPr>
    <p:cSldViewPr snapToGrid="0">
      <p:cViewPr varScale="1">
        <p:scale>
          <a:sx n="75" d="100"/>
          <a:sy n="75" d="100"/>
        </p:scale>
        <p:origin x="210" y="4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0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BCE0C-CD74-4A59-802C-6D2F8C15331A}" type="datetimeFigureOut">
              <a:rPr lang="en-US" smtClean="0"/>
              <a:t>11/22/2019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8501B-77B5-4365-9881-C6E19A3C1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456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FDEA8-CBB8-46CC-9562-028963DBC55A}" type="datetimeFigureOut">
              <a:rPr lang="en-US" smtClean="0"/>
              <a:t>11/22/2019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BD8E7-1312-41F3-99C4-6DA5AF8919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084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548245"/>
            <a:ext cx="10515600" cy="224028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54659"/>
            <a:ext cx="105156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153400" y="0"/>
            <a:ext cx="40386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2813" y="1683327"/>
            <a:ext cx="3125787" cy="2877260"/>
          </a:xfrm>
        </p:spPr>
        <p:txBody>
          <a:bodyPr anchor="b"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0" y="0"/>
            <a:ext cx="8101584" cy="6857999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32813" y="4591761"/>
            <a:ext cx="3125787" cy="1580440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11/22/2019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57200"/>
            <a:ext cx="1943100" cy="57197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457200"/>
            <a:ext cx="7048500" cy="5719762"/>
          </a:xfrm>
        </p:spPr>
        <p:txBody>
          <a:bodyPr vert="eaVert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11/22/2019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Pictur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4800600"/>
            <a:ext cx="12192000" cy="2057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084483"/>
            <a:ext cx="11125200" cy="9144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0"/>
          </p:nvPr>
        </p:nvSpPr>
        <p:spPr>
          <a:xfrm>
            <a:off x="1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1"/>
          </p:nvPr>
        </p:nvSpPr>
        <p:spPr>
          <a:xfrm>
            <a:off x="408432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4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2"/>
          </p:nvPr>
        </p:nvSpPr>
        <p:spPr>
          <a:xfrm>
            <a:off x="816864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6043123"/>
            <a:ext cx="11125200" cy="5715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63745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11/22/2019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483427"/>
            <a:ext cx="10515600" cy="27432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35025" y="5257800"/>
            <a:ext cx="105156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2000" cap="all" spc="50" baseline="0">
                <a:solidFill>
                  <a:schemeClr val="bg1"/>
                </a:solidFill>
              </a:defRPr>
            </a:lvl1pPr>
            <a:lvl2pPr marL="365760" indent="0" algn="ctr">
              <a:buNone/>
              <a:defRPr sz="2000" cap="all" spc="50" baseline="0">
                <a:solidFill>
                  <a:schemeClr val="bg1"/>
                </a:solidFill>
              </a:defRPr>
            </a:lvl2pPr>
            <a:lvl3pPr algn="ctr">
              <a:defRPr sz="2000" cap="all" spc="50" baseline="0">
                <a:solidFill>
                  <a:schemeClr val="bg1"/>
                </a:solidFill>
              </a:defRPr>
            </a:lvl3pPr>
            <a:lvl4pPr algn="ctr">
              <a:defRPr sz="2000" cap="all" spc="50" baseline="0">
                <a:solidFill>
                  <a:schemeClr val="bg1"/>
                </a:solidFill>
              </a:defRPr>
            </a:lvl4pPr>
            <a:lvl5pPr algn="ctr">
              <a:defRPr sz="2000" cap="all" spc="5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11/22/2019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7048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7048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11/22/2019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11/22/2019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1812" y="1672934"/>
            <a:ext cx="3506788" cy="288036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352" y="457200"/>
            <a:ext cx="7242111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51812" y="4590288"/>
            <a:ext cx="3514564" cy="1581912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11/22/2019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714500"/>
            <a:ext cx="91440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83680"/>
            <a:ext cx="12192000" cy="2743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3999" y="6601556"/>
            <a:ext cx="649138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87908" y="6601556"/>
            <a:ext cx="1534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37CC0096-1860-4642-9CD2-0079EA5E7CD1}" type="datetimeFigureOut">
              <a:rPr lang="en-US" smtClean="0"/>
              <a:pPr/>
              <a:t>11/22/2019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4499" y="6601556"/>
            <a:ext cx="7735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Getting Started WITH A WALKING/JOGGING PROGRAM</a:t>
            </a:r>
          </a:p>
        </p:txBody>
      </p:sp>
      <p:pic>
        <p:nvPicPr>
          <p:cNvPr id="9" name="Picture Placeholder 8" descr="Man and woman running on indoor track"/>
          <p:cNvPicPr>
            <a:picLocks noGrp="1" noChangeAspect="1"/>
          </p:cNvPicPr>
          <p:nvPr>
            <p:ph type="pic" idx="1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" b="39"/>
          <a:stretch/>
        </p:blipFill>
        <p:spPr>
          <a:xfrm>
            <a:off x="3674846" y="22121"/>
            <a:ext cx="4023360" cy="4745736"/>
          </a:xfr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2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idx="1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303468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40A17-3708-4B72-BC12-75E148CE3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Field Tests for VO2</a:t>
            </a:r>
            <a:r>
              <a:rPr lang="en-US" b="1" baseline="-25000" dirty="0"/>
              <a:t>max</a:t>
            </a:r>
            <a:br>
              <a:rPr lang="en-US" b="1" baseline="-25000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40AD25-68BE-40F2-BA24-2238A76071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of the most common walking/jogging assessments used to estimate your VO2</a:t>
            </a:r>
            <a:r>
              <a:rPr lang="en-US" baseline="-25000" dirty="0"/>
              <a:t>max </a:t>
            </a:r>
            <a:r>
              <a:rPr lang="en-US" dirty="0"/>
              <a:t>include:</a:t>
            </a:r>
          </a:p>
          <a:p>
            <a:pPr lvl="1"/>
            <a:r>
              <a:rPr lang="en-US" dirty="0"/>
              <a:t> 12-minute Walk</a:t>
            </a:r>
          </a:p>
          <a:p>
            <a:pPr lvl="1"/>
            <a:r>
              <a:rPr lang="en-US" dirty="0"/>
              <a:t> 1.5-mile Run-Walk Test, and</a:t>
            </a:r>
          </a:p>
          <a:p>
            <a:pPr lvl="1"/>
            <a:r>
              <a:rPr lang="en-US" dirty="0"/>
              <a:t> 1-mile walk test</a:t>
            </a:r>
          </a:p>
          <a:p>
            <a:r>
              <a:rPr lang="en-US" dirty="0"/>
              <a:t>Field assessments are basically cost free, user friendly and require very little expertise to conduct or perform</a:t>
            </a:r>
          </a:p>
          <a:p>
            <a:r>
              <a:rPr lang="en-US" dirty="0"/>
              <a:t>Will only provide good estimations</a:t>
            </a:r>
          </a:p>
          <a:p>
            <a:r>
              <a:rPr lang="en-US" dirty="0"/>
              <a:t>The key point of the assessment is measuring differences rather than absolute values and the field tests can accurately meet that objective</a:t>
            </a:r>
          </a:p>
        </p:txBody>
      </p:sp>
    </p:spTree>
    <p:extLst>
      <p:ext uri="{BB962C8B-B14F-4D97-AF65-F5344CB8AC3E}">
        <p14:creationId xmlns:p14="http://schemas.microsoft.com/office/powerpoint/2010/main" val="283529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D5B6C-3681-48BD-A6CF-708379C6A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Lab-Based VO2</a:t>
            </a:r>
            <a:r>
              <a:rPr lang="en-US" b="1" baseline="-25000" dirty="0"/>
              <a:t>max</a:t>
            </a:r>
            <a:br>
              <a:rPr lang="en-US" b="1" baseline="-25000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E73A82-B79E-4F04-B8C2-58EF8AB912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 more accurate assessment, you would need to perform a lab-based VO2max test</a:t>
            </a:r>
          </a:p>
          <a:p>
            <a:r>
              <a:rPr lang="en-US" dirty="0"/>
              <a:t> Uses equipment that measures the volume of oxygen and carbon dioxide being moved in and out of the lungs during exercise</a:t>
            </a:r>
          </a:p>
          <a:p>
            <a:r>
              <a:rPr lang="en-US" dirty="0"/>
              <a:t>While more accurate, the expense and availability make it impractical for most</a:t>
            </a:r>
          </a:p>
        </p:txBody>
      </p:sp>
    </p:spTree>
    <p:extLst>
      <p:ext uri="{BB962C8B-B14F-4D97-AF65-F5344CB8AC3E}">
        <p14:creationId xmlns:p14="http://schemas.microsoft.com/office/powerpoint/2010/main" val="239386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F2CAC-F4B9-4EA2-8B87-C0993DF17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Additional measurements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E85BC0-7877-4588-9836-5CDE4BB9C1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Measuring body fat</a:t>
            </a:r>
          </a:p>
          <a:p>
            <a:r>
              <a:rPr lang="en-US" dirty="0"/>
              <a:t>Measuring body weight, and</a:t>
            </a:r>
          </a:p>
          <a:p>
            <a:r>
              <a:rPr lang="en-US" dirty="0"/>
              <a:t>Anthropometric measurements:</a:t>
            </a:r>
          </a:p>
          <a:p>
            <a:pPr lvl="1"/>
            <a:r>
              <a:rPr lang="en-US" dirty="0"/>
              <a:t>The scientific measurement of the body</a:t>
            </a:r>
          </a:p>
          <a:p>
            <a:pPr lvl="1"/>
            <a:r>
              <a:rPr lang="en-US" dirty="0"/>
              <a:t>Done by using a simple tape measure to determine the circumference of large muscle groups, the waist, and hips</a:t>
            </a:r>
          </a:p>
          <a:p>
            <a:pPr lvl="1"/>
            <a:r>
              <a:rPr lang="en-US" dirty="0"/>
              <a:t>Can be helpful in measuring the success of your activities (can determine if these areas are being affected by your walking and jogging routine)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38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36F38-482C-4C8F-8F2D-638632EE4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Set S.M.A.R.T Goals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6FDC62-E296-4F7D-AE62-E8034EBAE0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250950"/>
            <a:ext cx="9144000" cy="52451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Setting specific goals about how you want to feel and look, increases your chances of success</a:t>
            </a:r>
          </a:p>
          <a:p>
            <a:r>
              <a:rPr lang="en-US" dirty="0"/>
              <a:t>State goals in a clearly defined and measurable way</a:t>
            </a:r>
          </a:p>
          <a:p>
            <a:pPr lvl="0"/>
            <a:r>
              <a:rPr lang="en-US" b="1" u="sng" dirty="0"/>
              <a:t>S</a:t>
            </a:r>
            <a:r>
              <a:rPr lang="en-US" dirty="0"/>
              <a:t>pecific </a:t>
            </a:r>
            <a:br>
              <a:rPr lang="en-US" dirty="0"/>
            </a:br>
            <a:r>
              <a:rPr lang="en-US" dirty="0"/>
              <a:t>Be as specific and detailed as possible in creating your goal</a:t>
            </a:r>
          </a:p>
          <a:p>
            <a:pPr lvl="0"/>
            <a:r>
              <a:rPr lang="en-US" b="1" u="sng" dirty="0"/>
              <a:t>M</a:t>
            </a:r>
            <a:r>
              <a:rPr lang="en-US" dirty="0"/>
              <a:t>easurable: If your goal cannot be measured, you will not know when you have successfully completed the goal</a:t>
            </a:r>
          </a:p>
          <a:p>
            <a:pPr lvl="0"/>
            <a:r>
              <a:rPr lang="en-US" b="1" u="sng" dirty="0"/>
              <a:t>A</a:t>
            </a:r>
            <a:r>
              <a:rPr lang="en-US" dirty="0"/>
              <a:t>ttainable</a:t>
            </a:r>
            <a:br>
              <a:rPr lang="en-US" dirty="0"/>
            </a:br>
            <a:r>
              <a:rPr lang="en-US" dirty="0"/>
              <a:t>Consider whether you have the resources—such as time, family support, and financial means—to obtain your goal</a:t>
            </a:r>
          </a:p>
          <a:p>
            <a:pPr lvl="0"/>
            <a:r>
              <a:rPr lang="en-US" b="1" u="sng" dirty="0"/>
              <a:t>R</a:t>
            </a:r>
            <a:r>
              <a:rPr lang="en-US" dirty="0"/>
              <a:t>ealistic</a:t>
            </a:r>
            <a:br>
              <a:rPr lang="en-US" dirty="0"/>
            </a:br>
            <a:r>
              <a:rPr lang="en-US" dirty="0"/>
              <a:t>While your goal should be challenging, it should not exceed reasonable expectations. </a:t>
            </a:r>
          </a:p>
          <a:p>
            <a:r>
              <a:rPr lang="en-US" b="1" u="sng" dirty="0"/>
              <a:t>T</a:t>
            </a:r>
            <a:r>
              <a:rPr lang="en-US" dirty="0"/>
              <a:t>imeframe</a:t>
            </a:r>
            <a:br>
              <a:rPr lang="en-US" dirty="0"/>
            </a:br>
            <a:r>
              <a:rPr lang="en-US" dirty="0"/>
              <a:t>Set a deadline to accomplish your goal</a:t>
            </a:r>
          </a:p>
          <a:p>
            <a:pPr lvl="1"/>
            <a:endParaRPr lang="en-US" dirty="0"/>
          </a:p>
          <a:p>
            <a:r>
              <a:rPr lang="en-US" dirty="0"/>
              <a:t>S.M.A.R.T goal example: I will improve my 12-minute distance by 10% within 2 months of the first assessment</a:t>
            </a:r>
          </a:p>
        </p:txBody>
      </p:sp>
    </p:spTree>
    <p:extLst>
      <p:ext uri="{BB962C8B-B14F-4D97-AF65-F5344CB8AC3E}">
        <p14:creationId xmlns:p14="http://schemas.microsoft.com/office/powerpoint/2010/main" val="2347209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F119D-625D-4C08-8F50-35D8BB8E9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Create a Plan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ABACFE-486F-4B5D-91D9-3706387F90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your goals as the foundation for your program</a:t>
            </a:r>
          </a:p>
          <a:p>
            <a:pPr marL="45720" indent="0">
              <a:buNone/>
            </a:pPr>
            <a:endParaRPr lang="en-US" dirty="0"/>
          </a:p>
          <a:p>
            <a:r>
              <a:rPr lang="en-US" dirty="0"/>
              <a:t>Determine the frequency, the intensity, and the duration of your exercise sessions</a:t>
            </a:r>
          </a:p>
          <a:p>
            <a:endParaRPr lang="en-US" dirty="0"/>
          </a:p>
          <a:p>
            <a:r>
              <a:rPr lang="en-US" dirty="0"/>
              <a:t>Design a program that is safe, effective, and minimizes risks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038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05AA1-676B-4C11-AA5E-A1B94B666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Follow through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5B33F-8C5A-4E9F-B0CA-BA242301B6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Sticking with a program proves difficult for most people</a:t>
            </a:r>
          </a:p>
          <a:p>
            <a:endParaRPr lang="en-US" dirty="0"/>
          </a:p>
          <a:p>
            <a:r>
              <a:rPr lang="en-US" dirty="0"/>
              <a:t>Identify barriers that may prevent you from consistently following through</a:t>
            </a:r>
          </a:p>
          <a:p>
            <a:pPr lvl="1"/>
            <a:r>
              <a:rPr lang="en-US" dirty="0"/>
              <a:t>One of the most common challenges cited is a shortage of time</a:t>
            </a:r>
          </a:p>
          <a:p>
            <a:pPr lvl="1"/>
            <a:r>
              <a:rPr lang="en-US" dirty="0"/>
              <a:t>Make a list of the items that prevent you from regularly exercising</a:t>
            </a:r>
          </a:p>
          <a:p>
            <a:pPr lvl="1"/>
            <a:r>
              <a:rPr lang="en-US" dirty="0"/>
              <a:t>Analyze your schedule and find a time for squeezing in your exercise routine</a:t>
            </a:r>
          </a:p>
        </p:txBody>
      </p:sp>
    </p:spTree>
    <p:extLst>
      <p:ext uri="{BB962C8B-B14F-4D97-AF65-F5344CB8AC3E}">
        <p14:creationId xmlns:p14="http://schemas.microsoft.com/office/powerpoint/2010/main" val="297851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93EB6-215A-4A87-A29D-F69DF75B8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for Success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7A1385-0D07-497A-A300-CFE5DCFB28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b="1" i="1" dirty="0"/>
              <a:t>Think long term; think lifestyle</a:t>
            </a:r>
            <a:br>
              <a:rPr lang="en-US" dirty="0"/>
            </a:br>
            <a:r>
              <a:rPr lang="en-US" dirty="0"/>
              <a:t>The goal is to make exercise an activity you enjoy every day throughout your life</a:t>
            </a:r>
          </a:p>
          <a:p>
            <a:r>
              <a:rPr lang="en-US" b="1" i="1" dirty="0"/>
              <a:t>Start out slowly</a:t>
            </a:r>
            <a:br>
              <a:rPr lang="en-US" dirty="0"/>
            </a:br>
            <a:r>
              <a:rPr lang="en-US" dirty="0"/>
              <a:t>Plan for low intensity activity, for 2–3 days per week, and for realistic periods of time (20–30 minutes per session)</a:t>
            </a:r>
          </a:p>
          <a:p>
            <a:r>
              <a:rPr lang="en-US" b="1" i="1" dirty="0"/>
              <a:t>Begin with low Intensity/low volume</a:t>
            </a:r>
            <a:br>
              <a:rPr lang="en-US" dirty="0"/>
            </a:br>
            <a:r>
              <a:rPr lang="en-US" dirty="0"/>
              <a:t>Gradually increase time and frequency (called volume), or you can increase your intensity </a:t>
            </a:r>
          </a:p>
          <a:p>
            <a:pPr lvl="1"/>
            <a:r>
              <a:rPr lang="en-US" dirty="0"/>
              <a:t>In beginning a program, do not change both at the same time</a:t>
            </a:r>
          </a:p>
          <a:p>
            <a:r>
              <a:rPr lang="en-US" b="1" i="1" dirty="0"/>
              <a:t>Keep track</a:t>
            </a:r>
            <a:br>
              <a:rPr lang="en-US" dirty="0"/>
            </a:br>
            <a:r>
              <a:rPr lang="en-US" dirty="0"/>
              <a:t>Keep track of your consistent efforts, body composition, and fitness test results</a:t>
            </a:r>
          </a:p>
          <a:p>
            <a:pPr marL="45720" indent="0">
              <a:buNone/>
            </a:pPr>
            <a:r>
              <a:rPr lang="en-US" dirty="0"/>
              <a:t>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01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1C9A1-C518-40AF-8E52-E931596FC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for Success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38874-F989-4EF6-AB8C-214BC55770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i="1" dirty="0"/>
              <a:t>Seek support</a:t>
            </a:r>
            <a:br>
              <a:rPr lang="en-US" dirty="0"/>
            </a:br>
            <a:r>
              <a:rPr lang="en-US" dirty="0"/>
              <a:t>Look for friends, family members, clubs, or even virtual support using apps and other online forums</a:t>
            </a:r>
          </a:p>
          <a:p>
            <a:pPr lvl="1"/>
            <a:r>
              <a:rPr lang="en-US" dirty="0"/>
              <a:t>Support provides motivation, accountability, encouragement</a:t>
            </a:r>
          </a:p>
          <a:p>
            <a:r>
              <a:rPr lang="en-US" b="1" i="1" dirty="0"/>
              <a:t>Vary your activities from time to time</a:t>
            </a:r>
            <a:br>
              <a:rPr lang="en-US" dirty="0"/>
            </a:br>
            <a:r>
              <a:rPr lang="en-US" dirty="0"/>
              <a:t>Varying your activities occasionally will prevent boredom. Instead of walking, play basketball or ride a bike. Vary the location of your workout by discovering new hiking trails, parks or walking paths</a:t>
            </a:r>
          </a:p>
          <a:p>
            <a:r>
              <a:rPr lang="en-US" b="1" i="1" dirty="0"/>
              <a:t>Have fun</a:t>
            </a:r>
            <a:br>
              <a:rPr lang="en-US" dirty="0"/>
            </a:br>
            <a:r>
              <a:rPr lang="en-US" dirty="0"/>
              <a:t>If you enjoy your activities, you are far more likely to achieve a lasting lifestyle change</a:t>
            </a:r>
            <a:br>
              <a:rPr lang="en-US" dirty="0"/>
            </a:br>
            <a:endParaRPr lang="en-US" dirty="0"/>
          </a:p>
          <a:p>
            <a:r>
              <a:rPr lang="en-US" b="1" i="1" dirty="0"/>
              <a:t>Eat healthier</a:t>
            </a:r>
          </a:p>
          <a:p>
            <a:r>
              <a:rPr lang="en-US" dirty="0"/>
              <a:t>Eating a balanced diet will accelerate your results and allow you to feel more successful throughout your activities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93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4D324-901A-46A8-9F62-9F631317B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b="1" dirty="0"/>
              <a:t>Additional Safety Concerns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03D9D4-6C7E-4023-B8D5-8F0281C2D1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physical infrastructure of many American cities does not accommodate active lifestyles</a:t>
            </a:r>
          </a:p>
          <a:p>
            <a:r>
              <a:rPr lang="en-US" dirty="0"/>
              <a:t>Limited financial resources and de-emphasis on public health means local and state governments are unlikely to allocate funds for building roads with sidewalks, creating walking trails that surround parks, or adding bike lanes</a:t>
            </a:r>
          </a:p>
          <a:p>
            <a:r>
              <a:rPr lang="en-US" dirty="0"/>
              <a:t>Exercise participants share roads and use isolated trails/pathways, inherently increasing the safety risks of being active</a:t>
            </a:r>
          </a:p>
          <a:p>
            <a:r>
              <a:rPr lang="en-US" dirty="0"/>
              <a:t>Do not use headphones that could prevent you from hearing well and remaining alert</a:t>
            </a:r>
          </a:p>
          <a:p>
            <a:r>
              <a:rPr lang="en-US" dirty="0"/>
              <a:t>Do not exercise alone</a:t>
            </a:r>
          </a:p>
          <a:p>
            <a:r>
              <a:rPr lang="en-US" dirty="0"/>
              <a:t>Prepare for adequate hydration in the heat, and </a:t>
            </a:r>
          </a:p>
          <a:p>
            <a:r>
              <a:rPr lang="en-US" dirty="0"/>
              <a:t>Use warm clothing in extreme cold to avoid frostbite</a:t>
            </a:r>
          </a:p>
        </p:txBody>
      </p:sp>
    </p:spTree>
    <p:extLst>
      <p:ext uri="{BB962C8B-B14F-4D97-AF65-F5344CB8AC3E}">
        <p14:creationId xmlns:p14="http://schemas.microsoft.com/office/powerpoint/2010/main" val="35233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B6A06-63EA-4C17-88EA-B0E65BD5B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28600"/>
            <a:ext cx="9144000" cy="1371600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r>
              <a:rPr lang="en-US" b="1" dirty="0"/>
              <a:t>Heat-Related Illness</a:t>
            </a:r>
            <a:br>
              <a:rPr lang="en-US" b="1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75BD60-FA5A-445A-BB8F-08048086D5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Heat-related illnesses include heat cramps, heat exhaustion, and heat stroke</a:t>
            </a:r>
          </a:p>
          <a:p>
            <a:endParaRPr lang="en-US" dirty="0"/>
          </a:p>
          <a:p>
            <a:r>
              <a:rPr lang="en-US" dirty="0"/>
              <a:t>A 2013 report from the Center for Disease Control stated that about 658 deaths from heat-related illnesses occurred every year</a:t>
            </a:r>
          </a:p>
          <a:p>
            <a:endParaRPr lang="en-US" dirty="0"/>
          </a:p>
          <a:p>
            <a:r>
              <a:rPr lang="en-US" dirty="0"/>
              <a:t>Of those deaths, most were male, older adults</a:t>
            </a:r>
          </a:p>
          <a:p>
            <a:pPr marL="4572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65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E941EF6-6376-4810-A2A7-6AA61AF01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beginning A NEW ROUTINE</a:t>
            </a:r>
            <a:br>
              <a:rPr lang="en-US" dirty="0"/>
            </a:b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C42A43A-EFFA-4850-B7A6-9CCF37EBF8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Beginning a new exercise routine can have barriers</a:t>
            </a:r>
          </a:p>
          <a:p>
            <a:pPr lvl="1"/>
            <a:r>
              <a:rPr lang="en-US" dirty="0"/>
              <a:t>Old habits, insufficient motivation, support from others, etc. all play a role in whether or not you successfully begin a new exercise program</a:t>
            </a:r>
          </a:p>
          <a:p>
            <a:pPr lvl="1"/>
            <a:endParaRPr lang="en-US" dirty="0"/>
          </a:p>
          <a:p>
            <a:r>
              <a:rPr lang="en-US" dirty="0"/>
              <a:t>Success can be measured by your ability to consistently participate in a walking or jogging program to reap the fitness benefits associated with the activity</a:t>
            </a:r>
          </a:p>
          <a:p>
            <a:endParaRPr lang="en-US" dirty="0"/>
          </a:p>
          <a:p>
            <a:r>
              <a:rPr lang="en-US" dirty="0"/>
              <a:t>Think “Lifestyle”</a:t>
            </a:r>
          </a:p>
          <a:p>
            <a:pPr lvl="1"/>
            <a:r>
              <a:rPr lang="en-US" dirty="0"/>
              <a:t>Behavior that is imbedded into your daily and weekly routine</a:t>
            </a:r>
          </a:p>
          <a:p>
            <a:pPr lvl="1"/>
            <a:r>
              <a:rPr lang="en-US" dirty="0"/>
              <a:t>Focus on what will make you consistent</a:t>
            </a:r>
          </a:p>
          <a:p>
            <a:pPr lvl="1"/>
            <a:r>
              <a:rPr lang="en-US" dirty="0"/>
              <a:t>Optimal health and fitness do not occur overnight</a:t>
            </a:r>
          </a:p>
          <a:p>
            <a:pPr lvl="1"/>
            <a:r>
              <a:rPr lang="en-US" dirty="0"/>
              <a:t>Time and more importantly, consistency, drive health and fitness outcomes</a:t>
            </a:r>
          </a:p>
        </p:txBody>
      </p:sp>
    </p:spTree>
    <p:extLst>
      <p:ext uri="{BB962C8B-B14F-4D97-AF65-F5344CB8AC3E}">
        <p14:creationId xmlns:p14="http://schemas.microsoft.com/office/powerpoint/2010/main" val="35265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E9CCC-4C3A-4B2E-B62B-5060A9CF2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Hydration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A3B926-7D8A-4B3F-9A82-FBE0FCDF6A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The number one risk factor associated with heat-related illness is hydration, the starting point of all heat-related illness</a:t>
            </a:r>
          </a:p>
          <a:p>
            <a:r>
              <a:rPr lang="en-US" dirty="0"/>
              <a:t>Hydration must begin before exercise and must become part of your daily routine</a:t>
            </a:r>
          </a:p>
          <a:p>
            <a:r>
              <a:rPr lang="en-US" dirty="0"/>
              <a:t>Several practical methods of monitoring hydration levels can assist in preventing illness</a:t>
            </a:r>
          </a:p>
          <a:p>
            <a:pPr lvl="1"/>
            <a:r>
              <a:rPr lang="en-US" dirty="0"/>
              <a:t>monitor the color of your urine</a:t>
            </a:r>
          </a:p>
          <a:p>
            <a:pPr lvl="1"/>
            <a:r>
              <a:rPr lang="en-US" dirty="0"/>
              <a:t>weigh yourself before and after a workout to see how much water weight is lost during an exercise session primarily as a result of sweat</a:t>
            </a:r>
          </a:p>
          <a:p>
            <a:pPr lvl="1"/>
            <a:r>
              <a:rPr lang="en-US" dirty="0"/>
              <a:t>The best preventative measure for maintaining a hydrated state is simply drinking plenty of water throughout the day</a:t>
            </a:r>
          </a:p>
          <a:p>
            <a:pPr lvl="1"/>
            <a:r>
              <a:rPr lang="en-US" dirty="0"/>
              <a:t>Insufficient hydration leads to poor performance, poor health, and potentially serious illness</a:t>
            </a:r>
          </a:p>
          <a:p>
            <a:pPr lvl="1"/>
            <a:r>
              <a:rPr lang="en-US" dirty="0"/>
              <a:t>If the activity planned is shorter than 60 minutes in duration, water is the recommended fluid. For activities beyond 60 minutes, a sports drink should be used</a:t>
            </a:r>
          </a:p>
        </p:txBody>
      </p:sp>
    </p:spTree>
    <p:extLst>
      <p:ext uri="{BB962C8B-B14F-4D97-AF65-F5344CB8AC3E}">
        <p14:creationId xmlns:p14="http://schemas.microsoft.com/office/powerpoint/2010/main" val="351472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23AEE-980E-426D-BDDC-374E0221B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Cold-Related Illnesses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1BCF8-C662-465D-A680-6EDA1F4719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minimize the risk of cold-related illness, you must prevent the loss of too much body heat</a:t>
            </a:r>
          </a:p>
          <a:p>
            <a:r>
              <a:rPr lang="en-US" dirty="0"/>
              <a:t>The three major concerns related to cold-related illnesses are:</a:t>
            </a:r>
          </a:p>
          <a:p>
            <a:pPr lvl="1"/>
            <a:r>
              <a:rPr lang="en-US" dirty="0"/>
              <a:t>Hypothermia</a:t>
            </a:r>
          </a:p>
          <a:p>
            <a:pPr lvl="1"/>
            <a:r>
              <a:rPr lang="en-US" dirty="0"/>
              <a:t>Frost-nip, and</a:t>
            </a:r>
          </a:p>
          <a:p>
            <a:pPr lvl="1"/>
            <a:r>
              <a:rPr lang="en-US" dirty="0"/>
              <a:t>Frost bite</a:t>
            </a:r>
          </a:p>
          <a:p>
            <a:r>
              <a:rPr lang="en-US" dirty="0"/>
              <a:t>The objective of preventing cold-related illness is to maintain the proper body temperature of between 98.6 and 99.9 degrees Fahrenheit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11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69D41-2333-4650-BECA-78BCCF5F7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Cold-Related Illnesses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55EC8F-06CE-41B5-AD4D-7C37C70F90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body temperature falls below 98.6 F, multiple symptoms may appear, indicating the need to take action. </a:t>
            </a:r>
          </a:p>
          <a:p>
            <a:r>
              <a:rPr lang="en-US" dirty="0"/>
              <a:t>Some of those symptoms include:</a:t>
            </a:r>
          </a:p>
          <a:p>
            <a:pPr lvl="1"/>
            <a:r>
              <a:rPr lang="en-US" dirty="0"/>
              <a:t>shivering</a:t>
            </a:r>
          </a:p>
          <a:p>
            <a:pPr lvl="1"/>
            <a:r>
              <a:rPr lang="en-US" dirty="0"/>
              <a:t>numbness and stiffness of joints and appendages</a:t>
            </a:r>
          </a:p>
          <a:p>
            <a:pPr lvl="1"/>
            <a:r>
              <a:rPr lang="en-US" dirty="0"/>
              <a:t>loss of dexterity and/or poor coordination</a:t>
            </a:r>
          </a:p>
          <a:p>
            <a:pPr lvl="1"/>
            <a:r>
              <a:rPr lang="en-US" dirty="0"/>
              <a:t>peeling or blistering of skin, especially to exposed areas</a:t>
            </a:r>
          </a:p>
          <a:p>
            <a:pPr lvl="1"/>
            <a:r>
              <a:rPr lang="en-US" dirty="0"/>
              <a:t>discoloration of the skin in the extremities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691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B819C-6CDB-441C-9D34-5742DD254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Cold-Related Illnesses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5C3FF9-90AE-4E95-B001-D4B6D7999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168400"/>
            <a:ext cx="9144000" cy="50038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Take the necessary steps to avoid problems that can arise from cold conditions</a:t>
            </a:r>
          </a:p>
          <a:p>
            <a:r>
              <a:rPr lang="en-US" b="1" i="1" dirty="0"/>
              <a:t>Hydration is key</a:t>
            </a:r>
            <a:br>
              <a:rPr lang="en-US" dirty="0"/>
            </a:br>
            <a:r>
              <a:rPr lang="en-US" dirty="0"/>
              <a:t>Cold air is usually drier air, which leads to moisture loss through breathing and evaporation</a:t>
            </a:r>
          </a:p>
          <a:p>
            <a:pPr lvl="1"/>
            <a:r>
              <a:rPr lang="en-US" dirty="0"/>
              <a:t> Staying hydrated is key in maintaining blood flow and regulating temperature</a:t>
            </a:r>
          </a:p>
          <a:p>
            <a:r>
              <a:rPr lang="en-US" b="1" i="1" dirty="0"/>
              <a:t>Stay dry</a:t>
            </a:r>
            <a:br>
              <a:rPr lang="en-US" dirty="0"/>
            </a:br>
            <a:r>
              <a:rPr lang="en-US" dirty="0"/>
              <a:t>Keeping shoes and socks dry and clothing from accumulating too much sweat will allow for more effective body temperature regulation</a:t>
            </a:r>
          </a:p>
          <a:p>
            <a:pPr lvl="0"/>
            <a:r>
              <a:rPr lang="en-US" b="1" i="1" dirty="0"/>
              <a:t>Dress appropriately</a:t>
            </a:r>
            <a:br>
              <a:rPr lang="en-US" i="1" dirty="0"/>
            </a:br>
            <a:r>
              <a:rPr lang="en-US" i="1" dirty="0"/>
              <a:t>D</a:t>
            </a:r>
            <a:r>
              <a:rPr lang="en-US" dirty="0"/>
              <a:t>irect moisture (sweat) away from the skin</a:t>
            </a:r>
          </a:p>
          <a:p>
            <a:pPr lvl="1"/>
            <a:r>
              <a:rPr lang="en-US" dirty="0"/>
              <a:t>This is controlled most effectively by layering your clothing. A base layer of moisture-wicking fabric should be used against the skin while additional layers should be breathable</a:t>
            </a:r>
          </a:p>
          <a:p>
            <a:r>
              <a:rPr lang="en-US" b="1" i="1" dirty="0"/>
              <a:t>Cover the extremities</a:t>
            </a:r>
            <a:br>
              <a:rPr lang="en-US" dirty="0"/>
            </a:br>
            <a:r>
              <a:rPr lang="en-US" dirty="0"/>
              <a:t>Those parts of the body farthest away from the heart (toes, fingers, and ears) tend to get coldest first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98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A67AA-6E7C-4E07-9EFB-29B7FC981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7800"/>
            <a:ext cx="9144000" cy="1422400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r>
              <a:rPr lang="en-US" b="1" dirty="0"/>
              <a:t>Safety First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20FECF-20F0-41CB-836E-65645C15EF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physical challenges of beginning a new exercise program can place you at a greater risk of injury, illness or even death</a:t>
            </a:r>
          </a:p>
          <a:p>
            <a:r>
              <a:rPr lang="en-US" dirty="0"/>
              <a:t>The long-term benefits of exercise unequivocally outweigh the risks during exercise</a:t>
            </a:r>
          </a:p>
          <a:p>
            <a:r>
              <a:rPr lang="en-US" dirty="0"/>
              <a:t>In active young adults (younger than 35), incidence of cardiac events are rare</a:t>
            </a:r>
          </a:p>
          <a:p>
            <a:r>
              <a:rPr lang="en-US" dirty="0"/>
              <a:t>Of those rare cardiac incidents that do occur, the presence of preexisting heart disease is the common thread, specifically atherosclerosis</a:t>
            </a:r>
          </a:p>
          <a:p>
            <a:pPr lvl="1"/>
            <a:r>
              <a:rPr lang="en-US" b="1" dirty="0"/>
              <a:t>Atherosclerosis</a:t>
            </a:r>
            <a:r>
              <a:rPr lang="en-US" dirty="0"/>
              <a:t> causes arteries to harden and become clogged with plaque which can break apart, move to other parts of the body, and clog smaller blood vessels</a:t>
            </a:r>
          </a:p>
          <a:p>
            <a:r>
              <a:rPr lang="en-US" dirty="0"/>
              <a:t>It is important to screen individuals for risk factors associated with heart disease before they begin an exercise program</a:t>
            </a:r>
          </a:p>
        </p:txBody>
      </p:sp>
    </p:spTree>
    <p:extLst>
      <p:ext uri="{BB962C8B-B14F-4D97-AF65-F5344CB8AC3E}">
        <p14:creationId xmlns:p14="http://schemas.microsoft.com/office/powerpoint/2010/main" val="992154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58786-7980-452D-AA77-DC9082B18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/>
            </a:br>
            <a:br>
              <a:rPr lang="en-US" b="1" dirty="0"/>
            </a:br>
            <a:r>
              <a:rPr lang="en-US" b="1" dirty="0"/>
              <a:t>Safety First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1CC84-683E-4257-989D-CB1BC89BC9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American College of Sports Medicine recommends a thorough pre-screening to identify any risk of heart disease</a:t>
            </a:r>
          </a:p>
          <a:p>
            <a:r>
              <a:rPr lang="en-US" dirty="0"/>
              <a:t> The 7 major risk factors looking to be identified are:</a:t>
            </a:r>
          </a:p>
          <a:p>
            <a:pPr marL="45720" indent="0">
              <a:buNone/>
            </a:pPr>
            <a:endParaRPr lang="en-US" dirty="0"/>
          </a:p>
          <a:p>
            <a:pPr marL="365760" lvl="1" indent="0">
              <a:buNone/>
            </a:pPr>
            <a:r>
              <a:rPr lang="en-US" b="1" dirty="0"/>
              <a:t>1) Family history</a:t>
            </a:r>
          </a:p>
          <a:p>
            <a:pPr lvl="2"/>
            <a:r>
              <a:rPr lang="en-US" dirty="0"/>
              <a:t>If a cardiac event has occurred with your father or first-degree male relative before the age of 55, or mother or first-degree female relative before 65, there could be a genetic predisposition to heart disease</a:t>
            </a:r>
          </a:p>
          <a:p>
            <a:pPr lvl="2"/>
            <a:endParaRPr lang="en-US" dirty="0"/>
          </a:p>
          <a:p>
            <a:pPr marL="365760" lvl="1" indent="0">
              <a:buNone/>
            </a:pPr>
            <a:r>
              <a:rPr lang="en-US" b="1" dirty="0"/>
              <a:t>2) Cigarette smoking</a:t>
            </a:r>
          </a:p>
          <a:p>
            <a:pPr lvl="2"/>
            <a:r>
              <a:rPr lang="en-US" dirty="0"/>
              <a:t>Currently smoke, or have quit in the past 6 months</a:t>
            </a:r>
          </a:p>
          <a:p>
            <a:pPr lvl="2"/>
            <a:endParaRPr lang="en-US" dirty="0"/>
          </a:p>
          <a:p>
            <a:pPr marL="365760" lvl="1" indent="0">
              <a:buNone/>
            </a:pPr>
            <a:r>
              <a:rPr lang="en-US" b="1" dirty="0"/>
              <a:t>3) Hypertension</a:t>
            </a:r>
          </a:p>
          <a:p>
            <a:pPr lvl="2"/>
            <a:r>
              <a:rPr lang="en-US" dirty="0"/>
              <a:t>Blood pressure at or above 140 mm/HG systolic, 90 mm/Hg diastolic</a:t>
            </a:r>
          </a:p>
          <a:p>
            <a:pPr marL="36576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122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58786-7980-452D-AA77-DC9082B18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/>
            </a:br>
            <a:br>
              <a:rPr lang="en-US" b="1" dirty="0"/>
            </a:br>
            <a:r>
              <a:rPr lang="en-US" b="1" dirty="0"/>
              <a:t>Safety First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1CC84-683E-4257-989D-CB1BC89BC9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indent="0">
              <a:buNone/>
            </a:pPr>
            <a:endParaRPr lang="en-US" dirty="0"/>
          </a:p>
          <a:p>
            <a:pPr marL="365760" lvl="1" indent="0">
              <a:buNone/>
            </a:pPr>
            <a:r>
              <a:rPr lang="en-US" b="1" dirty="0"/>
              <a:t>4)</a:t>
            </a:r>
            <a:r>
              <a:rPr lang="en-US" dirty="0"/>
              <a:t> </a:t>
            </a:r>
            <a:r>
              <a:rPr lang="en-US" b="1" dirty="0"/>
              <a:t>Dyslipidemia</a:t>
            </a:r>
          </a:p>
          <a:p>
            <a:pPr lvl="1"/>
            <a:r>
              <a:rPr lang="en-US" dirty="0"/>
              <a:t>Cholesterol levels that exceed recommendations (130 mg/dL, HDL below 40 mg/dL, or total cholesterol of greater than 200 mg/dL)</a:t>
            </a:r>
          </a:p>
          <a:p>
            <a:pPr lvl="2"/>
            <a:endParaRPr lang="en-US" dirty="0"/>
          </a:p>
          <a:p>
            <a:pPr marL="365760" lvl="1" indent="0">
              <a:buNone/>
            </a:pPr>
            <a:r>
              <a:rPr lang="en-US" b="1" dirty="0"/>
              <a:t>5) Impaired fasting glucose</a:t>
            </a:r>
            <a:r>
              <a:rPr lang="en-US" dirty="0"/>
              <a:t> (diabetes)</a:t>
            </a:r>
          </a:p>
          <a:p>
            <a:pPr lvl="1"/>
            <a:r>
              <a:rPr lang="en-US" dirty="0"/>
              <a:t>Blood sugar should be within the recommended ranges</a:t>
            </a:r>
          </a:p>
          <a:p>
            <a:pPr marL="685800" lvl="2" indent="0">
              <a:buNone/>
            </a:pPr>
            <a:endParaRPr lang="en-US" dirty="0"/>
          </a:p>
          <a:p>
            <a:pPr marL="365760" lvl="1" indent="0">
              <a:buNone/>
            </a:pPr>
            <a:r>
              <a:rPr lang="en-US" b="1" dirty="0"/>
              <a:t>6) Obesity</a:t>
            </a:r>
          </a:p>
          <a:p>
            <a:pPr lvl="1"/>
            <a:r>
              <a:rPr lang="en-US" dirty="0"/>
              <a:t>Body mass index of &gt;30, waist circumference of &gt;102 cm men, &gt;88 cm women, or waist to hip ratio of &gt;0.95 men, &gt;0.86 women</a:t>
            </a:r>
          </a:p>
          <a:p>
            <a:pPr marL="685800" lvl="2" indent="0">
              <a:buNone/>
            </a:pPr>
            <a:endParaRPr lang="en-US" dirty="0"/>
          </a:p>
          <a:p>
            <a:pPr marL="365760" lvl="1" indent="0">
              <a:buNone/>
            </a:pPr>
            <a:r>
              <a:rPr lang="en-US" b="1" dirty="0"/>
              <a:t>7) Sedentary lifestyle</a:t>
            </a:r>
          </a:p>
          <a:p>
            <a:pPr lvl="1"/>
            <a:r>
              <a:rPr lang="en-US" dirty="0"/>
              <a:t>Persons not meeting physical activity guidelines set by US Surgeon General’s Report</a:t>
            </a:r>
          </a:p>
          <a:p>
            <a:pPr marL="365760" lvl="1" indent="0">
              <a:buNone/>
            </a:pPr>
            <a:endParaRPr lang="en-US" dirty="0"/>
          </a:p>
          <a:p>
            <a:pPr marL="36576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80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CD15F-7CF0-4ABA-97F4-E180FC5AA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 Activity Readiness Questionnaire (PAR-Q)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92A225-BB88-4517-BA63-10B8B5EB5F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addition to identifying your risk factors, you should also complete a Physical Activity Readiness Questionnaire (PAR-Q).</a:t>
            </a:r>
          </a:p>
          <a:p>
            <a:r>
              <a:rPr lang="en-US" dirty="0"/>
              <a:t>The PAR-Q asks yes or no questions about symptoms associated with heart disease</a:t>
            </a:r>
          </a:p>
          <a:p>
            <a:r>
              <a:rPr lang="en-US" dirty="0"/>
              <a:t>Based on your risk factors, and your responses in the PAR-Q, you are then placed into a risk category: low, moderate, high</a:t>
            </a:r>
          </a:p>
          <a:p>
            <a:r>
              <a:rPr lang="en-US" b="1" dirty="0"/>
              <a:t>Low risk</a:t>
            </a:r>
            <a:r>
              <a:rPr lang="en-US" dirty="0"/>
              <a:t> persons are:</a:t>
            </a:r>
          </a:p>
          <a:p>
            <a:pPr lvl="1"/>
            <a:r>
              <a:rPr lang="en-US" dirty="0"/>
              <a:t>Men younger than 45 &amp; women younger than 55 who answer no to all of the PAR-Q questions and have one or no risk factors</a:t>
            </a:r>
          </a:p>
          <a:p>
            <a:pPr lvl="1"/>
            <a:r>
              <a:rPr lang="en-US" dirty="0"/>
              <a:t> Although it is still a good idea, further screening such as getting physician’s approval isn’t necessary</a:t>
            </a:r>
          </a:p>
          <a:p>
            <a:pPr marL="4572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397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CD15F-7CF0-4ABA-97F4-E180FC5AA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 Activity Readiness Questionnaire (PAR-Q)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92A225-BB88-4517-BA63-10B8B5EB5F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Moderate risk</a:t>
            </a:r>
            <a:r>
              <a:rPr lang="en-US" dirty="0"/>
              <a:t> persons are:</a:t>
            </a:r>
          </a:p>
          <a:p>
            <a:pPr lvl="1"/>
            <a:r>
              <a:rPr lang="en-US" dirty="0"/>
              <a:t> Men who are 45 or older</a:t>
            </a:r>
          </a:p>
          <a:p>
            <a:pPr lvl="1"/>
            <a:r>
              <a:rPr lang="en-US" dirty="0"/>
              <a:t>Women who are 55  or older </a:t>
            </a:r>
          </a:p>
          <a:p>
            <a:pPr lvl="1"/>
            <a:r>
              <a:rPr lang="en-US" b="1" dirty="0"/>
              <a:t>OR</a:t>
            </a:r>
            <a:r>
              <a:rPr lang="en-US" dirty="0"/>
              <a:t> those who have two or more risk factors</a:t>
            </a:r>
          </a:p>
          <a:p>
            <a:pPr lvl="1"/>
            <a:r>
              <a:rPr lang="en-US" dirty="0"/>
              <a:t>Because of the connection between cardiac disease, the seven risk factors, and risk during exercise it is recommended you get physicians approval before beginning an exercise program.</a:t>
            </a:r>
          </a:p>
          <a:p>
            <a:pPr marL="45720" indent="0">
              <a:buNone/>
            </a:pPr>
            <a:endParaRPr lang="en-US" dirty="0"/>
          </a:p>
          <a:p>
            <a:r>
              <a:rPr lang="en-US" b="1" dirty="0"/>
              <a:t>High risk</a:t>
            </a:r>
            <a:r>
              <a:rPr lang="en-US" dirty="0"/>
              <a:t> persons answer yes to one or more of the questions on the PAR-Q. Physician’s approval is required before beginning a program</a:t>
            </a:r>
          </a:p>
        </p:txBody>
      </p:sp>
    </p:spTree>
    <p:extLst>
      <p:ext uri="{BB962C8B-B14F-4D97-AF65-F5344CB8AC3E}">
        <p14:creationId xmlns:p14="http://schemas.microsoft.com/office/powerpoint/2010/main" val="178249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BEDEC-F0AF-43E1-AD9D-3953C16B9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Assess Your Condition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B30349-585D-440C-B62C-58028316E2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adequately prepare for your personal walking and jogging program, you will need to take a hard look at your current level of fitness</a:t>
            </a:r>
          </a:p>
          <a:p>
            <a:endParaRPr lang="en-US" dirty="0"/>
          </a:p>
          <a:p>
            <a:r>
              <a:rPr lang="en-US" dirty="0"/>
              <a:t>There are multiple methods of assessing your fitness. Select the one that best applies to you</a:t>
            </a:r>
          </a:p>
          <a:p>
            <a:endParaRPr lang="en-US" dirty="0"/>
          </a:p>
          <a:p>
            <a:r>
              <a:rPr lang="en-US" dirty="0"/>
              <a:t>Walking/jogging assessments attempt to estimate a key physiological marker,  your </a:t>
            </a:r>
            <a:r>
              <a:rPr lang="en-US" b="1" dirty="0"/>
              <a:t>maximal oxygen consumption, or VO2</a:t>
            </a:r>
            <a:r>
              <a:rPr lang="en-US" b="1" baseline="-25000" dirty="0"/>
              <a:t>max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6077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F6002-C2A3-4198-AA48-C1159CC86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VO2</a:t>
            </a:r>
            <a:r>
              <a:rPr lang="en-US" b="1" baseline="-25000" dirty="0"/>
              <a:t>max</a:t>
            </a:r>
            <a:br>
              <a:rPr lang="en-US" b="1" baseline="-25000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55CF1-F5AB-4912-AEB0-C83C74E31C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Measures your body’s ability to take in and utilize oxygen</a:t>
            </a:r>
          </a:p>
          <a:p>
            <a:r>
              <a:rPr lang="en-US" dirty="0"/>
              <a:t>Directly correlates to your overall health and fitness</a:t>
            </a:r>
          </a:p>
          <a:p>
            <a:r>
              <a:rPr lang="en-US" dirty="0"/>
              <a:t>Obtaining a good estimate of your VO2</a:t>
            </a:r>
            <a:r>
              <a:rPr lang="en-US" baseline="-25000" dirty="0"/>
              <a:t>max</a:t>
            </a:r>
            <a:r>
              <a:rPr lang="en-US" dirty="0"/>
              <a:t> will:</a:t>
            </a:r>
          </a:p>
          <a:p>
            <a:pPr lvl="1"/>
            <a:r>
              <a:rPr lang="en-US" dirty="0"/>
              <a:t> Provide you a one-time glance at your baseline fitness and health</a:t>
            </a:r>
          </a:p>
          <a:p>
            <a:pPr lvl="1"/>
            <a:r>
              <a:rPr lang="en-US" dirty="0"/>
              <a:t> Provide a baseline measurement, and </a:t>
            </a:r>
          </a:p>
          <a:p>
            <a:pPr lvl="1"/>
            <a:r>
              <a:rPr lang="en-US" dirty="0"/>
              <a:t> Help you gauge the efficacy of your fitness program in subsequent reassessment</a:t>
            </a: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16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Health Fitness 16x9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lth and fitness presentation (widescreen).potx" id="{ABFD658B-2256-413B-9244-0F977A0B2D12}" vid="{E4CB021D-C859-4C82-BDBB-2F2FACCF0D80}"/>
    </a:ext>
  </a:extLst>
</a:theme>
</file>

<file path=ppt/theme/theme2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0041CD431062BA1E42B6CD95F70D47877E" ma:contentTypeVersion="4" ma:contentTypeDescription="Allows users to upload documents of any content type to a library. Unknown documents will be treated as their original content type in client applications." ma:contentTypeScope="" ma:versionID="153acd89c5d8c1f0dbe039e6b574551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72445cd6a465eed4766ccf169b7a72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6247847-C563-414B-9C52-D174C26B8D1B}"/>
</file>

<file path=customXml/itemProps2.xml><?xml version="1.0" encoding="utf-8"?>
<ds:datastoreItem xmlns:ds="http://schemas.openxmlformats.org/officeDocument/2006/customXml" ds:itemID="{887028E2-E8EA-408C-B81F-B2BF135E8947}"/>
</file>

<file path=customXml/itemProps3.xml><?xml version="1.0" encoding="utf-8"?>
<ds:datastoreItem xmlns:ds="http://schemas.openxmlformats.org/officeDocument/2006/customXml" ds:itemID="{EB4CE59C-7FE2-46BA-94F7-0FA66F403CF2}"/>
</file>

<file path=docProps/app.xml><?xml version="1.0" encoding="utf-8"?>
<Properties xmlns="http://schemas.openxmlformats.org/officeDocument/2006/extended-properties" xmlns:vt="http://schemas.openxmlformats.org/officeDocument/2006/docPropsVTypes">
  <Template>Health and fitness presentation (widescreen)</Template>
  <TotalTime>160</TotalTime>
  <Words>1520</Words>
  <Application>Microsoft Office PowerPoint</Application>
  <PresentationFormat>Widescreen</PresentationFormat>
  <Paragraphs>178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Wingdings</vt:lpstr>
      <vt:lpstr>Health Fitness 16x9</vt:lpstr>
      <vt:lpstr>Getting Started WITH A WALKING/JOGGING PROGRAM</vt:lpstr>
      <vt:lpstr> beginning A NEW ROUTINE </vt:lpstr>
      <vt:lpstr>   Safety First  </vt:lpstr>
      <vt:lpstr>  Safety First </vt:lpstr>
      <vt:lpstr>  Safety First </vt:lpstr>
      <vt:lpstr>Physical Activity Readiness Questionnaire (PAR-Q)</vt:lpstr>
      <vt:lpstr>Physical Activity Readiness Questionnaire (PAR-Q)</vt:lpstr>
      <vt:lpstr>Assess Your Condition </vt:lpstr>
      <vt:lpstr> VO2max </vt:lpstr>
      <vt:lpstr>Field Tests for VO2max </vt:lpstr>
      <vt:lpstr>Lab-Based VO2max </vt:lpstr>
      <vt:lpstr> Additional measurements </vt:lpstr>
      <vt:lpstr>Set S.M.A.R.T Goals </vt:lpstr>
      <vt:lpstr>Create a Plan  </vt:lpstr>
      <vt:lpstr>Follow through </vt:lpstr>
      <vt:lpstr>Tips for Success </vt:lpstr>
      <vt:lpstr>Tips for Success </vt:lpstr>
      <vt:lpstr> Additional Safety Concerns </vt:lpstr>
      <vt:lpstr>   Heat-Related Illness  </vt:lpstr>
      <vt:lpstr>Hydration </vt:lpstr>
      <vt:lpstr>Cold-Related Illnesses </vt:lpstr>
      <vt:lpstr>Cold-Related Illnesses </vt:lpstr>
      <vt:lpstr>Cold-Related Illnesses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With Pictures layout</dc:title>
  <dc:creator>Althea Moser</dc:creator>
  <cp:lastModifiedBy>Althea Moser</cp:lastModifiedBy>
  <cp:revision>56</cp:revision>
  <dcterms:created xsi:type="dcterms:W3CDTF">2019-07-11T17:32:07Z</dcterms:created>
  <dcterms:modified xsi:type="dcterms:W3CDTF">2019-11-22T20:31:17Z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0x0101040041CD431062BA1E42B6CD95F70D47877E</vt:lpwstr>
  </property>
</Properties>
</file>