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5.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13.xml" ContentType="application/vnd.openxmlformats-officedocument.presentationml.slide+xml"/>
  <Override PartName="/ppt/slides/slide12.xml" ContentType="application/vnd.openxmlformats-officedocument.presentationml.slide+xml"/>
  <Override PartName="/ppt/slides/slide11.xml" ContentType="application/vnd.openxmlformats-officedocument.presentationml.slide+xml"/>
  <Override PartName="/ppt/slides/slide26.xml" ContentType="application/vnd.openxmlformats-officedocument.presentationml.slide+xml"/>
  <Override PartName="/ppt/slides/slide25.xml" ContentType="application/vnd.openxmlformats-officedocument.presentationml.slide+xml"/>
  <Override PartName="/ppt/slides/slide24.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14.xml" ContentType="application/vnd.openxmlformats-officedocument.presentationml.slide+xml"/>
  <Override PartName="/ppt/slides/slide10.xml" ContentType="application/vnd.openxmlformats-officedocument.presentationml.slide+xml"/>
  <Override PartName="/ppt/slides/slide8.xml" ContentType="application/vnd.openxmlformats-officedocument.presentationml.slid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9.xml" ContentType="application/vnd.openxmlformats-officedocument.presentationml.slide+xml"/>
  <Override PartName="/ppt/slides/slide5.xml" ContentType="application/vnd.openxmlformats-officedocument.presentationml.slide+xml"/>
  <Override PartName="/ppt/slides/slide7.xml" ContentType="application/vnd.openxmlformats-officedocument.presentationml.slide+xml"/>
  <Override PartName="/ppt/slides/slide4.xml" ContentType="application/vnd.openxmlformats-officedocument.presentationml.slide+xml"/>
  <Override PartName="/ppt/slides/slide6.xml" ContentType="application/vnd.openxmlformats-officedocument.presentationml.slide+xml"/>
  <Override PartName="/ppt/slideMasters/slideMaster1.xml" ContentType="application/vnd.openxmlformats-officedocument.presentationml.slideMaster+xml"/>
  <Override PartName="/ppt/slideLayouts/slideLayout12.xml" ContentType="application/vnd.openxmlformats-officedocument.presentationml.slideLayout+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Layouts/slideLayout9.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6.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2.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handoutMasters/handoutMaster1.xml" ContentType="application/vnd.openxmlformats-officedocument.presentationml.handoutMaster+xml"/>
  <Override PartName="/ppt/theme/theme3.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customXml/itemProps2.xml" ContentType="application/vnd.openxmlformats-officedocument.customXmlProperties+xml"/>
  <Override PartName="/customXml/itemProps1.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3"/>
  </p:notesMasterIdLst>
  <p:handoutMasterIdLst>
    <p:handoutMasterId r:id="rId34"/>
  </p:handoutMasterIdLst>
  <p:sldIdLst>
    <p:sldId id="262" r:id="rId2"/>
    <p:sldId id="263" r:id="rId3"/>
    <p:sldId id="264" r:id="rId4"/>
    <p:sldId id="265" r:id="rId5"/>
    <p:sldId id="266" r:id="rId6"/>
    <p:sldId id="267" r:id="rId7"/>
    <p:sldId id="268" r:id="rId8"/>
    <p:sldId id="269" r:id="rId9"/>
    <p:sldId id="270" r:id="rId10"/>
    <p:sldId id="271" r:id="rId11"/>
    <p:sldId id="272" r:id="rId12"/>
    <p:sldId id="273" r:id="rId13"/>
    <p:sldId id="274" r:id="rId14"/>
    <p:sldId id="275" r:id="rId15"/>
    <p:sldId id="276" r:id="rId16"/>
    <p:sldId id="277" r:id="rId17"/>
    <p:sldId id="278" r:id="rId18"/>
    <p:sldId id="279" r:id="rId19"/>
    <p:sldId id="280" r:id="rId20"/>
    <p:sldId id="281" r:id="rId21"/>
    <p:sldId id="282" r:id="rId22"/>
    <p:sldId id="283" r:id="rId23"/>
    <p:sldId id="284" r:id="rId24"/>
    <p:sldId id="285" r:id="rId25"/>
    <p:sldId id="286" r:id="rId26"/>
    <p:sldId id="287" r:id="rId27"/>
    <p:sldId id="288" r:id="rId28"/>
    <p:sldId id="289" r:id="rId29"/>
    <p:sldId id="290" r:id="rId30"/>
    <p:sldId id="291" r:id="rId31"/>
    <p:sldId id="292" r:id="rId3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pos="3840" userDrawn="1">
          <p15:clr>
            <a:srgbClr val="A4A3A4"/>
          </p15:clr>
        </p15:guide>
        <p15:guide id="2" orient="horz" pos="216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69CF1AB2-1976-4502-BF36-3FF5EA218861}">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011" autoAdjust="0"/>
    <p:restoredTop sz="94706" autoAdjust="0"/>
  </p:normalViewPr>
  <p:slideViewPr>
    <p:cSldViewPr snapToGrid="0">
      <p:cViewPr varScale="1">
        <p:scale>
          <a:sx n="75" d="100"/>
          <a:sy n="75" d="100"/>
        </p:scale>
        <p:origin x="210" y="48"/>
      </p:cViewPr>
      <p:guideLst>
        <p:guide pos="3840"/>
        <p:guide orient="horz" pos="2160"/>
      </p:guideLst>
    </p:cSldViewPr>
  </p:slideViewPr>
  <p:notesTextViewPr>
    <p:cViewPr>
      <p:scale>
        <a:sx n="1" d="1"/>
        <a:sy n="1" d="1"/>
      </p:scale>
      <p:origin x="0" y="0"/>
    </p:cViewPr>
  </p:notesTextViewPr>
  <p:notesViewPr>
    <p:cSldViewPr snapToGrid="0" showGuides="1">
      <p:cViewPr varScale="1">
        <p:scale>
          <a:sx n="87" d="100"/>
          <a:sy n="87" d="100"/>
        </p:scale>
        <p:origin x="3090" y="84"/>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customXml" Target="../customXml/item1.xml"/><Relationship Id="rId21" Type="http://schemas.openxmlformats.org/officeDocument/2006/relationships/slide" Target="slides/slide20.xml"/><Relationship Id="rId34" Type="http://schemas.openxmlformats.org/officeDocument/2006/relationships/handoutMaster" Target="handoutMasters/handoutMaster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customXml" Target="../customXml/item3.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heme" Target="theme/theme1.xml"/><Relationship Id="rId40" Type="http://schemas.openxmlformats.org/officeDocument/2006/relationships/customXml" Target="../customXml/item2.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notesMaster" Target="notesMasters/notesMaster1.xml"/><Relationship Id="rId38"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1A9BCE0C-CD74-4A59-802C-6D2F8C15331A}" type="datetimeFigureOut">
              <a:rPr lang="en-US" smtClean="0"/>
              <a:t>1/3/2020</a:t>
            </a:fld>
            <a:endParaRPr lang="en-US" dirty="0"/>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7798501B-77B5-4365-9881-C6E19A3C1E42}" type="slidenum">
              <a:rPr lang="en-US" smtClean="0"/>
              <a:t>‹#›</a:t>
            </a:fld>
            <a:endParaRPr lang="en-US" dirty="0"/>
          </a:p>
        </p:txBody>
      </p:sp>
    </p:spTree>
    <p:extLst>
      <p:ext uri="{BB962C8B-B14F-4D97-AF65-F5344CB8AC3E}">
        <p14:creationId xmlns:p14="http://schemas.microsoft.com/office/powerpoint/2010/main" val="2851456154"/>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04FDEA8-CBB8-46CC-9562-028963DBC55A}" type="datetimeFigureOut">
              <a:rPr lang="en-US" smtClean="0"/>
              <a:t>1/3/2020</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FC8BD8E7-1312-41F3-99C4-6DA5AF891969}" type="slidenum">
              <a:rPr lang="en-US" smtClean="0"/>
              <a:t>‹#›</a:t>
            </a:fld>
            <a:endParaRPr lang="en-US" dirty="0"/>
          </a:p>
        </p:txBody>
      </p:sp>
    </p:spTree>
    <p:extLst>
      <p:ext uri="{BB962C8B-B14F-4D97-AF65-F5344CB8AC3E}">
        <p14:creationId xmlns:p14="http://schemas.microsoft.com/office/powerpoint/2010/main" val="289208429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Pr>
        <a:solidFill>
          <a:schemeClr val="accent1">
            <a:lumMod val="75000"/>
          </a:schemeClr>
        </a:solidFill>
        <a:effectLst/>
      </p:bgPr>
    </p:bg>
    <p:spTree>
      <p:nvGrpSpPr>
        <p:cNvPr id="1" name=""/>
        <p:cNvGrpSpPr/>
        <p:nvPr/>
      </p:nvGrpSpPr>
      <p:grpSpPr>
        <a:xfrm>
          <a:off x="0" y="0"/>
          <a:ext cx="0" cy="0"/>
          <a:chOff x="0" y="0"/>
          <a:chExt cx="0" cy="0"/>
        </a:xfrm>
      </p:grpSpPr>
      <p:sp>
        <p:nvSpPr>
          <p:cNvPr id="7" name="Rectangle 6"/>
          <p:cNvSpPr/>
          <p:nvPr userDrawn="1"/>
        </p:nvSpPr>
        <p:spPr>
          <a:xfrm>
            <a:off x="304800" y="304800"/>
            <a:ext cx="11582400" cy="6248400"/>
          </a:xfrm>
          <a:prstGeom prst="rect">
            <a:avLst/>
          </a:prstGeom>
          <a:noFill/>
          <a:ln w="50800">
            <a:solidFill>
              <a:schemeClr val="bg1"/>
            </a:solidFill>
            <a:miter lim="800000"/>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p:cNvSpPr>
            <a:spLocks noGrp="1"/>
          </p:cNvSpPr>
          <p:nvPr>
            <p:ph type="ctrTitle"/>
          </p:nvPr>
        </p:nvSpPr>
        <p:spPr>
          <a:xfrm>
            <a:off x="838200" y="1548245"/>
            <a:ext cx="10515600" cy="2240280"/>
          </a:xfrm>
        </p:spPr>
        <p:txBody>
          <a:bodyPr anchor="b">
            <a:normAutofit/>
          </a:bodyPr>
          <a:lstStyle>
            <a:lvl1pPr algn="ctr">
              <a:defRPr sz="4400">
                <a:solidFill>
                  <a:schemeClr val="bg1"/>
                </a:solidFill>
              </a:defRPr>
            </a:lvl1pPr>
          </a:lstStyle>
          <a:p>
            <a:r>
              <a:rPr lang="en-US"/>
              <a:t>Click to edit Master title style</a:t>
            </a:r>
          </a:p>
        </p:txBody>
      </p:sp>
      <p:sp>
        <p:nvSpPr>
          <p:cNvPr id="3" name="Subtitle 2"/>
          <p:cNvSpPr>
            <a:spLocks noGrp="1"/>
          </p:cNvSpPr>
          <p:nvPr>
            <p:ph type="subTitle" idx="1"/>
          </p:nvPr>
        </p:nvSpPr>
        <p:spPr>
          <a:xfrm>
            <a:off x="838200" y="3854659"/>
            <a:ext cx="10515600" cy="1143000"/>
          </a:xfrm>
        </p:spPr>
        <p:txBody>
          <a:bodyPr>
            <a:normAutofit/>
          </a:bodyPr>
          <a:lstStyle>
            <a:lvl1pPr marL="0" indent="0" algn="ctr">
              <a:buNone/>
              <a:defRPr sz="2000" cap="all" spc="50" baseline="0">
                <a:solidFill>
                  <a:schemeClr val="bg1"/>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Tree>
    <p:extLst>
      <p:ext uri="{BB962C8B-B14F-4D97-AF65-F5344CB8AC3E}">
        <p14:creationId xmlns:p14="http://schemas.microsoft.com/office/powerpoint/2010/main" val="798862757"/>
      </p:ext>
    </p:extLst>
  </p:cSld>
  <p:clrMapOvr>
    <a:overrideClrMapping bg1="lt1" tx1="dk1" bg2="lt2" tx2="dk2" accent1="accent1" accent2="accent2" accent3="accent3" accent4="accent4" accent5="accent5" accent6="accent6" hlink="hlink" folHlink="folHlink"/>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preserve="1" userDrawn="1">
  <p:cSld name="Picture with Caption">
    <p:spTree>
      <p:nvGrpSpPr>
        <p:cNvPr id="1" name=""/>
        <p:cNvGrpSpPr/>
        <p:nvPr/>
      </p:nvGrpSpPr>
      <p:grpSpPr>
        <a:xfrm>
          <a:off x="0" y="0"/>
          <a:ext cx="0" cy="0"/>
          <a:chOff x="0" y="0"/>
          <a:chExt cx="0" cy="0"/>
        </a:xfrm>
      </p:grpSpPr>
      <p:sp>
        <p:nvSpPr>
          <p:cNvPr id="8" name="Rectangle 7"/>
          <p:cNvSpPr/>
          <p:nvPr userDrawn="1"/>
        </p:nvSpPr>
        <p:spPr>
          <a:xfrm>
            <a:off x="8153400" y="0"/>
            <a:ext cx="4038600" cy="6858000"/>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p:cNvSpPr>
            <a:spLocks noGrp="1"/>
          </p:cNvSpPr>
          <p:nvPr>
            <p:ph type="title"/>
          </p:nvPr>
        </p:nvSpPr>
        <p:spPr>
          <a:xfrm>
            <a:off x="8532813" y="1683327"/>
            <a:ext cx="3125787" cy="2877260"/>
          </a:xfrm>
        </p:spPr>
        <p:txBody>
          <a:bodyPr anchor="b">
            <a:normAutofit/>
          </a:bodyPr>
          <a:lstStyle>
            <a:lvl1pPr>
              <a:defRPr sz="3000">
                <a:solidFill>
                  <a:schemeClr val="bg1"/>
                </a:solidFill>
              </a:defRPr>
            </a:lvl1pPr>
          </a:lstStyle>
          <a:p>
            <a:r>
              <a:rPr lang="en-US"/>
              <a:t>Click to edit Master title style</a:t>
            </a:r>
          </a:p>
        </p:txBody>
      </p:sp>
      <p:sp>
        <p:nvSpPr>
          <p:cNvPr id="6" name="Picture Placeholder 2" descr="An empty placeholder to add an image. Click on the placeholder and select the image that you wish to add"/>
          <p:cNvSpPr>
            <a:spLocks noGrp="1"/>
          </p:cNvSpPr>
          <p:nvPr>
            <p:ph type="pic" idx="1"/>
          </p:nvPr>
        </p:nvSpPr>
        <p:spPr>
          <a:xfrm>
            <a:off x="0" y="0"/>
            <a:ext cx="8101584" cy="6857999"/>
          </a:xfrm>
        </p:spPr>
        <p:txBody>
          <a:bodyPr tIns="457200">
            <a:normAutofit/>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8532813" y="4591761"/>
            <a:ext cx="3125787" cy="1580440"/>
          </a:xfrm>
        </p:spPr>
        <p:txBody>
          <a:bodyPr/>
          <a:lstStyle>
            <a:lvl1pPr marL="0" indent="0">
              <a:spcBef>
                <a:spcPts val="800"/>
              </a:spcBef>
              <a:buNone/>
              <a:defRPr sz="1600">
                <a:solidFill>
                  <a:schemeClr val="bg1"/>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Tree>
    <p:extLst>
      <p:ext uri="{BB962C8B-B14F-4D97-AF65-F5344CB8AC3E}">
        <p14:creationId xmlns:p14="http://schemas.microsoft.com/office/powerpoint/2010/main" val="297724975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lvl1pPr>
              <a:defRPr/>
            </a:lvl1pPr>
            <a:lvl5pP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1"/>
          </p:nvPr>
        </p:nvSpPr>
        <p:spPr/>
        <p:txBody>
          <a:bodyPr/>
          <a:lstStyle/>
          <a:p>
            <a:r>
              <a:rPr lang="en-US" dirty="0"/>
              <a:t>Add a footer</a:t>
            </a:r>
          </a:p>
        </p:txBody>
      </p:sp>
      <p:sp>
        <p:nvSpPr>
          <p:cNvPr id="4" name="Date Placeholder 3"/>
          <p:cNvSpPr>
            <a:spLocks noGrp="1"/>
          </p:cNvSpPr>
          <p:nvPr>
            <p:ph type="dt" sz="half" idx="10"/>
          </p:nvPr>
        </p:nvSpPr>
        <p:spPr/>
        <p:txBody>
          <a:bodyPr/>
          <a:lstStyle/>
          <a:p>
            <a:fld id="{37CC0096-1860-4642-9CD2-0079EA5E7CD1}" type="datetimeFigureOut">
              <a:rPr lang="en-US" smtClean="0"/>
              <a:t>1/3/2020</a:t>
            </a:fld>
            <a:endParaRPr lang="en-US" dirty="0"/>
          </a:p>
        </p:txBody>
      </p:sp>
      <p:sp>
        <p:nvSpPr>
          <p:cNvPr id="6" name="Slide Number Placeholder 5"/>
          <p:cNvSpPr>
            <a:spLocks noGrp="1"/>
          </p:cNvSpPr>
          <p:nvPr>
            <p:ph type="sldNum" sz="quarter" idx="12"/>
          </p:nvPr>
        </p:nvSpPr>
        <p:spPr/>
        <p:txBody>
          <a:bodyPr/>
          <a:lstStyle/>
          <a:p>
            <a:fld id="{E31375A4-56A4-47D6-9801-1991572033F7}" type="slidenum">
              <a:rPr lang="en-US" smtClean="0"/>
              <a:t>‹#›</a:t>
            </a:fld>
            <a:endParaRPr lang="en-US" dirty="0"/>
          </a:p>
        </p:txBody>
      </p:sp>
    </p:spTree>
    <p:extLst>
      <p:ext uri="{BB962C8B-B14F-4D97-AF65-F5344CB8AC3E}">
        <p14:creationId xmlns:p14="http://schemas.microsoft.com/office/powerpoint/2010/main" val="247715422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457200"/>
            <a:ext cx="1943100" cy="5719762"/>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1524000" y="457200"/>
            <a:ext cx="7048500" cy="5719762"/>
          </a:xfrm>
        </p:spPr>
        <p:txBody>
          <a:bodyPr vert="eaVert"/>
          <a:lstStyle>
            <a:lvl1pPr>
              <a:defRPr/>
            </a:lvl1pPr>
            <a:lvl5pP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1"/>
          </p:nvPr>
        </p:nvSpPr>
        <p:spPr/>
        <p:txBody>
          <a:bodyPr/>
          <a:lstStyle/>
          <a:p>
            <a:r>
              <a:rPr lang="en-US" dirty="0"/>
              <a:t>Add a footer</a:t>
            </a:r>
          </a:p>
        </p:txBody>
      </p:sp>
      <p:sp>
        <p:nvSpPr>
          <p:cNvPr id="4" name="Date Placeholder 3"/>
          <p:cNvSpPr>
            <a:spLocks noGrp="1"/>
          </p:cNvSpPr>
          <p:nvPr>
            <p:ph type="dt" sz="half" idx="10"/>
          </p:nvPr>
        </p:nvSpPr>
        <p:spPr/>
        <p:txBody>
          <a:bodyPr/>
          <a:lstStyle/>
          <a:p>
            <a:fld id="{37CC0096-1860-4642-9CD2-0079EA5E7CD1}" type="datetimeFigureOut">
              <a:rPr lang="en-US" smtClean="0"/>
              <a:t>1/3/2020</a:t>
            </a:fld>
            <a:endParaRPr lang="en-US" dirty="0"/>
          </a:p>
        </p:txBody>
      </p:sp>
      <p:sp>
        <p:nvSpPr>
          <p:cNvPr id="6" name="Slide Number Placeholder 5"/>
          <p:cNvSpPr>
            <a:spLocks noGrp="1"/>
          </p:cNvSpPr>
          <p:nvPr>
            <p:ph type="sldNum" sz="quarter" idx="12"/>
          </p:nvPr>
        </p:nvSpPr>
        <p:spPr/>
        <p:txBody>
          <a:bodyPr/>
          <a:lstStyle/>
          <a:p>
            <a:fld id="{E31375A4-56A4-47D6-9801-1991572033F7}" type="slidenum">
              <a:rPr lang="en-US" smtClean="0"/>
              <a:t>‹#›</a:t>
            </a:fld>
            <a:endParaRPr lang="en-US" dirty="0"/>
          </a:p>
        </p:txBody>
      </p:sp>
    </p:spTree>
    <p:extLst>
      <p:ext uri="{BB962C8B-B14F-4D97-AF65-F5344CB8AC3E}">
        <p14:creationId xmlns:p14="http://schemas.microsoft.com/office/powerpoint/2010/main" val="252463502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Title Slide with Pictures">
    <p:bg>
      <p:bgRef idx="1001">
        <a:schemeClr val="bg1"/>
      </p:bgRef>
    </p:bg>
    <p:spTree>
      <p:nvGrpSpPr>
        <p:cNvPr id="1" name=""/>
        <p:cNvGrpSpPr/>
        <p:nvPr/>
      </p:nvGrpSpPr>
      <p:grpSpPr>
        <a:xfrm>
          <a:off x="0" y="0"/>
          <a:ext cx="0" cy="0"/>
          <a:chOff x="0" y="0"/>
          <a:chExt cx="0" cy="0"/>
        </a:xfrm>
      </p:grpSpPr>
      <p:sp>
        <p:nvSpPr>
          <p:cNvPr id="8" name="Rectangle 7"/>
          <p:cNvSpPr/>
          <p:nvPr userDrawn="1"/>
        </p:nvSpPr>
        <p:spPr>
          <a:xfrm>
            <a:off x="0" y="4800600"/>
            <a:ext cx="12192000" cy="2057400"/>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p:cNvSpPr>
            <a:spLocks noGrp="1"/>
          </p:cNvSpPr>
          <p:nvPr>
            <p:ph type="ctrTitle"/>
          </p:nvPr>
        </p:nvSpPr>
        <p:spPr>
          <a:xfrm>
            <a:off x="533400" y="5084483"/>
            <a:ext cx="11125200" cy="914400"/>
          </a:xfrm>
        </p:spPr>
        <p:txBody>
          <a:bodyPr anchor="b">
            <a:normAutofit/>
          </a:bodyPr>
          <a:lstStyle>
            <a:lvl1pPr algn="ctr">
              <a:defRPr sz="4400" spc="-50" baseline="0">
                <a:solidFill>
                  <a:schemeClr val="bg1"/>
                </a:solidFill>
              </a:defRPr>
            </a:lvl1pPr>
          </a:lstStyle>
          <a:p>
            <a:r>
              <a:rPr lang="en-US"/>
              <a:t>Click to edit Master title style</a:t>
            </a:r>
            <a:endParaRPr lang="en-US" dirty="0"/>
          </a:p>
        </p:txBody>
      </p:sp>
      <p:sp>
        <p:nvSpPr>
          <p:cNvPr id="9" name="Picture Placeholder 2" descr="An empty placeholder to add an image. Click on the placeholder and select the image that you wish to add"/>
          <p:cNvSpPr>
            <a:spLocks noGrp="1"/>
          </p:cNvSpPr>
          <p:nvPr>
            <p:ph type="pic" idx="10"/>
          </p:nvPr>
        </p:nvSpPr>
        <p:spPr>
          <a:xfrm>
            <a:off x="1" y="1"/>
            <a:ext cx="4023360" cy="4745736"/>
          </a:xfrm>
        </p:spPr>
        <p:txBody>
          <a:bodyPr tIns="457200">
            <a:normAutofit/>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13" name="Picture Placeholder 2" descr="An empty placeholder to add an image. Click on the placeholder and select the image that you wish to add"/>
          <p:cNvSpPr>
            <a:spLocks noGrp="1"/>
          </p:cNvSpPr>
          <p:nvPr>
            <p:ph type="pic" idx="11"/>
          </p:nvPr>
        </p:nvSpPr>
        <p:spPr>
          <a:xfrm>
            <a:off x="4084320" y="1"/>
            <a:ext cx="4023360" cy="4745736"/>
          </a:xfrm>
        </p:spPr>
        <p:txBody>
          <a:bodyPr tIns="457200">
            <a:normAutofit/>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14" name="Picture Placeholder 2" descr="An empty placeholder to add an image. Click on the placeholder and select the image that you wish to add"/>
          <p:cNvSpPr>
            <a:spLocks noGrp="1"/>
          </p:cNvSpPr>
          <p:nvPr>
            <p:ph type="pic" idx="12"/>
          </p:nvPr>
        </p:nvSpPr>
        <p:spPr>
          <a:xfrm>
            <a:off x="8168640" y="1"/>
            <a:ext cx="4023360" cy="4745736"/>
          </a:xfrm>
        </p:spPr>
        <p:txBody>
          <a:bodyPr tIns="457200">
            <a:normAutofit/>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3" name="Subtitle 2"/>
          <p:cNvSpPr>
            <a:spLocks noGrp="1"/>
          </p:cNvSpPr>
          <p:nvPr>
            <p:ph type="subTitle" idx="1"/>
          </p:nvPr>
        </p:nvSpPr>
        <p:spPr>
          <a:xfrm>
            <a:off x="533400" y="6043123"/>
            <a:ext cx="11125200" cy="571500"/>
          </a:xfrm>
        </p:spPr>
        <p:txBody>
          <a:bodyPr>
            <a:normAutofit/>
          </a:bodyPr>
          <a:lstStyle>
            <a:lvl1pPr marL="0" indent="0" algn="ctr">
              <a:spcBef>
                <a:spcPts val="0"/>
              </a:spcBef>
              <a:buNone/>
              <a:defRPr sz="2000" cap="all" spc="50" baseline="0">
                <a:solidFill>
                  <a:schemeClr val="bg1"/>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Tree>
    <p:extLst>
      <p:ext uri="{BB962C8B-B14F-4D97-AF65-F5344CB8AC3E}">
        <p14:creationId xmlns:p14="http://schemas.microsoft.com/office/powerpoint/2010/main" val="1463745435"/>
      </p:ext>
    </p:extLst>
  </p:cSld>
  <p:clrMapOvr>
    <a:overrideClrMapping bg1="lt1" tx1="dk1" bg2="lt2" tx2="dk2" accent1="accent1" accent2="accent2" accent3="accent3" accent4="accent4" accent5="accent5" accent6="accent6" hlink="hlink" folHlink="folHlink"/>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lvl1pPr>
              <a:defRPr/>
            </a:lvl1pPr>
            <a:lvl5pP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1"/>
          </p:nvPr>
        </p:nvSpPr>
        <p:spPr/>
        <p:txBody>
          <a:bodyPr/>
          <a:lstStyle/>
          <a:p>
            <a:r>
              <a:rPr lang="en-US" dirty="0"/>
              <a:t>Add a footer</a:t>
            </a:r>
          </a:p>
        </p:txBody>
      </p:sp>
      <p:sp>
        <p:nvSpPr>
          <p:cNvPr id="4" name="Date Placeholder 3"/>
          <p:cNvSpPr>
            <a:spLocks noGrp="1"/>
          </p:cNvSpPr>
          <p:nvPr>
            <p:ph type="dt" sz="half" idx="10"/>
          </p:nvPr>
        </p:nvSpPr>
        <p:spPr/>
        <p:txBody>
          <a:bodyPr/>
          <a:lstStyle/>
          <a:p>
            <a:fld id="{37CC0096-1860-4642-9CD2-0079EA5E7CD1}" type="datetimeFigureOut">
              <a:rPr lang="en-US" smtClean="0"/>
              <a:t>1/3/2020</a:t>
            </a:fld>
            <a:endParaRPr lang="en-US" dirty="0"/>
          </a:p>
        </p:txBody>
      </p:sp>
      <p:sp>
        <p:nvSpPr>
          <p:cNvPr id="6" name="Slide Number Placeholder 5"/>
          <p:cNvSpPr>
            <a:spLocks noGrp="1"/>
          </p:cNvSpPr>
          <p:nvPr>
            <p:ph type="sldNum" sz="quarter" idx="12"/>
          </p:nvPr>
        </p:nvSpPr>
        <p:spPr/>
        <p:txBody>
          <a:bodyPr/>
          <a:lstStyle/>
          <a:p>
            <a:fld id="{E31375A4-56A4-47D6-9801-1991572033F7}" type="slidenum">
              <a:rPr lang="en-US" smtClean="0"/>
              <a:t>‹#›</a:t>
            </a:fld>
            <a:endParaRPr lang="en-US" dirty="0"/>
          </a:p>
        </p:txBody>
      </p:sp>
    </p:spTree>
    <p:extLst>
      <p:ext uri="{BB962C8B-B14F-4D97-AF65-F5344CB8AC3E}">
        <p14:creationId xmlns:p14="http://schemas.microsoft.com/office/powerpoint/2010/main" val="311244411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preserve="1" userDrawn="1">
  <p:cSld name="Section Header">
    <p:bg>
      <p:bgPr>
        <a:solidFill>
          <a:schemeClr val="accent1">
            <a:lumMod val="75000"/>
          </a:schemeClr>
        </a:solidFill>
        <a:effectLst/>
      </p:bgPr>
    </p:bg>
    <p:spTree>
      <p:nvGrpSpPr>
        <p:cNvPr id="1" name=""/>
        <p:cNvGrpSpPr/>
        <p:nvPr/>
      </p:nvGrpSpPr>
      <p:grpSpPr>
        <a:xfrm>
          <a:off x="0" y="0"/>
          <a:ext cx="0" cy="0"/>
          <a:chOff x="0" y="0"/>
          <a:chExt cx="0" cy="0"/>
        </a:xfrm>
      </p:grpSpPr>
      <p:sp>
        <p:nvSpPr>
          <p:cNvPr id="7" name="Rectangle 6"/>
          <p:cNvSpPr/>
          <p:nvPr userDrawn="1"/>
        </p:nvSpPr>
        <p:spPr>
          <a:xfrm>
            <a:off x="304800" y="304800"/>
            <a:ext cx="11582400" cy="6248400"/>
          </a:xfrm>
          <a:prstGeom prst="rect">
            <a:avLst/>
          </a:prstGeom>
          <a:noFill/>
          <a:ln w="50800">
            <a:solidFill>
              <a:schemeClr val="bg1"/>
            </a:solidFill>
            <a:miter lim="800000"/>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p:cNvSpPr>
            <a:spLocks noGrp="1"/>
          </p:cNvSpPr>
          <p:nvPr>
            <p:ph type="title"/>
          </p:nvPr>
        </p:nvSpPr>
        <p:spPr>
          <a:xfrm>
            <a:off x="831850" y="2483427"/>
            <a:ext cx="10515600" cy="2743200"/>
          </a:xfrm>
        </p:spPr>
        <p:txBody>
          <a:bodyPr anchor="b">
            <a:normAutofit/>
          </a:bodyPr>
          <a:lstStyle>
            <a:lvl1pPr algn="ctr">
              <a:defRPr sz="4400" spc="-50" baseline="0">
                <a:solidFill>
                  <a:schemeClr val="bg1"/>
                </a:solidFill>
              </a:defRPr>
            </a:lvl1pPr>
          </a:lstStyle>
          <a:p>
            <a:r>
              <a:rPr lang="en-US"/>
              <a:t>Click to edit Master title style</a:t>
            </a:r>
          </a:p>
        </p:txBody>
      </p:sp>
      <p:sp>
        <p:nvSpPr>
          <p:cNvPr id="5" name="Text Placeholder 4"/>
          <p:cNvSpPr>
            <a:spLocks noGrp="1"/>
          </p:cNvSpPr>
          <p:nvPr>
            <p:ph type="body" sz="quarter" idx="10"/>
          </p:nvPr>
        </p:nvSpPr>
        <p:spPr>
          <a:xfrm>
            <a:off x="835025" y="5257800"/>
            <a:ext cx="10515600" cy="914400"/>
          </a:xfrm>
        </p:spPr>
        <p:txBody>
          <a:bodyPr>
            <a:normAutofit/>
          </a:bodyPr>
          <a:lstStyle>
            <a:lvl1pPr marL="0" indent="0" algn="ctr">
              <a:spcBef>
                <a:spcPts val="0"/>
              </a:spcBef>
              <a:buFontTx/>
              <a:buNone/>
              <a:defRPr sz="2000" cap="all" spc="50" baseline="0">
                <a:solidFill>
                  <a:schemeClr val="bg1"/>
                </a:solidFill>
              </a:defRPr>
            </a:lvl1pPr>
            <a:lvl2pPr marL="365760" indent="0" algn="ctr">
              <a:buNone/>
              <a:defRPr sz="2000" cap="all" spc="50" baseline="0">
                <a:solidFill>
                  <a:schemeClr val="bg1"/>
                </a:solidFill>
              </a:defRPr>
            </a:lvl2pPr>
            <a:lvl3pPr algn="ctr">
              <a:defRPr sz="2000" cap="all" spc="50" baseline="0">
                <a:solidFill>
                  <a:schemeClr val="bg1"/>
                </a:solidFill>
              </a:defRPr>
            </a:lvl3pPr>
            <a:lvl4pPr algn="ctr">
              <a:defRPr sz="2000" cap="all" spc="50" baseline="0">
                <a:solidFill>
                  <a:schemeClr val="bg1"/>
                </a:solidFill>
              </a:defRPr>
            </a:lvl4pPr>
            <a:lvl5pPr algn="ctr">
              <a:defRPr sz="2000" cap="all" spc="50" baseline="0">
                <a:solidFill>
                  <a:schemeClr val="bg1"/>
                </a:solidFill>
              </a:defRPr>
            </a:lvl5pPr>
          </a:lstStyle>
          <a:p>
            <a:pPr lvl="0"/>
            <a:r>
              <a:rPr lang="en-US"/>
              <a:t>Click to edit Master text styles</a:t>
            </a:r>
          </a:p>
        </p:txBody>
      </p:sp>
    </p:spTree>
    <p:extLst>
      <p:ext uri="{BB962C8B-B14F-4D97-AF65-F5344CB8AC3E}">
        <p14:creationId xmlns:p14="http://schemas.microsoft.com/office/powerpoint/2010/main" val="3506778040"/>
      </p:ext>
    </p:extLst>
  </p:cSld>
  <p:clrMapOvr>
    <a:overrideClrMapping bg1="lt1" tx1="dk1" bg2="lt2" tx2="dk2" accent1="accent1" accent2="accent2" accent3="accent3" accent4="accent4" accent5="accent5" accent6="accent6" hlink="hlink" folHlink="folHlink"/>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1524000" y="1714500"/>
            <a:ext cx="4495800" cy="4462272"/>
          </a:xfrm>
        </p:spPr>
        <p:txBody>
          <a:bodyPr>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172200" y="1714500"/>
            <a:ext cx="4495800" cy="4462272"/>
          </a:xfrm>
        </p:spPr>
        <p:txBody>
          <a:bodyPr>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Footer Placeholder 5"/>
          <p:cNvSpPr>
            <a:spLocks noGrp="1"/>
          </p:cNvSpPr>
          <p:nvPr>
            <p:ph type="ftr" sz="quarter" idx="11"/>
          </p:nvPr>
        </p:nvSpPr>
        <p:spPr/>
        <p:txBody>
          <a:bodyPr/>
          <a:lstStyle/>
          <a:p>
            <a:r>
              <a:rPr lang="en-US" dirty="0"/>
              <a:t>Add a footer</a:t>
            </a:r>
          </a:p>
        </p:txBody>
      </p:sp>
      <p:sp>
        <p:nvSpPr>
          <p:cNvPr id="5" name="Date Placeholder 4"/>
          <p:cNvSpPr>
            <a:spLocks noGrp="1"/>
          </p:cNvSpPr>
          <p:nvPr>
            <p:ph type="dt" sz="half" idx="10"/>
          </p:nvPr>
        </p:nvSpPr>
        <p:spPr/>
        <p:txBody>
          <a:bodyPr/>
          <a:lstStyle/>
          <a:p>
            <a:fld id="{37CC0096-1860-4642-9CD2-0079EA5E7CD1}" type="datetimeFigureOut">
              <a:rPr lang="en-US" smtClean="0"/>
              <a:t>1/3/2020</a:t>
            </a:fld>
            <a:endParaRPr lang="en-US" dirty="0"/>
          </a:p>
        </p:txBody>
      </p:sp>
      <p:sp>
        <p:nvSpPr>
          <p:cNvPr id="7" name="Slide Number Placeholder 6"/>
          <p:cNvSpPr>
            <a:spLocks noGrp="1"/>
          </p:cNvSpPr>
          <p:nvPr>
            <p:ph type="sldNum" sz="quarter" idx="12"/>
          </p:nvPr>
        </p:nvSpPr>
        <p:spPr/>
        <p:txBody>
          <a:bodyPr/>
          <a:lstStyle/>
          <a:p>
            <a:fld id="{E31375A4-56A4-47D6-9801-1991572033F7}" type="slidenum">
              <a:rPr lang="en-US" smtClean="0"/>
              <a:t>‹#›</a:t>
            </a:fld>
            <a:endParaRPr lang="en-US" dirty="0"/>
          </a:p>
        </p:txBody>
      </p:sp>
    </p:spTree>
    <p:extLst>
      <p:ext uri="{BB962C8B-B14F-4D97-AF65-F5344CB8AC3E}">
        <p14:creationId xmlns:p14="http://schemas.microsoft.com/office/powerpoint/2010/main" val="404456794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Text Placeholder 2"/>
          <p:cNvSpPr>
            <a:spLocks noGrp="1"/>
          </p:cNvSpPr>
          <p:nvPr>
            <p:ph type="body" idx="1"/>
          </p:nvPr>
        </p:nvSpPr>
        <p:spPr>
          <a:xfrm>
            <a:off x="1527048" y="1733162"/>
            <a:ext cx="4498848" cy="685800"/>
          </a:xfrm>
        </p:spPr>
        <p:txBody>
          <a:bodyPr anchor="b">
            <a:normAutofit/>
          </a:bodyPr>
          <a:lstStyle>
            <a:lvl1pPr marL="0" indent="0">
              <a:spcBef>
                <a:spcPts val="0"/>
              </a:spcBef>
              <a:buNone/>
              <a:defRPr sz="1800" b="1" cap="all" baseline="0">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1527048" y="2481943"/>
            <a:ext cx="4498848" cy="3690257"/>
          </a:xfrm>
        </p:spPr>
        <p:txBody>
          <a:bodyPr>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172200" y="1733162"/>
            <a:ext cx="4498848" cy="685800"/>
          </a:xfrm>
        </p:spPr>
        <p:txBody>
          <a:bodyPr anchor="b">
            <a:normAutofit/>
          </a:bodyPr>
          <a:lstStyle>
            <a:lvl1pPr marL="0" indent="0">
              <a:spcBef>
                <a:spcPts val="0"/>
              </a:spcBef>
              <a:buNone/>
              <a:defRPr sz="1800" b="1" cap="all" baseline="0">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481943"/>
            <a:ext cx="4498848" cy="3690257"/>
          </a:xfrm>
        </p:spPr>
        <p:txBody>
          <a:bodyPr>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Footer Placeholder 7"/>
          <p:cNvSpPr>
            <a:spLocks noGrp="1"/>
          </p:cNvSpPr>
          <p:nvPr>
            <p:ph type="ftr" sz="quarter" idx="11"/>
          </p:nvPr>
        </p:nvSpPr>
        <p:spPr/>
        <p:txBody>
          <a:bodyPr/>
          <a:lstStyle/>
          <a:p>
            <a:r>
              <a:rPr lang="en-US" dirty="0"/>
              <a:t>Add a footer</a:t>
            </a:r>
          </a:p>
        </p:txBody>
      </p:sp>
      <p:sp>
        <p:nvSpPr>
          <p:cNvPr id="7" name="Date Placeholder 6"/>
          <p:cNvSpPr>
            <a:spLocks noGrp="1"/>
          </p:cNvSpPr>
          <p:nvPr>
            <p:ph type="dt" sz="half" idx="10"/>
          </p:nvPr>
        </p:nvSpPr>
        <p:spPr/>
        <p:txBody>
          <a:bodyPr/>
          <a:lstStyle/>
          <a:p>
            <a:fld id="{37CC0096-1860-4642-9CD2-0079EA5E7CD1}" type="datetimeFigureOut">
              <a:rPr lang="en-US" smtClean="0"/>
              <a:t>1/3/2020</a:t>
            </a:fld>
            <a:endParaRPr lang="en-US" dirty="0"/>
          </a:p>
        </p:txBody>
      </p:sp>
      <p:sp>
        <p:nvSpPr>
          <p:cNvPr id="9" name="Slide Number Placeholder 8"/>
          <p:cNvSpPr>
            <a:spLocks noGrp="1"/>
          </p:cNvSpPr>
          <p:nvPr>
            <p:ph type="sldNum" sz="quarter" idx="12"/>
          </p:nvPr>
        </p:nvSpPr>
        <p:spPr/>
        <p:txBody>
          <a:bodyPr/>
          <a:lstStyle/>
          <a:p>
            <a:fld id="{E31375A4-56A4-47D6-9801-1991572033F7}" type="slidenum">
              <a:rPr lang="en-US" smtClean="0"/>
              <a:t>‹#›</a:t>
            </a:fld>
            <a:endParaRPr lang="en-US" dirty="0"/>
          </a:p>
        </p:txBody>
      </p:sp>
    </p:spTree>
    <p:extLst>
      <p:ext uri="{BB962C8B-B14F-4D97-AF65-F5344CB8AC3E}">
        <p14:creationId xmlns:p14="http://schemas.microsoft.com/office/powerpoint/2010/main" val="339790656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4" name="Footer Placeholder 3"/>
          <p:cNvSpPr>
            <a:spLocks noGrp="1"/>
          </p:cNvSpPr>
          <p:nvPr>
            <p:ph type="ftr" sz="quarter" idx="11"/>
          </p:nvPr>
        </p:nvSpPr>
        <p:spPr/>
        <p:txBody>
          <a:bodyPr/>
          <a:lstStyle/>
          <a:p>
            <a:r>
              <a:rPr lang="en-US" dirty="0"/>
              <a:t>Add a footer</a:t>
            </a:r>
          </a:p>
        </p:txBody>
      </p:sp>
      <p:sp>
        <p:nvSpPr>
          <p:cNvPr id="3" name="Date Placeholder 2"/>
          <p:cNvSpPr>
            <a:spLocks noGrp="1"/>
          </p:cNvSpPr>
          <p:nvPr>
            <p:ph type="dt" sz="half" idx="10"/>
          </p:nvPr>
        </p:nvSpPr>
        <p:spPr/>
        <p:txBody>
          <a:bodyPr/>
          <a:lstStyle/>
          <a:p>
            <a:fld id="{37CC0096-1860-4642-9CD2-0079EA5E7CD1}" type="datetimeFigureOut">
              <a:rPr lang="en-US" smtClean="0"/>
              <a:t>1/3/2020</a:t>
            </a:fld>
            <a:endParaRPr lang="en-US" dirty="0"/>
          </a:p>
        </p:txBody>
      </p:sp>
      <p:sp>
        <p:nvSpPr>
          <p:cNvPr id="5" name="Slide Number Placeholder 4"/>
          <p:cNvSpPr>
            <a:spLocks noGrp="1"/>
          </p:cNvSpPr>
          <p:nvPr>
            <p:ph type="sldNum" sz="quarter" idx="12"/>
          </p:nvPr>
        </p:nvSpPr>
        <p:spPr/>
        <p:txBody>
          <a:bodyPr/>
          <a:lstStyle/>
          <a:p>
            <a:fld id="{E31375A4-56A4-47D6-9801-1991572033F7}" type="slidenum">
              <a:rPr lang="en-US" smtClean="0"/>
              <a:t>‹#›</a:t>
            </a:fld>
            <a:endParaRPr lang="en-US" dirty="0"/>
          </a:p>
        </p:txBody>
      </p:sp>
    </p:spTree>
    <p:extLst>
      <p:ext uri="{BB962C8B-B14F-4D97-AF65-F5344CB8AC3E}">
        <p14:creationId xmlns:p14="http://schemas.microsoft.com/office/powerpoint/2010/main" val="323897671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14681722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151812" y="1672934"/>
            <a:ext cx="3506788" cy="2880360"/>
          </a:xfrm>
        </p:spPr>
        <p:txBody>
          <a:bodyPr anchor="b">
            <a:normAutofit/>
          </a:bodyPr>
          <a:lstStyle>
            <a:lvl1pPr>
              <a:defRPr sz="3000"/>
            </a:lvl1pPr>
          </a:lstStyle>
          <a:p>
            <a:r>
              <a:rPr lang="en-US"/>
              <a:t>Click to edit Master title style</a:t>
            </a:r>
            <a:endParaRPr lang="en-US" dirty="0"/>
          </a:p>
        </p:txBody>
      </p:sp>
      <p:sp>
        <p:nvSpPr>
          <p:cNvPr id="3" name="Content Placeholder 2"/>
          <p:cNvSpPr>
            <a:spLocks noGrp="1"/>
          </p:cNvSpPr>
          <p:nvPr>
            <p:ph idx="1"/>
          </p:nvPr>
        </p:nvSpPr>
        <p:spPr>
          <a:xfrm>
            <a:off x="530352" y="457200"/>
            <a:ext cx="7242111" cy="5715000"/>
          </a:xfrm>
        </p:spPr>
        <p:txBody>
          <a:bodyPr>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8151812" y="4590288"/>
            <a:ext cx="3514564" cy="1581912"/>
          </a:xfrm>
        </p:spPr>
        <p:txBody>
          <a:bodyPr/>
          <a:lstStyle>
            <a:lvl1pPr marL="0" indent="0">
              <a:spcBef>
                <a:spcPts val="800"/>
              </a:spcBef>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6" name="Footer Placeholder 5"/>
          <p:cNvSpPr>
            <a:spLocks noGrp="1"/>
          </p:cNvSpPr>
          <p:nvPr>
            <p:ph type="ftr" sz="quarter" idx="11"/>
          </p:nvPr>
        </p:nvSpPr>
        <p:spPr/>
        <p:txBody>
          <a:bodyPr/>
          <a:lstStyle/>
          <a:p>
            <a:r>
              <a:rPr lang="en-US" dirty="0"/>
              <a:t>Add a footer</a:t>
            </a:r>
          </a:p>
        </p:txBody>
      </p:sp>
      <p:sp>
        <p:nvSpPr>
          <p:cNvPr id="5" name="Date Placeholder 4"/>
          <p:cNvSpPr>
            <a:spLocks noGrp="1"/>
          </p:cNvSpPr>
          <p:nvPr>
            <p:ph type="dt" sz="half" idx="10"/>
          </p:nvPr>
        </p:nvSpPr>
        <p:spPr/>
        <p:txBody>
          <a:bodyPr/>
          <a:lstStyle/>
          <a:p>
            <a:fld id="{37CC0096-1860-4642-9CD2-0079EA5E7CD1}" type="datetimeFigureOut">
              <a:rPr lang="en-US" smtClean="0"/>
              <a:t>1/3/2020</a:t>
            </a:fld>
            <a:endParaRPr lang="en-US" dirty="0"/>
          </a:p>
        </p:txBody>
      </p:sp>
      <p:sp>
        <p:nvSpPr>
          <p:cNvPr id="7" name="Slide Number Placeholder 6"/>
          <p:cNvSpPr>
            <a:spLocks noGrp="1"/>
          </p:cNvSpPr>
          <p:nvPr>
            <p:ph type="sldNum" sz="quarter" idx="12"/>
          </p:nvPr>
        </p:nvSpPr>
        <p:spPr/>
        <p:txBody>
          <a:bodyPr/>
          <a:lstStyle/>
          <a:p>
            <a:fld id="{E31375A4-56A4-47D6-9801-1991572033F7}" type="slidenum">
              <a:rPr lang="en-US" smtClean="0"/>
              <a:t>‹#›</a:t>
            </a:fld>
            <a:endParaRPr lang="en-US" dirty="0"/>
          </a:p>
        </p:txBody>
      </p:sp>
    </p:spTree>
    <p:extLst>
      <p:ext uri="{BB962C8B-B14F-4D97-AF65-F5344CB8AC3E}">
        <p14:creationId xmlns:p14="http://schemas.microsoft.com/office/powerpoint/2010/main" val="16673741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524000" y="457200"/>
            <a:ext cx="9144000" cy="1143000"/>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1524000" y="1714500"/>
            <a:ext cx="9144000" cy="4457700"/>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0" y="6583680"/>
            <a:ext cx="12192000" cy="274320"/>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Footer Placeholder 4"/>
          <p:cNvSpPr>
            <a:spLocks noGrp="1"/>
          </p:cNvSpPr>
          <p:nvPr>
            <p:ph type="ftr" sz="quarter" idx="3"/>
          </p:nvPr>
        </p:nvSpPr>
        <p:spPr>
          <a:xfrm>
            <a:off x="1523999" y="6601556"/>
            <a:ext cx="6491381" cy="228600"/>
          </a:xfrm>
          <a:prstGeom prst="rect">
            <a:avLst/>
          </a:prstGeom>
        </p:spPr>
        <p:txBody>
          <a:bodyPr vert="horz" lIns="91440" tIns="45720" rIns="91440" bIns="45720" rtlCol="0" anchor="ctr"/>
          <a:lstStyle>
            <a:lvl1pPr algn="l">
              <a:defRPr sz="1100">
                <a:solidFill>
                  <a:schemeClr val="bg1"/>
                </a:solidFill>
              </a:defRPr>
            </a:lvl1pPr>
          </a:lstStyle>
          <a:p>
            <a:r>
              <a:rPr lang="en-US" dirty="0"/>
              <a:t>Add a footer</a:t>
            </a:r>
          </a:p>
        </p:txBody>
      </p:sp>
      <p:sp>
        <p:nvSpPr>
          <p:cNvPr id="4" name="Date Placeholder 3"/>
          <p:cNvSpPr>
            <a:spLocks noGrp="1"/>
          </p:cNvSpPr>
          <p:nvPr>
            <p:ph type="dt" sz="half" idx="2"/>
          </p:nvPr>
        </p:nvSpPr>
        <p:spPr>
          <a:xfrm>
            <a:off x="8187908" y="6601556"/>
            <a:ext cx="1534064" cy="228600"/>
          </a:xfrm>
          <a:prstGeom prst="rect">
            <a:avLst/>
          </a:prstGeom>
        </p:spPr>
        <p:txBody>
          <a:bodyPr vert="horz" lIns="91440" tIns="45720" rIns="91440" bIns="45720" rtlCol="0" anchor="ctr"/>
          <a:lstStyle>
            <a:lvl1pPr algn="r">
              <a:defRPr sz="1100">
                <a:solidFill>
                  <a:schemeClr val="bg1"/>
                </a:solidFill>
              </a:defRPr>
            </a:lvl1pPr>
          </a:lstStyle>
          <a:p>
            <a:fld id="{37CC0096-1860-4642-9CD2-0079EA5E7CD1}" type="datetimeFigureOut">
              <a:rPr lang="en-US" smtClean="0"/>
              <a:pPr/>
              <a:t>1/3/2020</a:t>
            </a:fld>
            <a:endParaRPr lang="en-US" dirty="0"/>
          </a:p>
        </p:txBody>
      </p:sp>
      <p:sp>
        <p:nvSpPr>
          <p:cNvPr id="6" name="Slide Number Placeholder 5"/>
          <p:cNvSpPr>
            <a:spLocks noGrp="1"/>
          </p:cNvSpPr>
          <p:nvPr>
            <p:ph type="sldNum" sz="quarter" idx="4"/>
          </p:nvPr>
        </p:nvSpPr>
        <p:spPr>
          <a:xfrm>
            <a:off x="9894499" y="6601556"/>
            <a:ext cx="773502" cy="228600"/>
          </a:xfrm>
          <a:prstGeom prst="rect">
            <a:avLst/>
          </a:prstGeom>
        </p:spPr>
        <p:txBody>
          <a:bodyPr vert="horz" lIns="91440" tIns="45720" rIns="91440" bIns="45720" rtlCol="0" anchor="ctr"/>
          <a:lstStyle>
            <a:lvl1pPr algn="r">
              <a:defRPr sz="1100">
                <a:solidFill>
                  <a:schemeClr val="bg1"/>
                </a:solidFill>
              </a:defRPr>
            </a:lvl1pPr>
          </a:lstStyle>
          <a:p>
            <a:fld id="{E31375A4-56A4-47D6-9801-1991572033F7}" type="slidenum">
              <a:rPr lang="en-US" smtClean="0"/>
              <a:pPr/>
              <a:t>‹#›</a:t>
            </a:fld>
            <a:endParaRPr lang="en-US" dirty="0"/>
          </a:p>
        </p:txBody>
      </p:sp>
    </p:spTree>
    <p:extLst>
      <p:ext uri="{BB962C8B-B14F-4D97-AF65-F5344CB8AC3E}">
        <p14:creationId xmlns:p14="http://schemas.microsoft.com/office/powerpoint/2010/main" val="1943259863"/>
      </p:ext>
    </p:extLst>
  </p:cSld>
  <p:clrMap bg1="lt1" tx1="dk1" bg2="lt2" tx2="dk2" accent1="accent1" accent2="accent2" accent3="accent3" accent4="accent4" accent5="accent5" accent6="accent6" hlink="hlink" folHlink="folHlink"/>
  <p:sldLayoutIdLst>
    <p:sldLayoutId id="2147483649" r:id="rId1"/>
    <p:sldLayoutId id="2147483660"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xStyles>
    <p:titleStyle>
      <a:lvl1pPr algn="l" defTabSz="914400" rtl="0" eaLnBrk="1" latinLnBrk="0" hangingPunct="1">
        <a:lnSpc>
          <a:spcPct val="90000"/>
        </a:lnSpc>
        <a:spcBef>
          <a:spcPct val="0"/>
        </a:spcBef>
        <a:buNone/>
        <a:defRPr sz="3400" kern="1200" cap="all" baseline="0">
          <a:solidFill>
            <a:schemeClr val="accent1">
              <a:lumMod val="75000"/>
            </a:schemeClr>
          </a:solidFill>
          <a:latin typeface="+mj-lt"/>
          <a:ea typeface="+mj-ea"/>
          <a:cs typeface="+mj-cs"/>
        </a:defRPr>
      </a:lvl1pPr>
    </p:titleStyle>
    <p:bodyStyle>
      <a:lvl1pPr marL="274320" indent="-228600" algn="l" defTabSz="914400" rtl="0" eaLnBrk="1" latinLnBrk="0" hangingPunct="1">
        <a:lnSpc>
          <a:spcPct val="90000"/>
        </a:lnSpc>
        <a:spcBef>
          <a:spcPts val="1800"/>
        </a:spcBef>
        <a:buClr>
          <a:schemeClr val="accent1">
            <a:lumMod val="50000"/>
          </a:schemeClr>
        </a:buClr>
        <a:buSzPct val="100000"/>
        <a:buFont typeface="Arial" pitchFamily="34" charset="0"/>
        <a:buChar char="▪"/>
        <a:defRPr sz="2000" kern="1200">
          <a:solidFill>
            <a:schemeClr val="tx1"/>
          </a:solidFill>
          <a:latin typeface="+mn-lt"/>
          <a:ea typeface="+mn-ea"/>
          <a:cs typeface="+mn-cs"/>
        </a:defRPr>
      </a:lvl1pPr>
      <a:lvl2pPr marL="594360" indent="-228600" algn="l" defTabSz="914400" rtl="0" eaLnBrk="1" latinLnBrk="0" hangingPunct="1">
        <a:lnSpc>
          <a:spcPct val="90000"/>
        </a:lnSpc>
        <a:spcBef>
          <a:spcPts val="800"/>
        </a:spcBef>
        <a:buClr>
          <a:schemeClr val="accent1">
            <a:lumMod val="50000"/>
          </a:schemeClr>
        </a:buClr>
        <a:buSzPct val="100000"/>
        <a:buFont typeface="Arial" pitchFamily="34" charset="0"/>
        <a:buChar char="▪"/>
        <a:defRPr sz="1800" kern="1200">
          <a:solidFill>
            <a:schemeClr val="tx1"/>
          </a:solidFill>
          <a:latin typeface="+mn-lt"/>
          <a:ea typeface="+mn-ea"/>
          <a:cs typeface="+mn-cs"/>
        </a:defRPr>
      </a:lvl2pPr>
      <a:lvl3pPr marL="914400" indent="-228600" algn="l" defTabSz="914400" rtl="0" eaLnBrk="1" latinLnBrk="0" hangingPunct="1">
        <a:lnSpc>
          <a:spcPct val="90000"/>
        </a:lnSpc>
        <a:spcBef>
          <a:spcPts val="800"/>
        </a:spcBef>
        <a:buClr>
          <a:schemeClr val="accent1">
            <a:lumMod val="50000"/>
          </a:schemeClr>
        </a:buClr>
        <a:buSzPct val="100000"/>
        <a:buFont typeface="Arial" pitchFamily="34" charset="0"/>
        <a:buChar char="▪"/>
        <a:defRPr sz="1600" kern="1200">
          <a:solidFill>
            <a:schemeClr val="tx1"/>
          </a:solidFill>
          <a:latin typeface="+mn-lt"/>
          <a:ea typeface="+mn-ea"/>
          <a:cs typeface="+mn-cs"/>
        </a:defRPr>
      </a:lvl3pPr>
      <a:lvl4pPr marL="1188720" indent="-182880" algn="l" defTabSz="914400" rtl="0" eaLnBrk="1" latinLnBrk="0" hangingPunct="1">
        <a:lnSpc>
          <a:spcPct val="90000"/>
        </a:lnSpc>
        <a:spcBef>
          <a:spcPts val="800"/>
        </a:spcBef>
        <a:buClr>
          <a:schemeClr val="accent1">
            <a:lumMod val="50000"/>
          </a:schemeClr>
        </a:buClr>
        <a:buSzPct val="100000"/>
        <a:buFont typeface="Arial" pitchFamily="34" charset="0"/>
        <a:buChar char="▪"/>
        <a:defRPr sz="1400" kern="1200">
          <a:solidFill>
            <a:schemeClr val="tx1"/>
          </a:solidFill>
          <a:latin typeface="+mn-lt"/>
          <a:ea typeface="+mn-ea"/>
          <a:cs typeface="+mn-cs"/>
        </a:defRPr>
      </a:lvl4pPr>
      <a:lvl5pPr marL="1463040" indent="-182880" algn="l" defTabSz="914400" rtl="0" eaLnBrk="1" latinLnBrk="0" hangingPunct="1">
        <a:lnSpc>
          <a:spcPct val="90000"/>
        </a:lnSpc>
        <a:spcBef>
          <a:spcPts val="800"/>
        </a:spcBef>
        <a:buClr>
          <a:schemeClr val="accent1">
            <a:lumMod val="50000"/>
          </a:schemeClr>
        </a:buClr>
        <a:buSzPct val="100000"/>
        <a:buFont typeface="Arial" pitchFamily="34" charset="0"/>
        <a:buChar char="▪"/>
        <a:defRPr sz="1400" kern="1200">
          <a:solidFill>
            <a:schemeClr val="tx1"/>
          </a:solidFill>
          <a:latin typeface="+mn-lt"/>
          <a:ea typeface="+mn-ea"/>
          <a:cs typeface="+mn-cs"/>
        </a:defRPr>
      </a:lvl5pPr>
      <a:lvl6pPr marL="1691640" indent="-182880" algn="l" defTabSz="914400" rtl="0" eaLnBrk="1" latinLnBrk="0" hangingPunct="1">
        <a:lnSpc>
          <a:spcPct val="90000"/>
        </a:lnSpc>
        <a:spcBef>
          <a:spcPts val="800"/>
        </a:spcBef>
        <a:buClr>
          <a:schemeClr val="accent1">
            <a:lumMod val="50000"/>
          </a:schemeClr>
        </a:buClr>
        <a:buSzPct val="100000"/>
        <a:buFont typeface="Arial" pitchFamily="34" charset="0"/>
        <a:buChar char="▪"/>
        <a:defRPr sz="1400" kern="1200">
          <a:solidFill>
            <a:schemeClr val="tx1"/>
          </a:solidFill>
          <a:latin typeface="+mn-lt"/>
          <a:ea typeface="+mn-ea"/>
          <a:cs typeface="+mn-cs"/>
        </a:defRPr>
      </a:lvl6pPr>
      <a:lvl7pPr marL="1920240" indent="-182880" algn="l" defTabSz="914400" rtl="0" eaLnBrk="1" latinLnBrk="0" hangingPunct="1">
        <a:lnSpc>
          <a:spcPct val="90000"/>
        </a:lnSpc>
        <a:spcBef>
          <a:spcPts val="800"/>
        </a:spcBef>
        <a:buClr>
          <a:schemeClr val="accent1">
            <a:lumMod val="50000"/>
          </a:schemeClr>
        </a:buClr>
        <a:buSzPct val="100000"/>
        <a:buFont typeface="Arial" pitchFamily="34" charset="0"/>
        <a:buChar char="▪"/>
        <a:defRPr sz="1400" kern="1200">
          <a:solidFill>
            <a:schemeClr val="tx1"/>
          </a:solidFill>
          <a:latin typeface="+mn-lt"/>
          <a:ea typeface="+mn-ea"/>
          <a:cs typeface="+mn-cs"/>
        </a:defRPr>
      </a:lvl7pPr>
      <a:lvl8pPr marL="2148840" indent="-182880" algn="l" defTabSz="914400" rtl="0" eaLnBrk="1" latinLnBrk="0" hangingPunct="1">
        <a:lnSpc>
          <a:spcPct val="90000"/>
        </a:lnSpc>
        <a:spcBef>
          <a:spcPts val="800"/>
        </a:spcBef>
        <a:buClr>
          <a:schemeClr val="accent1">
            <a:lumMod val="50000"/>
          </a:schemeClr>
        </a:buClr>
        <a:buSzPct val="100000"/>
        <a:buFont typeface="Arial" pitchFamily="34" charset="0"/>
        <a:buChar char="▪"/>
        <a:defRPr sz="1400" kern="1200">
          <a:solidFill>
            <a:schemeClr val="tx1"/>
          </a:solidFill>
          <a:latin typeface="+mn-lt"/>
          <a:ea typeface="+mn-ea"/>
          <a:cs typeface="+mn-cs"/>
        </a:defRPr>
      </a:lvl8pPr>
      <a:lvl9pPr marL="2377440" indent="-182880" algn="l" defTabSz="914400" rtl="0" eaLnBrk="1" latinLnBrk="0" hangingPunct="1">
        <a:lnSpc>
          <a:spcPct val="90000"/>
        </a:lnSpc>
        <a:spcBef>
          <a:spcPts val="800"/>
        </a:spcBef>
        <a:buClr>
          <a:schemeClr val="accent1">
            <a:lumMod val="50000"/>
          </a:schemeClr>
        </a:buClr>
        <a:buSzPct val="100000"/>
        <a:buFont typeface="Arial" pitchFamily="34" charset="0"/>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pos="3840" userDrawn="1">
          <p15:clr>
            <a:srgbClr val="F26B43"/>
          </p15:clr>
        </p15:guide>
        <p15:guide id="4" orient="horz" pos="216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i="1" dirty="0"/>
              <a:t>Principles of Stress and Adaptations to Exercise</a:t>
            </a:r>
            <a:br>
              <a:rPr lang="en-US" dirty="0"/>
            </a:br>
            <a:endParaRPr lang="en-US" dirty="0"/>
          </a:p>
        </p:txBody>
      </p:sp>
      <p:pic>
        <p:nvPicPr>
          <p:cNvPr id="9" name="Picture Placeholder 8" descr="Man and woman running on indoor track"/>
          <p:cNvPicPr>
            <a:picLocks noGrp="1" noChangeAspect="1"/>
          </p:cNvPicPr>
          <p:nvPr>
            <p:ph type="pic" idx="12"/>
          </p:nvPr>
        </p:nvPicPr>
        <p:blipFill rotWithShape="1">
          <a:blip r:embed="rId2" cstate="print">
            <a:extLst>
              <a:ext uri="{28A0092B-C50C-407E-A947-70E740481C1C}">
                <a14:useLocalDpi xmlns:a14="http://schemas.microsoft.com/office/drawing/2010/main" val="0"/>
              </a:ext>
            </a:extLst>
          </a:blip>
          <a:srcRect t="39" b="39"/>
          <a:stretch/>
        </p:blipFill>
        <p:spPr>
          <a:xfrm>
            <a:off x="3674846" y="22121"/>
            <a:ext cx="4023360" cy="4745736"/>
          </a:xfrm>
        </p:spPr>
      </p:pic>
      <p:sp>
        <p:nvSpPr>
          <p:cNvPr id="3" name="Subtitle 2"/>
          <p:cNvSpPr>
            <a:spLocks noGrp="1"/>
          </p:cNvSpPr>
          <p:nvPr>
            <p:ph type="subTitle" idx="1"/>
          </p:nvPr>
        </p:nvSpPr>
        <p:spPr/>
        <p:txBody>
          <a:bodyPr/>
          <a:lstStyle/>
          <a:p>
            <a:r>
              <a:rPr lang="en-US" dirty="0"/>
              <a:t>Chapter 3</a:t>
            </a:r>
          </a:p>
        </p:txBody>
      </p:sp>
      <p:sp>
        <p:nvSpPr>
          <p:cNvPr id="4" name="Picture Placeholder 3"/>
          <p:cNvSpPr>
            <a:spLocks noGrp="1"/>
          </p:cNvSpPr>
          <p:nvPr>
            <p:ph type="pic" idx="10"/>
          </p:nvPr>
        </p:nvSpPr>
        <p:spPr/>
      </p:sp>
      <p:sp>
        <p:nvSpPr>
          <p:cNvPr id="5" name="Picture Placeholder 4"/>
          <p:cNvSpPr>
            <a:spLocks noGrp="1"/>
          </p:cNvSpPr>
          <p:nvPr>
            <p:ph type="pic" idx="11"/>
          </p:nvPr>
        </p:nvSpPr>
        <p:spPr/>
      </p:sp>
    </p:spTree>
    <p:extLst>
      <p:ext uri="{BB962C8B-B14F-4D97-AF65-F5344CB8AC3E}">
        <p14:creationId xmlns:p14="http://schemas.microsoft.com/office/powerpoint/2010/main" val="303468775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54FBE93-E0ED-4131-9960-3C91DC54B326}"/>
              </a:ext>
            </a:extLst>
          </p:cNvPr>
          <p:cNvSpPr>
            <a:spLocks noGrp="1"/>
          </p:cNvSpPr>
          <p:nvPr>
            <p:ph type="title"/>
          </p:nvPr>
        </p:nvSpPr>
        <p:spPr/>
        <p:txBody>
          <a:bodyPr/>
          <a:lstStyle/>
          <a:p>
            <a:r>
              <a:rPr lang="en-US" b="1" dirty="0"/>
              <a:t>Cardiovascular Adaptations</a:t>
            </a:r>
            <a:br>
              <a:rPr lang="en-US" dirty="0"/>
            </a:br>
            <a:endParaRPr lang="en-US" dirty="0"/>
          </a:p>
        </p:txBody>
      </p:sp>
      <p:sp>
        <p:nvSpPr>
          <p:cNvPr id="3" name="Content Placeholder 2">
            <a:extLst>
              <a:ext uri="{FF2B5EF4-FFF2-40B4-BE49-F238E27FC236}">
                <a16:creationId xmlns:a16="http://schemas.microsoft.com/office/drawing/2014/main" id="{B87E70C9-7348-4DC2-A438-A5B027B77D8D}"/>
              </a:ext>
            </a:extLst>
          </p:cNvPr>
          <p:cNvSpPr>
            <a:spLocks noGrp="1"/>
          </p:cNvSpPr>
          <p:nvPr>
            <p:ph idx="1"/>
          </p:nvPr>
        </p:nvSpPr>
        <p:spPr/>
        <p:txBody>
          <a:bodyPr/>
          <a:lstStyle/>
          <a:p>
            <a:r>
              <a:rPr lang="en-US" dirty="0"/>
              <a:t>The heart serves as a pump, to generate pressure in the arteries so blood can flow efficiently to the areas of the body in need of what is found in the blood</a:t>
            </a:r>
          </a:p>
          <a:p>
            <a:endParaRPr lang="en-US" dirty="0"/>
          </a:p>
          <a:p>
            <a:r>
              <a:rPr lang="en-US" dirty="0"/>
              <a:t>As a result of training, the heart’s capacity to circulate blood increases</a:t>
            </a:r>
          </a:p>
          <a:p>
            <a:endParaRPr lang="en-US" dirty="0"/>
          </a:p>
          <a:p>
            <a:r>
              <a:rPr lang="en-US" dirty="0"/>
              <a:t>The heart muscle increases with training. </a:t>
            </a:r>
          </a:p>
          <a:p>
            <a:pPr lvl="1"/>
            <a:r>
              <a:rPr lang="en-US" dirty="0"/>
              <a:t>Specifically, the left ventricle, one of the four chambers of the heart, increases in mass and thickness, a condition known as </a:t>
            </a:r>
            <a:r>
              <a:rPr lang="en-US" b="1" dirty="0"/>
              <a:t>cardiac hypertrophy</a:t>
            </a:r>
          </a:p>
          <a:p>
            <a:pPr lvl="1"/>
            <a:r>
              <a:rPr lang="en-US" dirty="0"/>
              <a:t>With a larger heart muscle, the heart contracts more forcefully pumping more blood per beat compared to the untrained state</a:t>
            </a:r>
          </a:p>
          <a:p>
            <a:endParaRPr lang="en-US" dirty="0"/>
          </a:p>
        </p:txBody>
      </p:sp>
    </p:spTree>
    <p:extLst>
      <p:ext uri="{BB962C8B-B14F-4D97-AF65-F5344CB8AC3E}">
        <p14:creationId xmlns:p14="http://schemas.microsoft.com/office/powerpoint/2010/main" val="162949930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96DDF54-1B87-4659-8BC8-2BA23C42DCE5}"/>
              </a:ext>
            </a:extLst>
          </p:cNvPr>
          <p:cNvSpPr>
            <a:spLocks noGrp="1"/>
          </p:cNvSpPr>
          <p:nvPr>
            <p:ph type="title"/>
          </p:nvPr>
        </p:nvSpPr>
        <p:spPr/>
        <p:txBody>
          <a:bodyPr/>
          <a:lstStyle/>
          <a:p>
            <a:r>
              <a:rPr lang="en-US" dirty="0"/>
              <a:t>Resting Heart Rate</a:t>
            </a:r>
          </a:p>
        </p:txBody>
      </p:sp>
      <p:sp>
        <p:nvSpPr>
          <p:cNvPr id="3" name="Content Placeholder 2">
            <a:extLst>
              <a:ext uri="{FF2B5EF4-FFF2-40B4-BE49-F238E27FC236}">
                <a16:creationId xmlns:a16="http://schemas.microsoft.com/office/drawing/2014/main" id="{FF54B566-E8D2-4D13-B6E2-44C935B0CDA2}"/>
              </a:ext>
            </a:extLst>
          </p:cNvPr>
          <p:cNvSpPr>
            <a:spLocks noGrp="1"/>
          </p:cNvSpPr>
          <p:nvPr>
            <p:ph idx="1"/>
          </p:nvPr>
        </p:nvSpPr>
        <p:spPr/>
        <p:txBody>
          <a:bodyPr/>
          <a:lstStyle/>
          <a:p>
            <a:endParaRPr lang="en-US" dirty="0"/>
          </a:p>
          <a:p>
            <a:r>
              <a:rPr lang="en-US" dirty="0"/>
              <a:t>On average, the rate of the heart at rest or </a:t>
            </a:r>
            <a:r>
              <a:rPr lang="en-US" b="1" dirty="0"/>
              <a:t>resting heart rate</a:t>
            </a:r>
            <a:r>
              <a:rPr lang="en-US" dirty="0"/>
              <a:t> is around 70-75 beats per minute</a:t>
            </a:r>
          </a:p>
          <a:p>
            <a:r>
              <a:rPr lang="en-US" dirty="0"/>
              <a:t>Resting heart rate can decrease as a result of endurance training</a:t>
            </a:r>
          </a:p>
          <a:p>
            <a:r>
              <a:rPr lang="en-US" dirty="0"/>
              <a:t>This means the heart doesn’t have to work as hard to do the same amount of work</a:t>
            </a:r>
          </a:p>
          <a:p>
            <a:r>
              <a:rPr lang="en-US" dirty="0"/>
              <a:t>Highly trained endurance athletes may see their resting heart rate between 30 and 40 beats per minute</a:t>
            </a:r>
          </a:p>
          <a:p>
            <a:pPr lvl="1"/>
            <a:r>
              <a:rPr lang="en-US" dirty="0"/>
              <a:t> Not only does this occur at rest, but also at a given submaximal work load</a:t>
            </a:r>
          </a:p>
        </p:txBody>
      </p:sp>
    </p:spTree>
    <p:extLst>
      <p:ext uri="{BB962C8B-B14F-4D97-AF65-F5344CB8AC3E}">
        <p14:creationId xmlns:p14="http://schemas.microsoft.com/office/powerpoint/2010/main" val="159776050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22B0DBA-6358-4B5B-9CDB-423D1A2511F2}"/>
              </a:ext>
            </a:extLst>
          </p:cNvPr>
          <p:cNvSpPr>
            <a:spLocks noGrp="1"/>
          </p:cNvSpPr>
          <p:nvPr>
            <p:ph type="title"/>
          </p:nvPr>
        </p:nvSpPr>
        <p:spPr/>
        <p:txBody>
          <a:bodyPr/>
          <a:lstStyle/>
          <a:p>
            <a:r>
              <a:rPr lang="en-US" dirty="0"/>
              <a:t>Stroke Volume</a:t>
            </a:r>
            <a:br>
              <a:rPr lang="en-US" dirty="0"/>
            </a:br>
            <a:endParaRPr lang="en-US" dirty="0"/>
          </a:p>
        </p:txBody>
      </p:sp>
      <p:sp>
        <p:nvSpPr>
          <p:cNvPr id="3" name="Content Placeholder 2">
            <a:extLst>
              <a:ext uri="{FF2B5EF4-FFF2-40B4-BE49-F238E27FC236}">
                <a16:creationId xmlns:a16="http://schemas.microsoft.com/office/drawing/2014/main" id="{F6370C8D-859A-4373-BEBB-BFF2A94B7C4C}"/>
              </a:ext>
            </a:extLst>
          </p:cNvPr>
          <p:cNvSpPr>
            <a:spLocks noGrp="1"/>
          </p:cNvSpPr>
          <p:nvPr>
            <p:ph idx="1"/>
          </p:nvPr>
        </p:nvSpPr>
        <p:spPr/>
        <p:txBody>
          <a:bodyPr/>
          <a:lstStyle/>
          <a:p>
            <a:r>
              <a:rPr lang="en-US" dirty="0"/>
              <a:t>As resting heart rate decreases, the resting time between heart beats is extended</a:t>
            </a:r>
          </a:p>
          <a:p>
            <a:r>
              <a:rPr lang="en-US" dirty="0"/>
              <a:t>During this resting time is when the four chambers of the heart fill with blood. </a:t>
            </a:r>
          </a:p>
          <a:p>
            <a:r>
              <a:rPr lang="en-US" dirty="0"/>
              <a:t>With more time between beats, more blood can enter the heart’s chambers in preparation for the next beat. </a:t>
            </a:r>
          </a:p>
          <a:p>
            <a:r>
              <a:rPr lang="en-US" dirty="0"/>
              <a:t>In combination with the more forceful contractions, the increased filling time contributes to an increase in </a:t>
            </a:r>
            <a:r>
              <a:rPr lang="en-US" b="1" dirty="0"/>
              <a:t>stroke volume</a:t>
            </a:r>
            <a:r>
              <a:rPr lang="en-US" dirty="0"/>
              <a:t>, or the amount of blood being ejected from the heart per beat</a:t>
            </a:r>
          </a:p>
        </p:txBody>
      </p:sp>
    </p:spTree>
    <p:extLst>
      <p:ext uri="{BB962C8B-B14F-4D97-AF65-F5344CB8AC3E}">
        <p14:creationId xmlns:p14="http://schemas.microsoft.com/office/powerpoint/2010/main" val="267615628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7DACFCB-B370-49F8-AC61-C8FDEBACA9C7}"/>
              </a:ext>
            </a:extLst>
          </p:cNvPr>
          <p:cNvSpPr>
            <a:spLocks noGrp="1"/>
          </p:cNvSpPr>
          <p:nvPr>
            <p:ph type="title"/>
          </p:nvPr>
        </p:nvSpPr>
        <p:spPr/>
        <p:txBody>
          <a:bodyPr/>
          <a:lstStyle/>
          <a:p>
            <a:r>
              <a:rPr lang="en-US" b="1" dirty="0"/>
              <a:t>cardiac output</a:t>
            </a:r>
            <a:br>
              <a:rPr lang="en-US" b="1" dirty="0"/>
            </a:br>
            <a:endParaRPr lang="en-US" dirty="0"/>
          </a:p>
        </p:txBody>
      </p:sp>
      <p:sp>
        <p:nvSpPr>
          <p:cNvPr id="3" name="Content Placeholder 2">
            <a:extLst>
              <a:ext uri="{FF2B5EF4-FFF2-40B4-BE49-F238E27FC236}">
                <a16:creationId xmlns:a16="http://schemas.microsoft.com/office/drawing/2014/main" id="{726581CD-93D9-4B3D-A7DE-2F8E2E0F0F62}"/>
              </a:ext>
            </a:extLst>
          </p:cNvPr>
          <p:cNvSpPr>
            <a:spLocks noGrp="1"/>
          </p:cNvSpPr>
          <p:nvPr>
            <p:ph idx="1"/>
          </p:nvPr>
        </p:nvSpPr>
        <p:spPr/>
        <p:txBody>
          <a:bodyPr/>
          <a:lstStyle/>
          <a:p>
            <a:endParaRPr lang="en-US" dirty="0"/>
          </a:p>
          <a:p>
            <a:r>
              <a:rPr lang="en-US" dirty="0"/>
              <a:t>Both heart rate and stroke volume contribute to the efficiency and capacity of the heart to circulate larger amounts of blood</a:t>
            </a:r>
          </a:p>
          <a:p>
            <a:r>
              <a:rPr lang="en-US" dirty="0"/>
              <a:t>When combined into a formula, the product of stroke volume and heart rate determine </a:t>
            </a:r>
            <a:r>
              <a:rPr lang="en-US" b="1" dirty="0"/>
              <a:t>cardiac output </a:t>
            </a:r>
            <a:r>
              <a:rPr lang="en-US" dirty="0"/>
              <a:t>(often labeled Q)</a:t>
            </a:r>
          </a:p>
          <a:p>
            <a:pPr lvl="1"/>
            <a:r>
              <a:rPr lang="en-US" i="1" dirty="0"/>
              <a:t>Q=stroke volume </a:t>
            </a:r>
            <a:r>
              <a:rPr lang="en-US" dirty="0"/>
              <a:t>x</a:t>
            </a:r>
            <a:r>
              <a:rPr lang="en-US" i="1" dirty="0"/>
              <a:t> heart rate</a:t>
            </a:r>
            <a:endParaRPr lang="en-US" dirty="0"/>
          </a:p>
          <a:p>
            <a:pPr lvl="1"/>
            <a:r>
              <a:rPr lang="en-US" dirty="0"/>
              <a:t>Cardiac output is key indicator of cardiac health and fitness</a:t>
            </a:r>
          </a:p>
          <a:p>
            <a:endParaRPr lang="en-US" dirty="0"/>
          </a:p>
        </p:txBody>
      </p:sp>
    </p:spTree>
    <p:extLst>
      <p:ext uri="{BB962C8B-B14F-4D97-AF65-F5344CB8AC3E}">
        <p14:creationId xmlns:p14="http://schemas.microsoft.com/office/powerpoint/2010/main" val="411664828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204F0C-E622-4D7F-A3E4-2F55E63D0927}"/>
              </a:ext>
            </a:extLst>
          </p:cNvPr>
          <p:cNvSpPr>
            <a:spLocks noGrp="1"/>
          </p:cNvSpPr>
          <p:nvPr>
            <p:ph type="title"/>
          </p:nvPr>
        </p:nvSpPr>
        <p:spPr/>
        <p:txBody>
          <a:bodyPr/>
          <a:lstStyle/>
          <a:p>
            <a:r>
              <a:rPr lang="en-US" b="1" dirty="0"/>
              <a:t>THE Cells</a:t>
            </a:r>
            <a:br>
              <a:rPr lang="en-US" dirty="0"/>
            </a:br>
            <a:endParaRPr lang="en-US" dirty="0"/>
          </a:p>
        </p:txBody>
      </p:sp>
      <p:sp>
        <p:nvSpPr>
          <p:cNvPr id="3" name="Content Placeholder 2">
            <a:extLst>
              <a:ext uri="{FF2B5EF4-FFF2-40B4-BE49-F238E27FC236}">
                <a16:creationId xmlns:a16="http://schemas.microsoft.com/office/drawing/2014/main" id="{52A14F8E-103B-4D0E-8BCB-5D634A09BD11}"/>
              </a:ext>
            </a:extLst>
          </p:cNvPr>
          <p:cNvSpPr>
            <a:spLocks noGrp="1"/>
          </p:cNvSpPr>
          <p:nvPr>
            <p:ph idx="1"/>
          </p:nvPr>
        </p:nvSpPr>
        <p:spPr/>
        <p:txBody>
          <a:bodyPr>
            <a:normAutofit fontScale="92500"/>
          </a:bodyPr>
          <a:lstStyle/>
          <a:p>
            <a:r>
              <a:rPr lang="en-US" dirty="0"/>
              <a:t>Cells need oxygen and fuel to generate ATP. </a:t>
            </a:r>
          </a:p>
          <a:p>
            <a:r>
              <a:rPr lang="en-US" dirty="0"/>
              <a:t>In order to produce more ATP, cells must increase their ability to process oxygen and other nutrients</a:t>
            </a:r>
          </a:p>
          <a:p>
            <a:r>
              <a:rPr lang="en-US" dirty="0"/>
              <a:t>The beginning of this, at the level of the cell, is to remove the oxygen from the blood </a:t>
            </a:r>
          </a:p>
          <a:p>
            <a:pPr lvl="1"/>
            <a:r>
              <a:rPr lang="en-US" dirty="0"/>
              <a:t>Just because it’s available in the blood, doesn’t provide additional benefit unless we can extract it and use it</a:t>
            </a:r>
          </a:p>
          <a:p>
            <a:r>
              <a:rPr lang="en-US" dirty="0"/>
              <a:t>Scientists can measure the amount of oxygen in arteries/veins before and after it is taken in by the cells, a measurement called the </a:t>
            </a:r>
            <a:r>
              <a:rPr lang="en-US" b="1" dirty="0"/>
              <a:t>arteriole-venuole difference (a-vO</a:t>
            </a:r>
            <a:r>
              <a:rPr lang="en-US" b="1" baseline="-25000" dirty="0"/>
              <a:t>2</a:t>
            </a:r>
            <a:r>
              <a:rPr lang="en-US" b="1" dirty="0"/>
              <a:t> diff)</a:t>
            </a:r>
          </a:p>
          <a:p>
            <a:r>
              <a:rPr lang="en-US" dirty="0"/>
              <a:t>The difference indicates the amount taken up by the cell. </a:t>
            </a:r>
          </a:p>
          <a:p>
            <a:r>
              <a:rPr lang="en-US" dirty="0"/>
              <a:t>Trained individuals have a greater a-vO2 difference than their untrained counterparts, implying cell in trained individuals can remove more oxygen into the cell than those who are untrained</a:t>
            </a:r>
          </a:p>
        </p:txBody>
      </p:sp>
    </p:spTree>
    <p:extLst>
      <p:ext uri="{BB962C8B-B14F-4D97-AF65-F5344CB8AC3E}">
        <p14:creationId xmlns:p14="http://schemas.microsoft.com/office/powerpoint/2010/main" val="318177268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961292C-D32D-45B3-BC04-7FF0020D4D81}"/>
              </a:ext>
            </a:extLst>
          </p:cNvPr>
          <p:cNvSpPr>
            <a:spLocks noGrp="1"/>
          </p:cNvSpPr>
          <p:nvPr>
            <p:ph type="title"/>
          </p:nvPr>
        </p:nvSpPr>
        <p:spPr/>
        <p:txBody>
          <a:bodyPr/>
          <a:lstStyle/>
          <a:p>
            <a:r>
              <a:rPr lang="en-US" b="1" dirty="0"/>
              <a:t>VO</a:t>
            </a:r>
            <a:r>
              <a:rPr lang="en-US" b="1" baseline="-25000" dirty="0"/>
              <a:t>2max</a:t>
            </a:r>
            <a:br>
              <a:rPr lang="en-US" dirty="0"/>
            </a:br>
            <a:endParaRPr lang="en-US" dirty="0"/>
          </a:p>
        </p:txBody>
      </p:sp>
      <p:sp>
        <p:nvSpPr>
          <p:cNvPr id="3" name="Content Placeholder 2">
            <a:extLst>
              <a:ext uri="{FF2B5EF4-FFF2-40B4-BE49-F238E27FC236}">
                <a16:creationId xmlns:a16="http://schemas.microsoft.com/office/drawing/2014/main" id="{46D08D43-F938-4A50-853B-11D50D95E93D}"/>
              </a:ext>
            </a:extLst>
          </p:cNvPr>
          <p:cNvSpPr>
            <a:spLocks noGrp="1"/>
          </p:cNvSpPr>
          <p:nvPr>
            <p:ph idx="1"/>
          </p:nvPr>
        </p:nvSpPr>
        <p:spPr/>
        <p:txBody>
          <a:bodyPr/>
          <a:lstStyle/>
          <a:p>
            <a:r>
              <a:rPr lang="en-US" dirty="0"/>
              <a:t>VO</a:t>
            </a:r>
            <a:r>
              <a:rPr lang="en-US" baseline="-25000" dirty="0"/>
              <a:t>2max</a:t>
            </a:r>
            <a:r>
              <a:rPr lang="en-US" dirty="0"/>
              <a:t>, or maximal oxygen consumption, is a measurement of the body’s maximum capacity to take in and utilize oxygen</a:t>
            </a:r>
          </a:p>
          <a:p>
            <a:r>
              <a:rPr lang="en-US" dirty="0"/>
              <a:t>In the context of specific adaptations, the heart, lungs and cells all play a significant part in this measurement</a:t>
            </a:r>
          </a:p>
          <a:p>
            <a:r>
              <a:rPr lang="en-US" dirty="0"/>
              <a:t>A large VO</a:t>
            </a:r>
            <a:r>
              <a:rPr lang="en-US" baseline="-25000" dirty="0"/>
              <a:t>2max</a:t>
            </a:r>
            <a:r>
              <a:rPr lang="en-US" dirty="0"/>
              <a:t> would indicate that the lungs are operating at high levels (taking in the O</a:t>
            </a:r>
            <a:r>
              <a:rPr lang="en-US" baseline="-25000" dirty="0"/>
              <a:t>2</a:t>
            </a:r>
            <a:r>
              <a:rPr lang="en-US" dirty="0"/>
              <a:t>), the heart is pumping efficiently, and the cells are processing the additional oxygen properly</a:t>
            </a:r>
          </a:p>
          <a:p>
            <a:r>
              <a:rPr lang="en-US" dirty="0"/>
              <a:t>Presumably, the greater the VO</a:t>
            </a:r>
            <a:r>
              <a:rPr lang="en-US" baseline="-25000" dirty="0"/>
              <a:t>2max</a:t>
            </a:r>
            <a:r>
              <a:rPr lang="en-US" dirty="0"/>
              <a:t>, the better an athlete can perform</a:t>
            </a:r>
          </a:p>
          <a:p>
            <a:r>
              <a:rPr lang="en-US" dirty="0"/>
              <a:t>It can also be used as a strong predictor of health when trying to assess cardiorespiratory fitness</a:t>
            </a:r>
          </a:p>
          <a:p>
            <a:endParaRPr lang="en-US" dirty="0"/>
          </a:p>
        </p:txBody>
      </p:sp>
    </p:spTree>
    <p:extLst>
      <p:ext uri="{BB962C8B-B14F-4D97-AF65-F5344CB8AC3E}">
        <p14:creationId xmlns:p14="http://schemas.microsoft.com/office/powerpoint/2010/main" val="247785431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DABAC1-6ED1-42D3-B443-D65156700FAD}"/>
              </a:ext>
            </a:extLst>
          </p:cNvPr>
          <p:cNvSpPr>
            <a:spLocks noGrp="1"/>
          </p:cNvSpPr>
          <p:nvPr>
            <p:ph type="title"/>
          </p:nvPr>
        </p:nvSpPr>
        <p:spPr/>
        <p:txBody>
          <a:bodyPr/>
          <a:lstStyle/>
          <a:p>
            <a:r>
              <a:rPr lang="en-US" b="1" dirty="0"/>
              <a:t>VO</a:t>
            </a:r>
            <a:r>
              <a:rPr lang="en-US" b="1" baseline="-25000" dirty="0"/>
              <a:t>2max</a:t>
            </a:r>
            <a:br>
              <a:rPr lang="en-US" b="1" baseline="-25000" dirty="0"/>
            </a:br>
            <a:endParaRPr lang="en-US" dirty="0"/>
          </a:p>
        </p:txBody>
      </p:sp>
      <p:sp>
        <p:nvSpPr>
          <p:cNvPr id="3" name="Content Placeholder 2">
            <a:extLst>
              <a:ext uri="{FF2B5EF4-FFF2-40B4-BE49-F238E27FC236}">
                <a16:creationId xmlns:a16="http://schemas.microsoft.com/office/drawing/2014/main" id="{ADAC9193-A60C-48DA-96C3-78E8A32DA2AD}"/>
              </a:ext>
            </a:extLst>
          </p:cNvPr>
          <p:cNvSpPr>
            <a:spLocks noGrp="1"/>
          </p:cNvSpPr>
          <p:nvPr>
            <p:ph idx="1"/>
          </p:nvPr>
        </p:nvSpPr>
        <p:spPr/>
        <p:txBody>
          <a:bodyPr/>
          <a:lstStyle/>
          <a:p>
            <a:r>
              <a:rPr lang="en-US" dirty="0"/>
              <a:t>VO</a:t>
            </a:r>
            <a:r>
              <a:rPr lang="en-US" baseline="-25000" dirty="0"/>
              <a:t>2max</a:t>
            </a:r>
            <a:r>
              <a:rPr lang="en-US" dirty="0"/>
              <a:t> is measured most accurately in a laboratory</a:t>
            </a:r>
          </a:p>
          <a:p>
            <a:r>
              <a:rPr lang="en-US" dirty="0"/>
              <a:t>Other measurement techniques use prediction equations to estimate VO</a:t>
            </a:r>
            <a:r>
              <a:rPr lang="en-US" baseline="-25000" dirty="0"/>
              <a:t>2max</a:t>
            </a:r>
            <a:endParaRPr lang="en-US" dirty="0"/>
          </a:p>
          <a:p>
            <a:pPr lvl="1"/>
            <a:r>
              <a:rPr lang="en-US" dirty="0"/>
              <a:t>(e.g., 1-mile walk / 1.5-mile run)</a:t>
            </a:r>
          </a:p>
          <a:p>
            <a:r>
              <a:rPr lang="en-US" dirty="0"/>
              <a:t>While less accurate, these prediction equations provide a practical and simple way to assess cardiorespiratory fitness</a:t>
            </a:r>
          </a:p>
        </p:txBody>
      </p:sp>
    </p:spTree>
    <p:extLst>
      <p:ext uri="{BB962C8B-B14F-4D97-AF65-F5344CB8AC3E}">
        <p14:creationId xmlns:p14="http://schemas.microsoft.com/office/powerpoint/2010/main" val="335599036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C8AF03B-21EA-485C-BBC7-55E14D54348B}"/>
              </a:ext>
            </a:extLst>
          </p:cNvPr>
          <p:cNvSpPr>
            <a:spLocks noGrp="1"/>
          </p:cNvSpPr>
          <p:nvPr>
            <p:ph type="title"/>
          </p:nvPr>
        </p:nvSpPr>
        <p:spPr/>
        <p:txBody>
          <a:bodyPr/>
          <a:lstStyle/>
          <a:p>
            <a:r>
              <a:rPr lang="en-US" b="1" dirty="0"/>
              <a:t>Lactate Threshold</a:t>
            </a:r>
            <a:br>
              <a:rPr lang="en-US" dirty="0"/>
            </a:br>
            <a:endParaRPr lang="en-US" dirty="0"/>
          </a:p>
        </p:txBody>
      </p:sp>
      <p:sp>
        <p:nvSpPr>
          <p:cNvPr id="3" name="Content Placeholder 2">
            <a:extLst>
              <a:ext uri="{FF2B5EF4-FFF2-40B4-BE49-F238E27FC236}">
                <a16:creationId xmlns:a16="http://schemas.microsoft.com/office/drawing/2014/main" id="{BCE8D33B-3F10-4C8D-B8CE-8673E5D54E3C}"/>
              </a:ext>
            </a:extLst>
          </p:cNvPr>
          <p:cNvSpPr>
            <a:spLocks noGrp="1"/>
          </p:cNvSpPr>
          <p:nvPr>
            <p:ph idx="1"/>
          </p:nvPr>
        </p:nvSpPr>
        <p:spPr/>
        <p:txBody>
          <a:bodyPr>
            <a:normAutofit fontScale="92500"/>
          </a:bodyPr>
          <a:lstStyle/>
          <a:p>
            <a:r>
              <a:rPr lang="en-US" dirty="0"/>
              <a:t>Another area that significantly relates to fitness is the body’s ability to buffer lactic acid build up in the blood</a:t>
            </a:r>
          </a:p>
          <a:p>
            <a:r>
              <a:rPr lang="en-US" dirty="0"/>
              <a:t>Results from cellular metabolism (is often incorrectly associated with muscle soreness)</a:t>
            </a:r>
          </a:p>
          <a:p>
            <a:r>
              <a:rPr lang="en-US" dirty="0"/>
              <a:t>As cells process fuel (carbohydrates) in order to produce ATP, lactic acid is produced and released into the blood stream. </a:t>
            </a:r>
          </a:p>
          <a:p>
            <a:r>
              <a:rPr lang="en-US" dirty="0"/>
              <a:t>At low levels, the body’s natural buffering capacity prevents lactic acid from building up and negatively impacting performance. </a:t>
            </a:r>
          </a:p>
          <a:p>
            <a:r>
              <a:rPr lang="en-US" dirty="0"/>
              <a:t>However, during high intensity endurance exercise, high levels of lactic acid is produced, overwhelming the buffering capacity and fatigue ensues. That tipping point, the point in which the buffering capacity is overwhelmed, is called the </a:t>
            </a:r>
            <a:r>
              <a:rPr lang="en-US" b="1" dirty="0"/>
              <a:t>lactate threshold (LT)</a:t>
            </a:r>
            <a:r>
              <a:rPr lang="en-US" dirty="0"/>
              <a:t>.</a:t>
            </a:r>
          </a:p>
          <a:p>
            <a:r>
              <a:rPr lang="en-US" dirty="0"/>
              <a:t>Considered by most to be the best predictor of performance, the goal in improving fitness is to improve the lactate threshold.</a:t>
            </a:r>
          </a:p>
        </p:txBody>
      </p:sp>
    </p:spTree>
    <p:extLst>
      <p:ext uri="{BB962C8B-B14F-4D97-AF65-F5344CB8AC3E}">
        <p14:creationId xmlns:p14="http://schemas.microsoft.com/office/powerpoint/2010/main" val="52541833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580045-1D74-490B-A55C-9B156EC929C2}"/>
              </a:ext>
            </a:extLst>
          </p:cNvPr>
          <p:cNvSpPr>
            <a:spLocks noGrp="1"/>
          </p:cNvSpPr>
          <p:nvPr>
            <p:ph type="title"/>
          </p:nvPr>
        </p:nvSpPr>
        <p:spPr>
          <a:xfrm>
            <a:off x="1524000" y="406400"/>
            <a:ext cx="9144000" cy="1987550"/>
          </a:xfrm>
        </p:spPr>
        <p:txBody>
          <a:bodyPr>
            <a:normAutofit fontScale="90000"/>
          </a:bodyPr>
          <a:lstStyle/>
          <a:p>
            <a:br>
              <a:rPr lang="en-US" dirty="0"/>
            </a:br>
            <a:br>
              <a:rPr lang="en-US" dirty="0"/>
            </a:br>
            <a:r>
              <a:rPr lang="en-US" b="1" dirty="0"/>
              <a:t>Principles of Adaptation to Stress</a:t>
            </a:r>
            <a:br>
              <a:rPr lang="en-US" b="1" dirty="0"/>
            </a:br>
            <a:r>
              <a:rPr lang="en-US" b="1" dirty="0"/>
              <a:t>Overload Principle</a:t>
            </a:r>
            <a:br>
              <a:rPr lang="en-US" dirty="0"/>
            </a:br>
            <a:br>
              <a:rPr lang="en-US" dirty="0"/>
            </a:br>
            <a:endParaRPr lang="en-US" dirty="0"/>
          </a:p>
        </p:txBody>
      </p:sp>
      <p:sp>
        <p:nvSpPr>
          <p:cNvPr id="3" name="Content Placeholder 2">
            <a:extLst>
              <a:ext uri="{FF2B5EF4-FFF2-40B4-BE49-F238E27FC236}">
                <a16:creationId xmlns:a16="http://schemas.microsoft.com/office/drawing/2014/main" id="{EEF6A166-C84C-45A4-9D24-E7670552BBAB}"/>
              </a:ext>
            </a:extLst>
          </p:cNvPr>
          <p:cNvSpPr>
            <a:spLocks noGrp="1"/>
          </p:cNvSpPr>
          <p:nvPr>
            <p:ph idx="1"/>
          </p:nvPr>
        </p:nvSpPr>
        <p:spPr/>
        <p:txBody>
          <a:bodyPr/>
          <a:lstStyle/>
          <a:p>
            <a:pPr marL="45720" indent="0">
              <a:buNone/>
            </a:pPr>
            <a:endParaRPr lang="en-US" dirty="0"/>
          </a:p>
          <a:p>
            <a:r>
              <a:rPr lang="en-US" dirty="0"/>
              <a:t>Improvements are driven by stress</a:t>
            </a:r>
          </a:p>
          <a:p>
            <a:r>
              <a:rPr lang="en-US" dirty="0"/>
              <a:t> Physical stress, such as walking at a brisk pace or jogging, places increased stress on the regulatory systems that manage increased heart rate and blood pressure, increased energy production, increased breathing, and even sweating for temperature regulation</a:t>
            </a:r>
          </a:p>
          <a:p>
            <a:r>
              <a:rPr lang="en-US" dirty="0"/>
              <a:t>Adaptations occur, making it so that the same stress previously experienced feels less stressful</a:t>
            </a:r>
          </a:p>
          <a:p>
            <a:r>
              <a:rPr lang="en-US" dirty="0"/>
              <a:t>As a result, more stress must be applied to the system in order to stimulate improvements, a principle known as the </a:t>
            </a:r>
            <a:r>
              <a:rPr lang="en-US" b="1" dirty="0"/>
              <a:t>overload principle</a:t>
            </a:r>
            <a:endParaRPr lang="en-US" dirty="0"/>
          </a:p>
        </p:txBody>
      </p:sp>
    </p:spTree>
    <p:extLst>
      <p:ext uri="{BB962C8B-B14F-4D97-AF65-F5344CB8AC3E}">
        <p14:creationId xmlns:p14="http://schemas.microsoft.com/office/powerpoint/2010/main" val="427956796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28F3E8-96BC-4871-8D5A-90755DD8AF30}"/>
              </a:ext>
            </a:extLst>
          </p:cNvPr>
          <p:cNvSpPr>
            <a:spLocks noGrp="1"/>
          </p:cNvSpPr>
          <p:nvPr>
            <p:ph type="title"/>
          </p:nvPr>
        </p:nvSpPr>
        <p:spPr/>
        <p:txBody>
          <a:bodyPr/>
          <a:lstStyle/>
          <a:p>
            <a:r>
              <a:rPr lang="en-US" b="1" dirty="0"/>
              <a:t>Overload Principle</a:t>
            </a:r>
            <a:br>
              <a:rPr lang="en-US" b="1" dirty="0"/>
            </a:br>
            <a:endParaRPr lang="en-US" dirty="0"/>
          </a:p>
        </p:txBody>
      </p:sp>
      <p:sp>
        <p:nvSpPr>
          <p:cNvPr id="3" name="Content Placeholder 2">
            <a:extLst>
              <a:ext uri="{FF2B5EF4-FFF2-40B4-BE49-F238E27FC236}">
                <a16:creationId xmlns:a16="http://schemas.microsoft.com/office/drawing/2014/main" id="{5250499C-AD9B-4642-AC97-65194A08B858}"/>
              </a:ext>
            </a:extLst>
          </p:cNvPr>
          <p:cNvSpPr>
            <a:spLocks noGrp="1"/>
          </p:cNvSpPr>
          <p:nvPr>
            <p:ph idx="1"/>
          </p:nvPr>
        </p:nvSpPr>
        <p:spPr/>
        <p:txBody>
          <a:bodyPr/>
          <a:lstStyle/>
          <a:p>
            <a:r>
              <a:rPr lang="en-US" dirty="0"/>
              <a:t>Example:</a:t>
            </a:r>
          </a:p>
          <a:p>
            <a:r>
              <a:rPr lang="en-US" dirty="0"/>
              <a:t>A beginning weight lifter performs squats with 10 repetitions at 150 lbs. After 2 weeks of lifting this weight, the lifter notices the 150 lbs. feels easier during the lift and afterward there is less fatigue. So, 20 lbs. are added and the lifter continues with the newly established stress of 170 lbs</a:t>
            </a:r>
          </a:p>
          <a:p>
            <a:r>
              <a:rPr lang="en-US" dirty="0"/>
              <a:t>The lifter will continue to get stronger until they reach their maximum capacity or the stress stays the same at which point their strength will simply plateau. </a:t>
            </a:r>
          </a:p>
          <a:p>
            <a:r>
              <a:rPr lang="en-US" dirty="0"/>
              <a:t>This same principle can not only be applied to gaining muscular strength, but also flexibility, muscular endurance and cardiorespiratory endurance.</a:t>
            </a:r>
          </a:p>
        </p:txBody>
      </p:sp>
    </p:spTree>
    <p:extLst>
      <p:ext uri="{BB962C8B-B14F-4D97-AF65-F5344CB8AC3E}">
        <p14:creationId xmlns:p14="http://schemas.microsoft.com/office/powerpoint/2010/main" val="119826284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7E941EF6-6376-4810-A2A7-6AA61AF01014}"/>
              </a:ext>
            </a:extLst>
          </p:cNvPr>
          <p:cNvSpPr>
            <a:spLocks noGrp="1"/>
          </p:cNvSpPr>
          <p:nvPr>
            <p:ph type="title"/>
          </p:nvPr>
        </p:nvSpPr>
        <p:spPr/>
        <p:txBody>
          <a:bodyPr>
            <a:normAutofit fontScale="90000"/>
          </a:bodyPr>
          <a:lstStyle/>
          <a:p>
            <a:br>
              <a:rPr lang="en-US" dirty="0"/>
            </a:br>
            <a:r>
              <a:rPr lang="en-US" b="1" dirty="0"/>
              <a:t>adaptation</a:t>
            </a:r>
            <a:br>
              <a:rPr lang="en-US" dirty="0"/>
            </a:br>
            <a:endParaRPr lang="en-US" dirty="0"/>
          </a:p>
        </p:txBody>
      </p:sp>
      <p:sp>
        <p:nvSpPr>
          <p:cNvPr id="8" name="Content Placeholder 7">
            <a:extLst>
              <a:ext uri="{FF2B5EF4-FFF2-40B4-BE49-F238E27FC236}">
                <a16:creationId xmlns:a16="http://schemas.microsoft.com/office/drawing/2014/main" id="{0C42A43A-EFFA-4850-B7A6-9CCF37EBF820}"/>
              </a:ext>
            </a:extLst>
          </p:cNvPr>
          <p:cNvSpPr>
            <a:spLocks noGrp="1"/>
          </p:cNvSpPr>
          <p:nvPr>
            <p:ph idx="1"/>
          </p:nvPr>
        </p:nvSpPr>
        <p:spPr/>
        <p:txBody>
          <a:bodyPr>
            <a:normAutofit/>
          </a:bodyPr>
          <a:lstStyle/>
          <a:p>
            <a:r>
              <a:rPr lang="en-US" dirty="0"/>
              <a:t>When referring to change, exercise scientists generally use the term “adaptation.”</a:t>
            </a:r>
          </a:p>
          <a:p>
            <a:r>
              <a:rPr lang="en-US" dirty="0"/>
              <a:t>The human body has an amazing capacity to physically adapt when exposed to challenging or stressful activities such as exercise</a:t>
            </a:r>
          </a:p>
          <a:p>
            <a:r>
              <a:rPr lang="en-US" b="1" dirty="0"/>
              <a:t>Adaptation to stress</a:t>
            </a:r>
            <a:r>
              <a:rPr lang="en-US" dirty="0"/>
              <a:t> can occur as short or long-term changes (acute or chronic adaptation respectively)</a:t>
            </a:r>
          </a:p>
          <a:p>
            <a:pPr marL="45720" indent="0">
              <a:buNone/>
            </a:pPr>
            <a:endParaRPr lang="en-US" dirty="0"/>
          </a:p>
          <a:p>
            <a:endParaRPr lang="en-US" dirty="0"/>
          </a:p>
        </p:txBody>
      </p:sp>
    </p:spTree>
    <p:extLst>
      <p:ext uri="{BB962C8B-B14F-4D97-AF65-F5344CB8AC3E}">
        <p14:creationId xmlns:p14="http://schemas.microsoft.com/office/powerpoint/2010/main" val="35265558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F84C580-A689-4722-B5CF-6C099362C274}"/>
              </a:ext>
            </a:extLst>
          </p:cNvPr>
          <p:cNvSpPr>
            <a:spLocks noGrp="1"/>
          </p:cNvSpPr>
          <p:nvPr>
            <p:ph type="title"/>
          </p:nvPr>
        </p:nvSpPr>
        <p:spPr/>
        <p:txBody>
          <a:bodyPr>
            <a:normAutofit fontScale="90000"/>
          </a:bodyPr>
          <a:lstStyle/>
          <a:p>
            <a:br>
              <a:rPr lang="en-US" dirty="0"/>
            </a:br>
            <a:r>
              <a:rPr lang="en-US" b="1" dirty="0"/>
              <a:t>FITT - </a:t>
            </a:r>
            <a:r>
              <a:rPr lang="en-US" dirty="0"/>
              <a:t>Frequency, Intensity, time (duration), and type</a:t>
            </a:r>
            <a:br>
              <a:rPr lang="en-US" dirty="0"/>
            </a:br>
            <a:endParaRPr lang="en-US" dirty="0"/>
          </a:p>
        </p:txBody>
      </p:sp>
      <p:sp>
        <p:nvSpPr>
          <p:cNvPr id="3" name="Content Placeholder 2">
            <a:extLst>
              <a:ext uri="{FF2B5EF4-FFF2-40B4-BE49-F238E27FC236}">
                <a16:creationId xmlns:a16="http://schemas.microsoft.com/office/drawing/2014/main" id="{70D64B8F-8815-4D9C-AFBE-48EC73287E0A}"/>
              </a:ext>
            </a:extLst>
          </p:cNvPr>
          <p:cNvSpPr>
            <a:spLocks noGrp="1"/>
          </p:cNvSpPr>
          <p:nvPr>
            <p:ph idx="1"/>
          </p:nvPr>
        </p:nvSpPr>
        <p:spPr/>
        <p:txBody>
          <a:bodyPr/>
          <a:lstStyle/>
          <a:p>
            <a:r>
              <a:rPr lang="en-US" b="1" dirty="0"/>
              <a:t>Frequency and Time</a:t>
            </a:r>
            <a:endParaRPr lang="en-US" dirty="0"/>
          </a:p>
          <a:p>
            <a:r>
              <a:rPr lang="en-US" dirty="0"/>
              <a:t>Frequency relates to how often exercises are performed over a period of time</a:t>
            </a:r>
          </a:p>
          <a:p>
            <a:r>
              <a:rPr lang="en-US" dirty="0"/>
              <a:t>The duration of exercise, or time, also contributes to the amount of stress experienced during a workout</a:t>
            </a:r>
          </a:p>
          <a:p>
            <a:r>
              <a:rPr lang="en-US" dirty="0"/>
              <a:t>Although independent, frequency and time are often combined into the blanket term, volume</a:t>
            </a:r>
          </a:p>
          <a:p>
            <a:r>
              <a:rPr lang="en-US" dirty="0"/>
              <a:t>Volume more accurately reflects the amount of stress experienced</a:t>
            </a:r>
          </a:p>
        </p:txBody>
      </p:sp>
    </p:spTree>
    <p:extLst>
      <p:ext uri="{BB962C8B-B14F-4D97-AF65-F5344CB8AC3E}">
        <p14:creationId xmlns:p14="http://schemas.microsoft.com/office/powerpoint/2010/main" val="47520532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BC651F0-EFC7-47C2-81D0-649A545F5EC0}"/>
              </a:ext>
            </a:extLst>
          </p:cNvPr>
          <p:cNvSpPr>
            <a:spLocks noGrp="1"/>
          </p:cNvSpPr>
          <p:nvPr>
            <p:ph type="title"/>
          </p:nvPr>
        </p:nvSpPr>
        <p:spPr/>
        <p:txBody>
          <a:bodyPr/>
          <a:lstStyle/>
          <a:p>
            <a:r>
              <a:rPr lang="en-US" dirty="0"/>
              <a:t>FITT</a:t>
            </a:r>
            <a:br>
              <a:rPr lang="en-US" dirty="0"/>
            </a:br>
            <a:endParaRPr lang="en-US" dirty="0"/>
          </a:p>
        </p:txBody>
      </p:sp>
      <p:sp>
        <p:nvSpPr>
          <p:cNvPr id="3" name="Content Placeholder 2">
            <a:extLst>
              <a:ext uri="{FF2B5EF4-FFF2-40B4-BE49-F238E27FC236}">
                <a16:creationId xmlns:a16="http://schemas.microsoft.com/office/drawing/2014/main" id="{317BEBCE-061B-451F-B58E-3E4B53478D14}"/>
              </a:ext>
            </a:extLst>
          </p:cNvPr>
          <p:cNvSpPr>
            <a:spLocks noGrp="1"/>
          </p:cNvSpPr>
          <p:nvPr>
            <p:ph idx="1"/>
          </p:nvPr>
        </p:nvSpPr>
        <p:spPr/>
        <p:txBody>
          <a:bodyPr>
            <a:normAutofit/>
          </a:bodyPr>
          <a:lstStyle/>
          <a:p>
            <a:r>
              <a:rPr lang="en-US" b="1" dirty="0"/>
              <a:t>Type</a:t>
            </a:r>
            <a:endParaRPr lang="en-US" dirty="0"/>
          </a:p>
          <a:p>
            <a:r>
              <a:rPr lang="en-US" dirty="0"/>
              <a:t>The type of exercise you perform should reflect your goals</a:t>
            </a:r>
          </a:p>
          <a:p>
            <a:r>
              <a:rPr lang="en-US" dirty="0"/>
              <a:t>In walking and jogging, the objective of the exercise is to stimulate the cardiorespiratory system</a:t>
            </a:r>
          </a:p>
          <a:p>
            <a:r>
              <a:rPr lang="en-US" dirty="0"/>
              <a:t>The more specific the exercise the better</a:t>
            </a:r>
          </a:p>
          <a:p>
            <a:r>
              <a:rPr lang="en-US" b="1" dirty="0"/>
              <a:t>Principle of Specificity - </a:t>
            </a:r>
            <a:r>
              <a:rPr lang="en-US" dirty="0"/>
              <a:t>train the way you want to adapt</a:t>
            </a:r>
          </a:p>
          <a:p>
            <a:pPr lvl="1"/>
            <a:r>
              <a:rPr lang="en-US" dirty="0"/>
              <a:t>Metabolic stress results from exercise sessions when the energy systems of the body are taxed (e.g., different training strategies for sprinting short distances vs. jogging long distances)</a:t>
            </a:r>
          </a:p>
          <a:p>
            <a:pPr lvl="1"/>
            <a:r>
              <a:rPr lang="en-US" dirty="0"/>
              <a:t>Force stress accounts for the amount of force required during an activity (e.g., weight lifting)</a:t>
            </a:r>
          </a:p>
          <a:p>
            <a:pPr lvl="1"/>
            <a:r>
              <a:rPr lang="en-US" dirty="0"/>
              <a:t>Environmental stress (e.g., such as exercising in the heat)</a:t>
            </a:r>
          </a:p>
          <a:p>
            <a:pPr lvl="1"/>
            <a:endParaRPr lang="en-US" dirty="0"/>
          </a:p>
        </p:txBody>
      </p:sp>
    </p:spTree>
    <p:extLst>
      <p:ext uri="{BB962C8B-B14F-4D97-AF65-F5344CB8AC3E}">
        <p14:creationId xmlns:p14="http://schemas.microsoft.com/office/powerpoint/2010/main" val="195723226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459D61D-25E4-412E-9F35-A0CC22052D7A}"/>
              </a:ext>
            </a:extLst>
          </p:cNvPr>
          <p:cNvSpPr>
            <a:spLocks noGrp="1"/>
          </p:cNvSpPr>
          <p:nvPr>
            <p:ph type="title"/>
          </p:nvPr>
        </p:nvSpPr>
        <p:spPr/>
        <p:txBody>
          <a:bodyPr/>
          <a:lstStyle/>
          <a:p>
            <a:r>
              <a:rPr lang="en-US" dirty="0"/>
              <a:t>FITT</a:t>
            </a:r>
            <a:br>
              <a:rPr lang="en-US" dirty="0"/>
            </a:br>
            <a:endParaRPr lang="en-US" dirty="0"/>
          </a:p>
        </p:txBody>
      </p:sp>
      <p:sp>
        <p:nvSpPr>
          <p:cNvPr id="3" name="Content Placeholder 2">
            <a:extLst>
              <a:ext uri="{FF2B5EF4-FFF2-40B4-BE49-F238E27FC236}">
                <a16:creationId xmlns:a16="http://schemas.microsoft.com/office/drawing/2014/main" id="{F52ECEFA-7774-4D1D-8697-04380B747FD7}"/>
              </a:ext>
            </a:extLst>
          </p:cNvPr>
          <p:cNvSpPr>
            <a:spLocks noGrp="1"/>
          </p:cNvSpPr>
          <p:nvPr>
            <p:ph idx="1"/>
          </p:nvPr>
        </p:nvSpPr>
        <p:spPr/>
        <p:txBody>
          <a:bodyPr/>
          <a:lstStyle/>
          <a:p>
            <a:r>
              <a:rPr lang="en-US" b="1" dirty="0"/>
              <a:t>Intensity</a:t>
            </a:r>
          </a:p>
          <a:p>
            <a:r>
              <a:rPr lang="en-US" dirty="0"/>
              <a:t>The degree or difficulty at which the exercise is carried out</a:t>
            </a:r>
          </a:p>
          <a:p>
            <a:r>
              <a:rPr lang="en-US" dirty="0"/>
              <a:t> Is the most important variable of FITT</a:t>
            </a:r>
          </a:p>
          <a:p>
            <a:r>
              <a:rPr lang="en-US" dirty="0"/>
              <a:t> More than any of the others, intensity drives adaptation</a:t>
            </a:r>
          </a:p>
          <a:p>
            <a:r>
              <a:rPr lang="en-US" dirty="0"/>
              <a:t>Heart rate is one of the best ways to measure your effort level</a:t>
            </a:r>
          </a:p>
          <a:p>
            <a:r>
              <a:rPr lang="en-US" dirty="0"/>
              <a:t>Heart rate can be used to help in the design of your walking and jogging program</a:t>
            </a:r>
          </a:p>
          <a:p>
            <a:r>
              <a:rPr lang="en-US" dirty="0"/>
              <a:t> This is accomplished by creating heart rate zones</a:t>
            </a:r>
          </a:p>
          <a:p>
            <a:r>
              <a:rPr lang="en-US" dirty="0"/>
              <a:t> Heart rate zones represent an intensity range, a low-end heart rate and a high end, in which you could carry out your walking or jogging session</a:t>
            </a:r>
          </a:p>
          <a:p>
            <a:endParaRPr lang="en-US" dirty="0"/>
          </a:p>
        </p:txBody>
      </p:sp>
    </p:spTree>
    <p:extLst>
      <p:ext uri="{BB962C8B-B14F-4D97-AF65-F5344CB8AC3E}">
        <p14:creationId xmlns:p14="http://schemas.microsoft.com/office/powerpoint/2010/main" val="196620561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871792-6D94-41CE-A651-90B82D724D7A}"/>
              </a:ext>
            </a:extLst>
          </p:cNvPr>
          <p:cNvSpPr>
            <a:spLocks noGrp="1"/>
          </p:cNvSpPr>
          <p:nvPr>
            <p:ph type="title"/>
          </p:nvPr>
        </p:nvSpPr>
        <p:spPr/>
        <p:txBody>
          <a:bodyPr>
            <a:normAutofit fontScale="90000"/>
          </a:bodyPr>
          <a:lstStyle/>
          <a:p>
            <a:br>
              <a:rPr lang="en-US" dirty="0"/>
            </a:br>
            <a:r>
              <a:rPr lang="en-US" b="1" dirty="0"/>
              <a:t>target heart rate (THR)</a:t>
            </a:r>
            <a:br>
              <a:rPr lang="en-US" b="1" dirty="0"/>
            </a:br>
            <a:endParaRPr lang="en-US" dirty="0"/>
          </a:p>
        </p:txBody>
      </p:sp>
      <p:sp>
        <p:nvSpPr>
          <p:cNvPr id="3" name="Content Placeholder 2">
            <a:extLst>
              <a:ext uri="{FF2B5EF4-FFF2-40B4-BE49-F238E27FC236}">
                <a16:creationId xmlns:a16="http://schemas.microsoft.com/office/drawing/2014/main" id="{E7E0E2E3-60F5-4FDE-BCD2-B9C25B0AF6DB}"/>
              </a:ext>
            </a:extLst>
          </p:cNvPr>
          <p:cNvSpPr>
            <a:spLocks noGrp="1"/>
          </p:cNvSpPr>
          <p:nvPr>
            <p:ph idx="1"/>
          </p:nvPr>
        </p:nvSpPr>
        <p:spPr/>
        <p:txBody>
          <a:bodyPr/>
          <a:lstStyle/>
          <a:p>
            <a:r>
              <a:rPr lang="en-US" dirty="0"/>
              <a:t>1) Determine your </a:t>
            </a:r>
            <a:r>
              <a:rPr lang="en-US" b="1" dirty="0"/>
              <a:t>Maximum Heart Rate (MHR)</a:t>
            </a:r>
          </a:p>
          <a:p>
            <a:pPr lvl="1"/>
            <a:endParaRPr lang="en-US" dirty="0"/>
          </a:p>
          <a:p>
            <a:pPr lvl="0"/>
            <a:r>
              <a:rPr lang="en-US" dirty="0"/>
              <a:t>Calculate MHR; MHR=220 – age. </a:t>
            </a:r>
          </a:p>
          <a:p>
            <a:pPr lvl="0"/>
            <a:r>
              <a:rPr lang="en-US" dirty="0"/>
              <a:t>Calculate high and low THR by plugging in a percentage range. In this example, 60 and 80% are being used. </a:t>
            </a:r>
          </a:p>
          <a:p>
            <a:r>
              <a:rPr lang="en-US" dirty="0"/>
              <a:t>MHR x .60 = THR</a:t>
            </a:r>
            <a:r>
              <a:rPr lang="en-US" baseline="-25000" dirty="0"/>
              <a:t>Low  </a:t>
            </a:r>
            <a:endParaRPr lang="en-US" dirty="0"/>
          </a:p>
          <a:p>
            <a:r>
              <a:rPr lang="en-US" dirty="0"/>
              <a:t>MHR x .80 =THR</a:t>
            </a:r>
            <a:r>
              <a:rPr lang="en-US" baseline="-25000" dirty="0"/>
              <a:t>High</a:t>
            </a:r>
            <a:endParaRPr lang="en-US" dirty="0"/>
          </a:p>
          <a:p>
            <a:r>
              <a:rPr lang="en-US" dirty="0"/>
              <a:t>The resulting low and high THR numbers represent the range, or target intensity. </a:t>
            </a:r>
          </a:p>
          <a:p>
            <a:pPr lvl="1"/>
            <a:endParaRPr lang="en-US" dirty="0"/>
          </a:p>
        </p:txBody>
      </p:sp>
    </p:spTree>
    <p:extLst>
      <p:ext uri="{BB962C8B-B14F-4D97-AF65-F5344CB8AC3E}">
        <p14:creationId xmlns:p14="http://schemas.microsoft.com/office/powerpoint/2010/main" val="121109316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428EA89-5E74-4AE6-AFB4-C8E6CAB47E72}"/>
              </a:ext>
            </a:extLst>
          </p:cNvPr>
          <p:cNvSpPr>
            <a:spLocks noGrp="1"/>
          </p:cNvSpPr>
          <p:nvPr>
            <p:ph type="title"/>
          </p:nvPr>
        </p:nvSpPr>
        <p:spPr/>
        <p:txBody>
          <a:bodyPr/>
          <a:lstStyle/>
          <a:p>
            <a:r>
              <a:rPr lang="en-US" b="1" dirty="0"/>
              <a:t>Maximum Heart Rate (MHR) Example</a:t>
            </a:r>
            <a:br>
              <a:rPr lang="en-US" b="1" dirty="0"/>
            </a:br>
            <a:endParaRPr lang="en-US" dirty="0"/>
          </a:p>
        </p:txBody>
      </p:sp>
      <p:sp>
        <p:nvSpPr>
          <p:cNvPr id="3" name="Content Placeholder 2">
            <a:extLst>
              <a:ext uri="{FF2B5EF4-FFF2-40B4-BE49-F238E27FC236}">
                <a16:creationId xmlns:a16="http://schemas.microsoft.com/office/drawing/2014/main" id="{825FCACA-4CA9-4C84-8DF2-64DD55B7B6AA}"/>
              </a:ext>
            </a:extLst>
          </p:cNvPr>
          <p:cNvSpPr>
            <a:spLocks noGrp="1"/>
          </p:cNvSpPr>
          <p:nvPr>
            <p:ph idx="1"/>
          </p:nvPr>
        </p:nvSpPr>
        <p:spPr/>
        <p:txBody>
          <a:bodyPr>
            <a:normAutofit fontScale="92500" lnSpcReduction="20000"/>
          </a:bodyPr>
          <a:lstStyle/>
          <a:p>
            <a:r>
              <a:rPr lang="en-US" dirty="0"/>
              <a:t>Female, age 20</a:t>
            </a:r>
          </a:p>
          <a:p>
            <a:pPr lvl="0"/>
            <a:r>
              <a:rPr lang="en-US" dirty="0"/>
              <a:t>MHR = 220 -20</a:t>
            </a:r>
          </a:p>
          <a:p>
            <a:r>
              <a:rPr lang="en-US" dirty="0"/>
              <a:t>MHR = 200 bpm; </a:t>
            </a:r>
          </a:p>
          <a:p>
            <a:r>
              <a:rPr lang="en-US" dirty="0"/>
              <a:t> </a:t>
            </a:r>
          </a:p>
          <a:p>
            <a:pPr lvl="0"/>
            <a:r>
              <a:rPr lang="en-US" dirty="0"/>
              <a:t>THR</a:t>
            </a:r>
            <a:r>
              <a:rPr lang="en-US" baseline="-25000" dirty="0"/>
              <a:t>low</a:t>
            </a:r>
            <a:r>
              <a:rPr lang="en-US" dirty="0"/>
              <a:t> = 200 x .60</a:t>
            </a:r>
          </a:p>
          <a:p>
            <a:r>
              <a:rPr lang="en-US" dirty="0"/>
              <a:t>THR</a:t>
            </a:r>
            <a:r>
              <a:rPr lang="en-US" baseline="-25000" dirty="0"/>
              <a:t>low</a:t>
            </a:r>
            <a:r>
              <a:rPr lang="en-US" dirty="0"/>
              <a:t> = 120 bpm</a:t>
            </a:r>
          </a:p>
          <a:p>
            <a:r>
              <a:rPr lang="en-US" dirty="0"/>
              <a:t> </a:t>
            </a:r>
          </a:p>
          <a:p>
            <a:r>
              <a:rPr lang="en-US" dirty="0"/>
              <a:t>THR</a:t>
            </a:r>
            <a:r>
              <a:rPr lang="en-US" baseline="-25000" dirty="0"/>
              <a:t>high</a:t>
            </a:r>
            <a:r>
              <a:rPr lang="en-US" dirty="0"/>
              <a:t> =200 x .80</a:t>
            </a:r>
          </a:p>
          <a:p>
            <a:r>
              <a:rPr lang="en-US" dirty="0"/>
              <a:t>THR</a:t>
            </a:r>
            <a:r>
              <a:rPr lang="en-US" baseline="-25000" dirty="0"/>
              <a:t>high</a:t>
            </a:r>
            <a:r>
              <a:rPr lang="en-US" dirty="0"/>
              <a:t> = 160 bpm</a:t>
            </a:r>
          </a:p>
          <a:p>
            <a:pPr lvl="0"/>
            <a:r>
              <a:rPr lang="en-US" dirty="0"/>
              <a:t>THR = 120 - 160 bpm</a:t>
            </a:r>
          </a:p>
          <a:p>
            <a:endParaRPr lang="en-US" dirty="0"/>
          </a:p>
        </p:txBody>
      </p:sp>
    </p:spTree>
    <p:extLst>
      <p:ext uri="{BB962C8B-B14F-4D97-AF65-F5344CB8AC3E}">
        <p14:creationId xmlns:p14="http://schemas.microsoft.com/office/powerpoint/2010/main" val="206959770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0476FF0-AC6D-4A53-9503-99F7874697AB}"/>
              </a:ext>
            </a:extLst>
          </p:cNvPr>
          <p:cNvSpPr>
            <a:spLocks noGrp="1"/>
          </p:cNvSpPr>
          <p:nvPr>
            <p:ph type="title"/>
          </p:nvPr>
        </p:nvSpPr>
        <p:spPr/>
        <p:txBody>
          <a:bodyPr/>
          <a:lstStyle/>
          <a:p>
            <a:r>
              <a:rPr lang="en-US" b="1" dirty="0"/>
              <a:t>Karvonen Formula or Heart Rate Reserve Method</a:t>
            </a:r>
            <a:endParaRPr lang="en-US" dirty="0"/>
          </a:p>
        </p:txBody>
      </p:sp>
      <p:sp>
        <p:nvSpPr>
          <p:cNvPr id="3" name="Content Placeholder 2">
            <a:extLst>
              <a:ext uri="{FF2B5EF4-FFF2-40B4-BE49-F238E27FC236}">
                <a16:creationId xmlns:a16="http://schemas.microsoft.com/office/drawing/2014/main" id="{C473CF86-2FD4-4E30-AE3B-FC69BE8DF6D3}"/>
              </a:ext>
            </a:extLst>
          </p:cNvPr>
          <p:cNvSpPr>
            <a:spLocks noGrp="1"/>
          </p:cNvSpPr>
          <p:nvPr>
            <p:ph idx="1"/>
          </p:nvPr>
        </p:nvSpPr>
        <p:spPr/>
        <p:txBody>
          <a:bodyPr/>
          <a:lstStyle/>
          <a:p>
            <a:pPr lvl="0"/>
            <a:r>
              <a:rPr lang="en-US" dirty="0"/>
              <a:t> In terms of accuracy, the Karvonen method should be used whenever possible. It simply is a better representation of true target ranges.</a:t>
            </a:r>
          </a:p>
          <a:p>
            <a:pPr lvl="0"/>
            <a:r>
              <a:rPr lang="en-US" dirty="0"/>
              <a:t>Calculate MHR; MHR = 220 – age.</a:t>
            </a:r>
          </a:p>
          <a:p>
            <a:pPr lvl="0"/>
            <a:r>
              <a:rPr lang="en-US" dirty="0"/>
              <a:t>Determine your </a:t>
            </a:r>
            <a:r>
              <a:rPr lang="en-US" b="1" dirty="0"/>
              <a:t>resting heart rate (RHR)</a:t>
            </a:r>
            <a:r>
              <a:rPr lang="en-US" dirty="0"/>
              <a:t>.  </a:t>
            </a:r>
          </a:p>
          <a:p>
            <a:pPr lvl="0"/>
            <a:r>
              <a:rPr lang="en-US" dirty="0"/>
              <a:t>Find the </a:t>
            </a:r>
            <a:r>
              <a:rPr lang="en-US" b="1" dirty="0"/>
              <a:t>heart rate reserve (HRR)</a:t>
            </a:r>
            <a:r>
              <a:rPr lang="en-US" dirty="0"/>
              <a:t>; HRR = MHR – RHR</a:t>
            </a:r>
          </a:p>
          <a:p>
            <a:pPr lvl="0"/>
            <a:r>
              <a:rPr lang="en-US" dirty="0"/>
              <a:t>Calculate high and low THR by plugging in a percentage range and then adding in the RHR. In this example, 60 and 80% are being used.</a:t>
            </a:r>
          </a:p>
          <a:p>
            <a:r>
              <a:rPr lang="en-US" dirty="0"/>
              <a:t>THR</a:t>
            </a:r>
            <a:r>
              <a:rPr lang="en-US" baseline="-25000" dirty="0"/>
              <a:t>low</a:t>
            </a:r>
            <a:r>
              <a:rPr lang="en-US" dirty="0"/>
              <a:t> = HRR x .60 + RHR</a:t>
            </a:r>
          </a:p>
          <a:p>
            <a:r>
              <a:rPr lang="en-US" dirty="0"/>
              <a:t>THR</a:t>
            </a:r>
            <a:r>
              <a:rPr lang="en-US" baseline="-25000" dirty="0"/>
              <a:t>high</a:t>
            </a:r>
            <a:r>
              <a:rPr lang="en-US" dirty="0"/>
              <a:t> = HRR x .80 + RHR</a:t>
            </a:r>
          </a:p>
          <a:p>
            <a:r>
              <a:rPr lang="en-US" dirty="0"/>
              <a:t>The resulting low and high THR numbers represent the range, or target intensity.</a:t>
            </a:r>
          </a:p>
        </p:txBody>
      </p:sp>
    </p:spTree>
    <p:extLst>
      <p:ext uri="{BB962C8B-B14F-4D97-AF65-F5344CB8AC3E}">
        <p14:creationId xmlns:p14="http://schemas.microsoft.com/office/powerpoint/2010/main" val="380447486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8E9E330-5C39-45F9-BF86-753234BD6FB8}"/>
              </a:ext>
            </a:extLst>
          </p:cNvPr>
          <p:cNvSpPr>
            <a:spLocks noGrp="1"/>
          </p:cNvSpPr>
          <p:nvPr>
            <p:ph type="title"/>
          </p:nvPr>
        </p:nvSpPr>
        <p:spPr/>
        <p:txBody>
          <a:bodyPr/>
          <a:lstStyle/>
          <a:p>
            <a:r>
              <a:rPr lang="en-US" b="1" dirty="0"/>
              <a:t>Karvonen Formula or Heart Rate Reserve Method Example</a:t>
            </a:r>
            <a:endParaRPr lang="en-US" dirty="0"/>
          </a:p>
        </p:txBody>
      </p:sp>
      <p:sp>
        <p:nvSpPr>
          <p:cNvPr id="3" name="Content Placeholder 2">
            <a:extLst>
              <a:ext uri="{FF2B5EF4-FFF2-40B4-BE49-F238E27FC236}">
                <a16:creationId xmlns:a16="http://schemas.microsoft.com/office/drawing/2014/main" id="{9EDFEBA9-A48E-494B-8A5F-D7F3188DD6F4}"/>
              </a:ext>
            </a:extLst>
          </p:cNvPr>
          <p:cNvSpPr>
            <a:spLocks noGrp="1"/>
          </p:cNvSpPr>
          <p:nvPr>
            <p:ph idx="1"/>
          </p:nvPr>
        </p:nvSpPr>
        <p:spPr>
          <a:xfrm>
            <a:off x="1524000" y="1485900"/>
            <a:ext cx="9144000" cy="5162550"/>
          </a:xfrm>
        </p:spPr>
        <p:txBody>
          <a:bodyPr>
            <a:normAutofit fontScale="77500" lnSpcReduction="20000"/>
          </a:bodyPr>
          <a:lstStyle/>
          <a:p>
            <a:pPr lvl="0"/>
            <a:r>
              <a:rPr lang="en-US" dirty="0"/>
              <a:t>MHR = 220 – 20</a:t>
            </a:r>
          </a:p>
          <a:p>
            <a:r>
              <a:rPr lang="en-US" dirty="0"/>
              <a:t>MHR = 200</a:t>
            </a:r>
          </a:p>
          <a:p>
            <a:pPr lvl="0"/>
            <a:r>
              <a:rPr lang="en-US" dirty="0"/>
              <a:t>RHR = 72 bpm (randomly selected)</a:t>
            </a:r>
          </a:p>
          <a:p>
            <a:pPr lvl="0"/>
            <a:r>
              <a:rPr lang="en-US" dirty="0"/>
              <a:t>HRR = MHR – RHR</a:t>
            </a:r>
          </a:p>
          <a:p>
            <a:r>
              <a:rPr lang="en-US" dirty="0"/>
              <a:t>HRR = 200 – 72</a:t>
            </a:r>
          </a:p>
          <a:p>
            <a:r>
              <a:rPr lang="en-US" dirty="0"/>
              <a:t>HRR = 128</a:t>
            </a:r>
          </a:p>
          <a:p>
            <a:pPr lvl="0"/>
            <a:r>
              <a:rPr lang="en-US" dirty="0"/>
              <a:t>THR</a:t>
            </a:r>
            <a:r>
              <a:rPr lang="en-US" baseline="-25000" dirty="0"/>
              <a:t>low</a:t>
            </a:r>
            <a:r>
              <a:rPr lang="en-US" dirty="0"/>
              <a:t> = HRR x .60 + RHR</a:t>
            </a:r>
          </a:p>
          <a:p>
            <a:r>
              <a:rPr lang="en-US" dirty="0"/>
              <a:t>THR</a:t>
            </a:r>
            <a:r>
              <a:rPr lang="en-US" baseline="-25000" dirty="0"/>
              <a:t>low</a:t>
            </a:r>
            <a:r>
              <a:rPr lang="en-US" dirty="0"/>
              <a:t> = 128 x .60 + 72</a:t>
            </a:r>
          </a:p>
          <a:p>
            <a:r>
              <a:rPr lang="en-US" dirty="0"/>
              <a:t>THR</a:t>
            </a:r>
            <a:r>
              <a:rPr lang="en-US" baseline="-25000" dirty="0"/>
              <a:t>low</a:t>
            </a:r>
            <a:r>
              <a:rPr lang="en-US" dirty="0"/>
              <a:t> = 149 bpm</a:t>
            </a:r>
          </a:p>
          <a:p>
            <a:r>
              <a:rPr lang="en-US" dirty="0"/>
              <a:t>THR</a:t>
            </a:r>
            <a:r>
              <a:rPr lang="en-US" baseline="-25000" dirty="0"/>
              <a:t>high</a:t>
            </a:r>
            <a:r>
              <a:rPr lang="en-US" dirty="0"/>
              <a:t> = HRR x .80 + RHR</a:t>
            </a:r>
          </a:p>
          <a:p>
            <a:r>
              <a:rPr lang="en-US" dirty="0"/>
              <a:t>THR</a:t>
            </a:r>
            <a:r>
              <a:rPr lang="en-US" baseline="-25000" dirty="0"/>
              <a:t>high</a:t>
            </a:r>
            <a:r>
              <a:rPr lang="en-US" dirty="0"/>
              <a:t> = 128 x .80 + 72</a:t>
            </a:r>
          </a:p>
          <a:p>
            <a:r>
              <a:rPr lang="en-US" dirty="0"/>
              <a:t>THR</a:t>
            </a:r>
            <a:r>
              <a:rPr lang="en-US" baseline="-25000" dirty="0"/>
              <a:t>high</a:t>
            </a:r>
            <a:r>
              <a:rPr lang="en-US" dirty="0"/>
              <a:t> = 174 bpm</a:t>
            </a:r>
          </a:p>
          <a:p>
            <a:r>
              <a:rPr lang="en-US" dirty="0"/>
              <a:t>THR = 149 – 174 bpm</a:t>
            </a:r>
          </a:p>
        </p:txBody>
      </p:sp>
    </p:spTree>
    <p:extLst>
      <p:ext uri="{BB962C8B-B14F-4D97-AF65-F5344CB8AC3E}">
        <p14:creationId xmlns:p14="http://schemas.microsoft.com/office/powerpoint/2010/main" val="164097524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DE389D8-AD66-4345-BEDE-F1A0CC4FEC0C}"/>
              </a:ext>
            </a:extLst>
          </p:cNvPr>
          <p:cNvSpPr>
            <a:spLocks noGrp="1"/>
          </p:cNvSpPr>
          <p:nvPr>
            <p:ph type="title"/>
          </p:nvPr>
        </p:nvSpPr>
        <p:spPr/>
        <p:txBody>
          <a:bodyPr/>
          <a:lstStyle/>
          <a:p>
            <a:r>
              <a:rPr lang="en-US" b="1" dirty="0"/>
              <a:t>Measuring Heart Rate</a:t>
            </a:r>
            <a:br>
              <a:rPr lang="en-US" dirty="0"/>
            </a:br>
            <a:endParaRPr lang="en-US" dirty="0"/>
          </a:p>
        </p:txBody>
      </p:sp>
      <p:sp>
        <p:nvSpPr>
          <p:cNvPr id="3" name="Content Placeholder 2">
            <a:extLst>
              <a:ext uri="{FF2B5EF4-FFF2-40B4-BE49-F238E27FC236}">
                <a16:creationId xmlns:a16="http://schemas.microsoft.com/office/drawing/2014/main" id="{D5BC05D2-A93C-4597-BEC9-0AF704C88E60}"/>
              </a:ext>
            </a:extLst>
          </p:cNvPr>
          <p:cNvSpPr>
            <a:spLocks noGrp="1"/>
          </p:cNvSpPr>
          <p:nvPr>
            <p:ph idx="1"/>
          </p:nvPr>
        </p:nvSpPr>
        <p:spPr/>
        <p:txBody>
          <a:bodyPr/>
          <a:lstStyle/>
          <a:p>
            <a:r>
              <a:rPr lang="en-US" dirty="0"/>
              <a:t>Using the index and middle finger on your wrist or neck can easily be used for an accurate reading</a:t>
            </a:r>
          </a:p>
          <a:p>
            <a:r>
              <a:rPr lang="en-US" dirty="0"/>
              <a:t>Heart rate monitors</a:t>
            </a:r>
          </a:p>
          <a:p>
            <a:endParaRPr lang="en-US" dirty="0"/>
          </a:p>
        </p:txBody>
      </p:sp>
    </p:spTree>
    <p:extLst>
      <p:ext uri="{BB962C8B-B14F-4D97-AF65-F5344CB8AC3E}">
        <p14:creationId xmlns:p14="http://schemas.microsoft.com/office/powerpoint/2010/main" val="96241361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F8FE00A-5A6A-4F33-89EC-BE4444B40755}"/>
              </a:ext>
            </a:extLst>
          </p:cNvPr>
          <p:cNvSpPr>
            <a:spLocks noGrp="1"/>
          </p:cNvSpPr>
          <p:nvPr>
            <p:ph type="title"/>
          </p:nvPr>
        </p:nvSpPr>
        <p:spPr/>
        <p:txBody>
          <a:bodyPr/>
          <a:lstStyle/>
          <a:p>
            <a:r>
              <a:rPr lang="en-US" b="1" dirty="0"/>
              <a:t>Ways to Determine Intensity</a:t>
            </a:r>
            <a:br>
              <a:rPr lang="en-US" dirty="0"/>
            </a:br>
            <a:endParaRPr lang="en-US" dirty="0"/>
          </a:p>
        </p:txBody>
      </p:sp>
      <p:sp>
        <p:nvSpPr>
          <p:cNvPr id="3" name="Content Placeholder 2">
            <a:extLst>
              <a:ext uri="{FF2B5EF4-FFF2-40B4-BE49-F238E27FC236}">
                <a16:creationId xmlns:a16="http://schemas.microsoft.com/office/drawing/2014/main" id="{4700C9BA-59D7-4AF0-AAF8-55B1FEDD340A}"/>
              </a:ext>
            </a:extLst>
          </p:cNvPr>
          <p:cNvSpPr>
            <a:spLocks noGrp="1"/>
          </p:cNvSpPr>
          <p:nvPr>
            <p:ph idx="1"/>
          </p:nvPr>
        </p:nvSpPr>
        <p:spPr/>
        <p:txBody>
          <a:bodyPr/>
          <a:lstStyle/>
          <a:p>
            <a:r>
              <a:rPr lang="en-US" b="1" dirty="0"/>
              <a:t>Rating of Perceived Exertion (RPE)</a:t>
            </a:r>
          </a:p>
          <a:p>
            <a:pPr lvl="1"/>
            <a:r>
              <a:rPr lang="en-US" dirty="0"/>
              <a:t>Scale of 6-20</a:t>
            </a:r>
          </a:p>
          <a:p>
            <a:pPr lvl="1"/>
            <a:r>
              <a:rPr lang="en-US" dirty="0"/>
              <a:t>6 =almost no effort or resting heart rate of 60bpm</a:t>
            </a:r>
          </a:p>
          <a:p>
            <a:pPr lvl="1"/>
            <a:r>
              <a:rPr lang="en-US" dirty="0"/>
              <a:t>20 =maximum effort or exercise heart rate of 200bpm</a:t>
            </a:r>
          </a:p>
          <a:p>
            <a:pPr marL="365760" lvl="1" indent="0">
              <a:buNone/>
            </a:pPr>
            <a:endParaRPr lang="en-US" dirty="0"/>
          </a:p>
          <a:p>
            <a:pPr marL="365760" lvl="1" indent="0">
              <a:buNone/>
            </a:pPr>
            <a:r>
              <a:rPr lang="en-US" b="1" dirty="0"/>
              <a:t>Talk Test</a:t>
            </a:r>
          </a:p>
          <a:p>
            <a:pPr marL="365760" lvl="1" indent="0">
              <a:buNone/>
            </a:pPr>
            <a:endParaRPr lang="en-US" dirty="0"/>
          </a:p>
        </p:txBody>
      </p:sp>
    </p:spTree>
    <p:extLst>
      <p:ext uri="{BB962C8B-B14F-4D97-AF65-F5344CB8AC3E}">
        <p14:creationId xmlns:p14="http://schemas.microsoft.com/office/powerpoint/2010/main" val="400628991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C6B15CC-00F5-4E39-AA3F-94754C56FAE1}"/>
              </a:ext>
            </a:extLst>
          </p:cNvPr>
          <p:cNvSpPr>
            <a:spLocks noGrp="1"/>
          </p:cNvSpPr>
          <p:nvPr>
            <p:ph type="title"/>
          </p:nvPr>
        </p:nvSpPr>
        <p:spPr/>
        <p:txBody>
          <a:bodyPr/>
          <a:lstStyle/>
          <a:p>
            <a:r>
              <a:rPr lang="en-US" b="1" dirty="0"/>
              <a:t>Periodization</a:t>
            </a:r>
            <a:br>
              <a:rPr lang="en-US" dirty="0"/>
            </a:br>
            <a:endParaRPr lang="en-US" dirty="0"/>
          </a:p>
        </p:txBody>
      </p:sp>
      <p:sp>
        <p:nvSpPr>
          <p:cNvPr id="3" name="Content Placeholder 2">
            <a:extLst>
              <a:ext uri="{FF2B5EF4-FFF2-40B4-BE49-F238E27FC236}">
                <a16:creationId xmlns:a16="http://schemas.microsoft.com/office/drawing/2014/main" id="{8CBBDEE2-8D81-46E6-AF6D-8ABE83293588}"/>
              </a:ext>
            </a:extLst>
          </p:cNvPr>
          <p:cNvSpPr>
            <a:spLocks noGrp="1"/>
          </p:cNvSpPr>
          <p:nvPr>
            <p:ph idx="1"/>
          </p:nvPr>
        </p:nvSpPr>
        <p:spPr/>
        <p:txBody>
          <a:bodyPr/>
          <a:lstStyle/>
          <a:p>
            <a:r>
              <a:rPr lang="en-US" dirty="0"/>
              <a:t>Dividing the training phases into blocks, or periods</a:t>
            </a:r>
          </a:p>
          <a:p>
            <a:r>
              <a:rPr lang="en-US" dirty="0"/>
              <a:t>Optimal fitness can be achieved without overstressing the athlete</a:t>
            </a:r>
          </a:p>
          <a:p>
            <a:r>
              <a:rPr lang="en-US" dirty="0"/>
              <a:t>Training phases can be organized on daily, weekly, monthly, and even multi-annual cycles (called micro-, meso-, macrocycles, respectively)</a:t>
            </a:r>
          </a:p>
          <a:p>
            <a:r>
              <a:rPr lang="en-US" dirty="0"/>
              <a:t>Without periodization, the stress from exercise would continue indefinitely eventually leading to fatigue, possible injury, and even a condition known as </a:t>
            </a:r>
            <a:r>
              <a:rPr lang="en-US" b="1" dirty="0"/>
              <a:t>overtraining syndrome</a:t>
            </a:r>
            <a:r>
              <a:rPr lang="en-US" dirty="0"/>
              <a:t>.</a:t>
            </a:r>
          </a:p>
          <a:p>
            <a:endParaRPr lang="en-US" dirty="0"/>
          </a:p>
        </p:txBody>
      </p:sp>
    </p:spTree>
    <p:extLst>
      <p:ext uri="{BB962C8B-B14F-4D97-AF65-F5344CB8AC3E}">
        <p14:creationId xmlns:p14="http://schemas.microsoft.com/office/powerpoint/2010/main" val="4553066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723303A-32BF-485E-8E6D-CAC111AED4B3}"/>
              </a:ext>
            </a:extLst>
          </p:cNvPr>
          <p:cNvSpPr>
            <a:spLocks noGrp="1"/>
          </p:cNvSpPr>
          <p:nvPr>
            <p:ph type="title"/>
          </p:nvPr>
        </p:nvSpPr>
        <p:spPr/>
        <p:txBody>
          <a:bodyPr/>
          <a:lstStyle/>
          <a:p>
            <a:r>
              <a:rPr lang="en-US" b="1" dirty="0"/>
              <a:t>Acute Adaptation</a:t>
            </a:r>
            <a:br>
              <a:rPr lang="en-US" dirty="0"/>
            </a:br>
            <a:endParaRPr lang="en-US" dirty="0"/>
          </a:p>
        </p:txBody>
      </p:sp>
      <p:sp>
        <p:nvSpPr>
          <p:cNvPr id="3" name="Content Placeholder 2">
            <a:extLst>
              <a:ext uri="{FF2B5EF4-FFF2-40B4-BE49-F238E27FC236}">
                <a16:creationId xmlns:a16="http://schemas.microsoft.com/office/drawing/2014/main" id="{7DDDA64B-33F8-476F-9B82-C4CA0CD78E7A}"/>
              </a:ext>
            </a:extLst>
          </p:cNvPr>
          <p:cNvSpPr>
            <a:spLocks noGrp="1"/>
          </p:cNvSpPr>
          <p:nvPr>
            <p:ph idx="1"/>
          </p:nvPr>
        </p:nvSpPr>
        <p:spPr/>
        <p:txBody>
          <a:bodyPr/>
          <a:lstStyle/>
          <a:p>
            <a:r>
              <a:rPr lang="en-US" dirty="0"/>
              <a:t>When you are exposed to a stressful situation, such as walking at a brisk pace or jogging, your body must respond to meet the increased demands of the activity</a:t>
            </a:r>
          </a:p>
          <a:p>
            <a:r>
              <a:rPr lang="en-US" dirty="0"/>
              <a:t>Physiological changes, in response to exercise, illustrate the concept of acute, or brief, adaptations</a:t>
            </a:r>
          </a:p>
          <a:p>
            <a:r>
              <a:rPr lang="en-US" dirty="0"/>
              <a:t>You may detect the sensation of increased heart rate, faster breathing and maybe even sweating</a:t>
            </a:r>
          </a:p>
          <a:p>
            <a:r>
              <a:rPr lang="en-US" dirty="0"/>
              <a:t>While the acute adaptations occur during every exercise session, your body will adapt over time, altering the degree of these acute effects</a:t>
            </a:r>
          </a:p>
          <a:p>
            <a:endParaRPr lang="en-US" dirty="0"/>
          </a:p>
        </p:txBody>
      </p:sp>
    </p:spTree>
    <p:extLst>
      <p:ext uri="{BB962C8B-B14F-4D97-AF65-F5344CB8AC3E}">
        <p14:creationId xmlns:p14="http://schemas.microsoft.com/office/powerpoint/2010/main" val="374256714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1DAF6F-A222-4FC2-B6B6-BD7F90705F09}"/>
              </a:ext>
            </a:extLst>
          </p:cNvPr>
          <p:cNvSpPr>
            <a:spLocks noGrp="1"/>
          </p:cNvSpPr>
          <p:nvPr>
            <p:ph type="title"/>
          </p:nvPr>
        </p:nvSpPr>
        <p:spPr/>
        <p:txBody>
          <a:bodyPr/>
          <a:lstStyle/>
          <a:p>
            <a:r>
              <a:rPr lang="en-US" dirty="0"/>
              <a:t>Symptoms of Overtraining Syndrome</a:t>
            </a:r>
            <a:br>
              <a:rPr lang="en-US" dirty="0"/>
            </a:br>
            <a:endParaRPr lang="en-US" dirty="0"/>
          </a:p>
        </p:txBody>
      </p:sp>
      <p:sp>
        <p:nvSpPr>
          <p:cNvPr id="3" name="Content Placeholder 2">
            <a:extLst>
              <a:ext uri="{FF2B5EF4-FFF2-40B4-BE49-F238E27FC236}">
                <a16:creationId xmlns:a16="http://schemas.microsoft.com/office/drawing/2014/main" id="{C83569D5-8031-4590-B31E-554632553252}"/>
              </a:ext>
            </a:extLst>
          </p:cNvPr>
          <p:cNvSpPr>
            <a:spLocks noGrp="1"/>
          </p:cNvSpPr>
          <p:nvPr>
            <p:ph idx="1"/>
          </p:nvPr>
        </p:nvSpPr>
        <p:spPr/>
        <p:txBody>
          <a:bodyPr/>
          <a:lstStyle/>
          <a:p>
            <a:pPr marL="45720" indent="0">
              <a:buNone/>
            </a:pPr>
            <a:endParaRPr lang="en-US" dirty="0"/>
          </a:p>
          <a:p>
            <a:pPr lvl="0"/>
            <a:r>
              <a:rPr lang="en-US" dirty="0"/>
              <a:t>body weight loss</a:t>
            </a:r>
          </a:p>
          <a:p>
            <a:pPr lvl="0"/>
            <a:r>
              <a:rPr lang="en-US" dirty="0"/>
              <a:t>loss of motivation</a:t>
            </a:r>
          </a:p>
          <a:p>
            <a:pPr lvl="0"/>
            <a:r>
              <a:rPr lang="en-US" dirty="0"/>
              <a:t>inability to concentrate or stay focused</a:t>
            </a:r>
          </a:p>
          <a:p>
            <a:pPr lvl="0"/>
            <a:r>
              <a:rPr lang="en-US" dirty="0"/>
              <a:t>feelings of depression</a:t>
            </a:r>
          </a:p>
          <a:p>
            <a:pPr lvl="0"/>
            <a:r>
              <a:rPr lang="en-US" dirty="0"/>
              <a:t>lack of enjoyment in things that normally are enjoyable</a:t>
            </a:r>
          </a:p>
          <a:p>
            <a:pPr lvl="0"/>
            <a:r>
              <a:rPr lang="en-US" dirty="0"/>
              <a:t>sleep disturbances</a:t>
            </a:r>
          </a:p>
          <a:p>
            <a:pPr lvl="0"/>
            <a:r>
              <a:rPr lang="en-US" dirty="0"/>
              <a:t>change in appetite</a:t>
            </a:r>
          </a:p>
          <a:p>
            <a:endParaRPr lang="en-US" dirty="0"/>
          </a:p>
        </p:txBody>
      </p:sp>
    </p:spTree>
    <p:extLst>
      <p:ext uri="{BB962C8B-B14F-4D97-AF65-F5344CB8AC3E}">
        <p14:creationId xmlns:p14="http://schemas.microsoft.com/office/powerpoint/2010/main" val="107711839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D987A9F-870E-4234-AD2A-0D6CB5DF8FA6}"/>
              </a:ext>
            </a:extLst>
          </p:cNvPr>
          <p:cNvSpPr>
            <a:spLocks noGrp="1"/>
          </p:cNvSpPr>
          <p:nvPr>
            <p:ph type="title"/>
          </p:nvPr>
        </p:nvSpPr>
        <p:spPr/>
        <p:txBody>
          <a:bodyPr/>
          <a:lstStyle/>
          <a:p>
            <a:r>
              <a:rPr lang="en-US" b="1" dirty="0"/>
              <a:t>Reversibility</a:t>
            </a:r>
            <a:br>
              <a:rPr lang="en-US" dirty="0"/>
            </a:br>
            <a:endParaRPr lang="en-US" dirty="0"/>
          </a:p>
        </p:txBody>
      </p:sp>
      <p:sp>
        <p:nvSpPr>
          <p:cNvPr id="3" name="Content Placeholder 2">
            <a:extLst>
              <a:ext uri="{FF2B5EF4-FFF2-40B4-BE49-F238E27FC236}">
                <a16:creationId xmlns:a16="http://schemas.microsoft.com/office/drawing/2014/main" id="{56201E6D-54B8-4364-AC36-00768B8A9338}"/>
              </a:ext>
            </a:extLst>
          </p:cNvPr>
          <p:cNvSpPr>
            <a:spLocks noGrp="1"/>
          </p:cNvSpPr>
          <p:nvPr>
            <p:ph idx="1"/>
          </p:nvPr>
        </p:nvSpPr>
        <p:spPr/>
        <p:txBody>
          <a:bodyPr/>
          <a:lstStyle/>
          <a:p>
            <a:r>
              <a:rPr lang="en-US" dirty="0"/>
              <a:t>Chronic Adaptations are not permanent. </a:t>
            </a:r>
          </a:p>
          <a:p>
            <a:r>
              <a:rPr lang="en-US" dirty="0"/>
              <a:t>As the saying goes, “use it, or lose it.” </a:t>
            </a:r>
          </a:p>
          <a:p>
            <a:r>
              <a:rPr lang="en-US" dirty="0"/>
              <a:t>The </a:t>
            </a:r>
            <a:r>
              <a:rPr lang="en-US" b="1" dirty="0"/>
              <a:t>principle of reversibility</a:t>
            </a:r>
            <a:r>
              <a:rPr lang="en-US" dirty="0"/>
              <a:t> suggests that activity must continue at the same level to keep the same level of adaptation. </a:t>
            </a:r>
          </a:p>
          <a:p>
            <a:r>
              <a:rPr lang="en-US" dirty="0"/>
              <a:t>As activity declines, called </a:t>
            </a:r>
            <a:r>
              <a:rPr lang="en-US" b="1" dirty="0"/>
              <a:t>detraining</a:t>
            </a:r>
            <a:r>
              <a:rPr lang="en-US" dirty="0"/>
              <a:t>, adaptations will recede. </a:t>
            </a:r>
          </a:p>
          <a:p>
            <a:r>
              <a:rPr lang="en-US" dirty="0"/>
              <a:t>In cardiorespiratory endurance, key areas such as VO</a:t>
            </a:r>
            <a:r>
              <a:rPr lang="en-US" baseline="-25000" dirty="0"/>
              <a:t>2max</a:t>
            </a:r>
            <a:r>
              <a:rPr lang="en-US" dirty="0"/>
              <a:t>, stroke volume, and cardiac output all declined with detraining while submaximal heart rate increases.</a:t>
            </a:r>
          </a:p>
          <a:p>
            <a:endParaRPr lang="en-US" dirty="0"/>
          </a:p>
        </p:txBody>
      </p:sp>
    </p:spTree>
    <p:extLst>
      <p:ext uri="{BB962C8B-B14F-4D97-AF65-F5344CB8AC3E}">
        <p14:creationId xmlns:p14="http://schemas.microsoft.com/office/powerpoint/2010/main" val="23066789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85D252A-6BB7-4E27-8392-5C658F32EECE}"/>
              </a:ext>
            </a:extLst>
          </p:cNvPr>
          <p:cNvSpPr>
            <a:spLocks noGrp="1"/>
          </p:cNvSpPr>
          <p:nvPr>
            <p:ph type="title"/>
          </p:nvPr>
        </p:nvSpPr>
        <p:spPr/>
        <p:txBody>
          <a:bodyPr/>
          <a:lstStyle/>
          <a:p>
            <a:r>
              <a:rPr lang="en-US" b="1" dirty="0"/>
              <a:t>Acute Adaptation</a:t>
            </a:r>
            <a:br>
              <a:rPr lang="en-US" b="1" dirty="0"/>
            </a:br>
            <a:endParaRPr lang="en-US" dirty="0"/>
          </a:p>
        </p:txBody>
      </p:sp>
      <p:sp>
        <p:nvSpPr>
          <p:cNvPr id="3" name="Content Placeholder 2">
            <a:extLst>
              <a:ext uri="{FF2B5EF4-FFF2-40B4-BE49-F238E27FC236}">
                <a16:creationId xmlns:a16="http://schemas.microsoft.com/office/drawing/2014/main" id="{775EFB54-55AA-433F-BCDD-71AD2257F5E0}"/>
              </a:ext>
            </a:extLst>
          </p:cNvPr>
          <p:cNvSpPr>
            <a:spLocks noGrp="1"/>
          </p:cNvSpPr>
          <p:nvPr>
            <p:ph idx="1"/>
          </p:nvPr>
        </p:nvSpPr>
        <p:spPr/>
        <p:txBody>
          <a:bodyPr>
            <a:normAutofit/>
          </a:bodyPr>
          <a:lstStyle/>
          <a:p>
            <a:r>
              <a:rPr lang="en-US" dirty="0"/>
              <a:t>A brief summary of specific acute adaptations as a result of walking and jogging are:</a:t>
            </a:r>
          </a:p>
          <a:p>
            <a:pPr marL="45720" indent="0">
              <a:buNone/>
            </a:pPr>
            <a:endParaRPr lang="en-US" dirty="0"/>
          </a:p>
          <a:p>
            <a:pPr lvl="1"/>
            <a:r>
              <a:rPr lang="en-US" dirty="0"/>
              <a:t>Increased heart rate</a:t>
            </a:r>
          </a:p>
          <a:p>
            <a:pPr lvl="1"/>
            <a:r>
              <a:rPr lang="en-US" dirty="0"/>
              <a:t>Increased breathing rate and depth of breathing</a:t>
            </a:r>
          </a:p>
          <a:p>
            <a:pPr lvl="1"/>
            <a:r>
              <a:rPr lang="en-US" dirty="0"/>
              <a:t>Release of norepinephrine (noradrenaline), epinephrine (adrenaline), cortisol, endorphins, and inhibition of insulin.</a:t>
            </a:r>
          </a:p>
          <a:p>
            <a:pPr lvl="1"/>
            <a:r>
              <a:rPr lang="en-US" dirty="0"/>
              <a:t>Body temperature increase followed with temperature regulation.</a:t>
            </a:r>
          </a:p>
          <a:p>
            <a:pPr lvl="1"/>
            <a:r>
              <a:rPr lang="en-US" dirty="0"/>
              <a:t>Blood pressure increase</a:t>
            </a:r>
          </a:p>
          <a:p>
            <a:pPr lvl="1"/>
            <a:r>
              <a:rPr lang="en-US" dirty="0"/>
              <a:t>Increase in cellular metabolism</a:t>
            </a:r>
          </a:p>
          <a:p>
            <a:pPr lvl="1"/>
            <a:r>
              <a:rPr lang="en-US" dirty="0"/>
              <a:t>Increase in nervous system and skeletal muscle activity</a:t>
            </a:r>
          </a:p>
          <a:p>
            <a:endParaRPr lang="en-US" dirty="0"/>
          </a:p>
        </p:txBody>
      </p:sp>
    </p:spTree>
    <p:extLst>
      <p:ext uri="{BB962C8B-B14F-4D97-AF65-F5344CB8AC3E}">
        <p14:creationId xmlns:p14="http://schemas.microsoft.com/office/powerpoint/2010/main" val="409316646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62C0E4-A366-4540-994A-8A04EABC38E5}"/>
              </a:ext>
            </a:extLst>
          </p:cNvPr>
          <p:cNvSpPr>
            <a:spLocks noGrp="1"/>
          </p:cNvSpPr>
          <p:nvPr>
            <p:ph type="title"/>
          </p:nvPr>
        </p:nvSpPr>
        <p:spPr/>
        <p:txBody>
          <a:bodyPr/>
          <a:lstStyle/>
          <a:p>
            <a:r>
              <a:rPr lang="en-US" b="1" dirty="0"/>
              <a:t>Chronic adaptations</a:t>
            </a:r>
            <a:br>
              <a:rPr lang="en-US" dirty="0"/>
            </a:br>
            <a:endParaRPr lang="en-US" dirty="0"/>
          </a:p>
        </p:txBody>
      </p:sp>
      <p:sp>
        <p:nvSpPr>
          <p:cNvPr id="3" name="Content Placeholder 2">
            <a:extLst>
              <a:ext uri="{FF2B5EF4-FFF2-40B4-BE49-F238E27FC236}">
                <a16:creationId xmlns:a16="http://schemas.microsoft.com/office/drawing/2014/main" id="{D8E25B93-DE33-42BD-9240-DFB8C50A95DB}"/>
              </a:ext>
            </a:extLst>
          </p:cNvPr>
          <p:cNvSpPr>
            <a:spLocks noGrp="1"/>
          </p:cNvSpPr>
          <p:nvPr>
            <p:ph idx="1"/>
          </p:nvPr>
        </p:nvSpPr>
        <p:spPr/>
        <p:txBody>
          <a:bodyPr/>
          <a:lstStyle/>
          <a:p>
            <a:r>
              <a:rPr lang="en-US" dirty="0"/>
              <a:t>Long-term changes, though not permanent</a:t>
            </a:r>
          </a:p>
          <a:p>
            <a:r>
              <a:rPr lang="en-US" dirty="0"/>
              <a:t>Fitness is the result of chronic adaptations</a:t>
            </a:r>
          </a:p>
          <a:p>
            <a:r>
              <a:rPr lang="en-US" dirty="0"/>
              <a:t>Includes:</a:t>
            </a:r>
          </a:p>
          <a:p>
            <a:pPr lvl="1"/>
            <a:r>
              <a:rPr lang="en-US" dirty="0"/>
              <a:t>Pulmonary Adaptations</a:t>
            </a:r>
          </a:p>
          <a:p>
            <a:pPr lvl="1"/>
            <a:r>
              <a:rPr lang="en-US" dirty="0"/>
              <a:t>Cardiovascular Adaptations</a:t>
            </a:r>
          </a:p>
          <a:p>
            <a:pPr lvl="1"/>
            <a:r>
              <a:rPr lang="en-US" dirty="0"/>
              <a:t>Cellular Adaptations</a:t>
            </a:r>
          </a:p>
          <a:p>
            <a:pPr lvl="1"/>
            <a:r>
              <a:rPr lang="en-US" dirty="0"/>
              <a:t>Changes to the Lactate Threshold</a:t>
            </a:r>
          </a:p>
          <a:p>
            <a:pPr lvl="1"/>
            <a:endParaRPr lang="en-US" b="1" dirty="0"/>
          </a:p>
          <a:p>
            <a:pPr lvl="1"/>
            <a:endParaRPr lang="en-US" dirty="0"/>
          </a:p>
          <a:p>
            <a:pPr marL="365760" lvl="1" indent="0">
              <a:buNone/>
            </a:pPr>
            <a:endParaRPr lang="en-US" dirty="0"/>
          </a:p>
          <a:p>
            <a:pPr lvl="1"/>
            <a:endParaRPr lang="en-US" dirty="0"/>
          </a:p>
          <a:p>
            <a:endParaRPr lang="en-US" dirty="0"/>
          </a:p>
        </p:txBody>
      </p:sp>
    </p:spTree>
    <p:extLst>
      <p:ext uri="{BB962C8B-B14F-4D97-AF65-F5344CB8AC3E}">
        <p14:creationId xmlns:p14="http://schemas.microsoft.com/office/powerpoint/2010/main" val="16553789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C95EEC8-799A-4008-AE23-5D61C34F4D7A}"/>
              </a:ext>
            </a:extLst>
          </p:cNvPr>
          <p:cNvSpPr>
            <a:spLocks noGrp="1"/>
          </p:cNvSpPr>
          <p:nvPr>
            <p:ph type="title"/>
          </p:nvPr>
        </p:nvSpPr>
        <p:spPr/>
        <p:txBody>
          <a:bodyPr>
            <a:normAutofit fontScale="90000"/>
          </a:bodyPr>
          <a:lstStyle/>
          <a:p>
            <a:br>
              <a:rPr lang="en-US" dirty="0"/>
            </a:br>
            <a:br>
              <a:rPr lang="en-US" dirty="0"/>
            </a:br>
            <a:r>
              <a:rPr lang="en-US" b="1" dirty="0"/>
              <a:t>The</a:t>
            </a:r>
            <a:r>
              <a:rPr lang="en-US" dirty="0"/>
              <a:t> </a:t>
            </a:r>
            <a:r>
              <a:rPr lang="en-US" b="1" dirty="0"/>
              <a:t>cardiorespiratory system</a:t>
            </a:r>
            <a:br>
              <a:rPr lang="en-US" b="1" dirty="0"/>
            </a:br>
            <a:endParaRPr lang="en-US" dirty="0"/>
          </a:p>
        </p:txBody>
      </p:sp>
      <p:sp>
        <p:nvSpPr>
          <p:cNvPr id="3" name="Content Placeholder 2">
            <a:extLst>
              <a:ext uri="{FF2B5EF4-FFF2-40B4-BE49-F238E27FC236}">
                <a16:creationId xmlns:a16="http://schemas.microsoft.com/office/drawing/2014/main" id="{D1E003D1-A1A4-4E8D-968C-7D3F66A5AA9F}"/>
              </a:ext>
            </a:extLst>
          </p:cNvPr>
          <p:cNvSpPr>
            <a:spLocks noGrp="1"/>
          </p:cNvSpPr>
          <p:nvPr>
            <p:ph idx="1"/>
          </p:nvPr>
        </p:nvSpPr>
        <p:spPr/>
        <p:txBody>
          <a:bodyPr/>
          <a:lstStyle/>
          <a:p>
            <a:r>
              <a:rPr lang="en-US" dirty="0"/>
              <a:t>Consists primarily of the heart and lungs</a:t>
            </a:r>
          </a:p>
          <a:p>
            <a:r>
              <a:rPr lang="en-US" dirty="0"/>
              <a:t>The purpose of the heart is to pump nutrients and oxygen rich blood to the body’s cells and deliver waste product, such as carbon dioxide (CO</a:t>
            </a:r>
            <a:r>
              <a:rPr lang="en-US" baseline="-25000" dirty="0"/>
              <a:t>2</a:t>
            </a:r>
            <a:r>
              <a:rPr lang="en-US" dirty="0"/>
              <a:t>), to the lungs</a:t>
            </a:r>
          </a:p>
          <a:p>
            <a:r>
              <a:rPr lang="en-US" dirty="0"/>
              <a:t>The lungs work in tandem with the heart to bring oxygen into the blood so it can then be pumped by the heart, and to get rid of waste such as CO</a:t>
            </a:r>
            <a:r>
              <a:rPr lang="en-US" baseline="-25000" dirty="0"/>
              <a:t>2 </a:t>
            </a:r>
            <a:r>
              <a:rPr lang="en-US" dirty="0"/>
              <a:t>by exhaling into the external environment</a:t>
            </a:r>
          </a:p>
          <a:p>
            <a:r>
              <a:rPr lang="en-US" dirty="0"/>
              <a:t>The arteries, veins, and capillaries along with the heart, are collectively part of the cardiovascular system</a:t>
            </a:r>
          </a:p>
          <a:p>
            <a:r>
              <a:rPr lang="en-US" dirty="0"/>
              <a:t>The muscle cells serve as the endpoint for the oxygen and nutrients in the blood</a:t>
            </a:r>
          </a:p>
          <a:p>
            <a:endParaRPr lang="en-US" dirty="0"/>
          </a:p>
        </p:txBody>
      </p:sp>
    </p:spTree>
    <p:extLst>
      <p:ext uri="{BB962C8B-B14F-4D97-AF65-F5344CB8AC3E}">
        <p14:creationId xmlns:p14="http://schemas.microsoft.com/office/powerpoint/2010/main" val="317443634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BE540A-4289-4D50-830B-0B1835F04B46}"/>
              </a:ext>
            </a:extLst>
          </p:cNvPr>
          <p:cNvSpPr>
            <a:spLocks noGrp="1"/>
          </p:cNvSpPr>
          <p:nvPr>
            <p:ph type="title"/>
          </p:nvPr>
        </p:nvSpPr>
        <p:spPr/>
        <p:txBody>
          <a:bodyPr/>
          <a:lstStyle/>
          <a:p>
            <a:r>
              <a:rPr lang="en-US" b="1" dirty="0"/>
              <a:t>adenosine triphosphate (ATP)</a:t>
            </a:r>
            <a:br>
              <a:rPr lang="en-US" b="1" dirty="0"/>
            </a:br>
            <a:endParaRPr lang="en-US" dirty="0"/>
          </a:p>
        </p:txBody>
      </p:sp>
      <p:sp>
        <p:nvSpPr>
          <p:cNvPr id="3" name="Content Placeholder 2">
            <a:extLst>
              <a:ext uri="{FF2B5EF4-FFF2-40B4-BE49-F238E27FC236}">
                <a16:creationId xmlns:a16="http://schemas.microsoft.com/office/drawing/2014/main" id="{2C4EEFE5-C172-4F7C-A7AF-5BF2BBCA8481}"/>
              </a:ext>
            </a:extLst>
          </p:cNvPr>
          <p:cNvSpPr>
            <a:spLocks noGrp="1"/>
          </p:cNvSpPr>
          <p:nvPr>
            <p:ph idx="1"/>
          </p:nvPr>
        </p:nvSpPr>
        <p:spPr/>
        <p:txBody>
          <a:bodyPr/>
          <a:lstStyle/>
          <a:p>
            <a:r>
              <a:rPr lang="en-US" dirty="0"/>
              <a:t>The cardiorespiratory system must work effectively in order to create an environment in the cell in which energy can be produced</a:t>
            </a:r>
          </a:p>
          <a:p>
            <a:r>
              <a:rPr lang="en-US" dirty="0"/>
              <a:t>Energy, in its basic form of </a:t>
            </a:r>
            <a:r>
              <a:rPr lang="en-US" b="1" dirty="0"/>
              <a:t>adenosine triphosphate (ATP)</a:t>
            </a:r>
            <a:r>
              <a:rPr lang="en-US" dirty="0"/>
              <a:t>, is created in the cells and must be available for the body to function.</a:t>
            </a:r>
          </a:p>
          <a:p>
            <a:r>
              <a:rPr lang="en-US" dirty="0"/>
              <a:t>When you begin walking or jogging, you must increase the production of energy, or ATP, to meet the demands of the activity</a:t>
            </a:r>
          </a:p>
          <a:p>
            <a:r>
              <a:rPr lang="en-US" dirty="0"/>
              <a:t>In order to improve your fitness, you must increase your capacity to generate more energy, i.e. adapt. </a:t>
            </a:r>
          </a:p>
          <a:p>
            <a:r>
              <a:rPr lang="en-US" dirty="0"/>
              <a:t>This, of course, is driven by the chronic adaptations which come as a result of consistent training not a result of one singular exercise bout.</a:t>
            </a:r>
          </a:p>
        </p:txBody>
      </p:sp>
    </p:spTree>
    <p:extLst>
      <p:ext uri="{BB962C8B-B14F-4D97-AF65-F5344CB8AC3E}">
        <p14:creationId xmlns:p14="http://schemas.microsoft.com/office/powerpoint/2010/main" val="342698482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5A6A3BF-11F5-4721-ACC3-64773B4E5FDF}"/>
              </a:ext>
            </a:extLst>
          </p:cNvPr>
          <p:cNvSpPr>
            <a:spLocks noGrp="1"/>
          </p:cNvSpPr>
          <p:nvPr>
            <p:ph type="title"/>
          </p:nvPr>
        </p:nvSpPr>
        <p:spPr/>
        <p:txBody>
          <a:bodyPr/>
          <a:lstStyle/>
          <a:p>
            <a:r>
              <a:rPr lang="en-US" b="1" dirty="0"/>
              <a:t>Pulmonary Adaptations</a:t>
            </a:r>
            <a:br>
              <a:rPr lang="en-US" dirty="0"/>
            </a:br>
            <a:endParaRPr lang="en-US" dirty="0"/>
          </a:p>
        </p:txBody>
      </p:sp>
      <p:sp>
        <p:nvSpPr>
          <p:cNvPr id="3" name="Content Placeholder 2">
            <a:extLst>
              <a:ext uri="{FF2B5EF4-FFF2-40B4-BE49-F238E27FC236}">
                <a16:creationId xmlns:a16="http://schemas.microsoft.com/office/drawing/2014/main" id="{F1560A7E-2750-4B7F-956C-6E98647AA056}"/>
              </a:ext>
            </a:extLst>
          </p:cNvPr>
          <p:cNvSpPr>
            <a:spLocks noGrp="1"/>
          </p:cNvSpPr>
          <p:nvPr>
            <p:ph idx="1"/>
          </p:nvPr>
        </p:nvSpPr>
        <p:spPr/>
        <p:txBody>
          <a:bodyPr/>
          <a:lstStyle/>
          <a:p>
            <a:r>
              <a:rPr lang="en-US" dirty="0"/>
              <a:t>The lungs function to bring oxygen into the cardiorespiratory system</a:t>
            </a:r>
          </a:p>
          <a:p>
            <a:r>
              <a:rPr lang="en-US" dirty="0"/>
              <a:t> As you inhale, your lungs (right and left sides) fill with oxygen</a:t>
            </a:r>
          </a:p>
          <a:p>
            <a:r>
              <a:rPr lang="en-US" dirty="0"/>
              <a:t>The increased pressure inside your lungs drives oxygen into the poorly oxygenated blood circulating past the lungs</a:t>
            </a:r>
          </a:p>
          <a:p>
            <a:r>
              <a:rPr lang="en-US" dirty="0"/>
              <a:t>While oxygen moves into the blood, CO</a:t>
            </a:r>
            <a:r>
              <a:rPr lang="en-US" baseline="-25000" dirty="0"/>
              <a:t>2</a:t>
            </a:r>
            <a:r>
              <a:rPr lang="en-US" dirty="0"/>
              <a:t> simultaneously moves out of the blood into the lungs and is removed when you exhale</a:t>
            </a:r>
          </a:p>
          <a:p>
            <a:r>
              <a:rPr lang="en-US" dirty="0"/>
              <a:t>In terms of adaptations, </a:t>
            </a:r>
            <a:r>
              <a:rPr lang="en-US" b="1" dirty="0"/>
              <a:t>oxygen is key</a:t>
            </a:r>
          </a:p>
          <a:p>
            <a:pPr lvl="1"/>
            <a:r>
              <a:rPr lang="en-US" dirty="0"/>
              <a:t>The lungs must be able to handle more oxygen if more energy is to be produced</a:t>
            </a:r>
            <a:endParaRPr lang="en-US" b="1" dirty="0"/>
          </a:p>
          <a:p>
            <a:pPr marL="45720" indent="0">
              <a:buNone/>
            </a:pPr>
            <a:endParaRPr lang="en-US" b="1" dirty="0"/>
          </a:p>
        </p:txBody>
      </p:sp>
    </p:spTree>
    <p:extLst>
      <p:ext uri="{BB962C8B-B14F-4D97-AF65-F5344CB8AC3E}">
        <p14:creationId xmlns:p14="http://schemas.microsoft.com/office/powerpoint/2010/main" val="297507977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4BDA594-9DC1-415B-8D00-1BF260C9F64D}"/>
              </a:ext>
            </a:extLst>
          </p:cNvPr>
          <p:cNvSpPr>
            <a:spLocks noGrp="1"/>
          </p:cNvSpPr>
          <p:nvPr>
            <p:ph type="title"/>
          </p:nvPr>
        </p:nvSpPr>
        <p:spPr/>
        <p:txBody>
          <a:bodyPr/>
          <a:lstStyle/>
          <a:p>
            <a:r>
              <a:rPr lang="en-US" b="1" dirty="0"/>
              <a:t>Pulmonary Adaptations</a:t>
            </a:r>
            <a:br>
              <a:rPr lang="en-US" b="1" dirty="0"/>
            </a:br>
            <a:endParaRPr lang="en-US" dirty="0"/>
          </a:p>
        </p:txBody>
      </p:sp>
      <p:sp>
        <p:nvSpPr>
          <p:cNvPr id="3" name="Content Placeholder 2">
            <a:extLst>
              <a:ext uri="{FF2B5EF4-FFF2-40B4-BE49-F238E27FC236}">
                <a16:creationId xmlns:a16="http://schemas.microsoft.com/office/drawing/2014/main" id="{B791EF35-439E-45AF-9707-C117FAE42AD8}"/>
              </a:ext>
            </a:extLst>
          </p:cNvPr>
          <p:cNvSpPr>
            <a:spLocks noGrp="1"/>
          </p:cNvSpPr>
          <p:nvPr>
            <p:ph idx="1"/>
          </p:nvPr>
        </p:nvSpPr>
        <p:spPr/>
        <p:txBody>
          <a:bodyPr/>
          <a:lstStyle/>
          <a:p>
            <a:r>
              <a:rPr lang="en-US" dirty="0"/>
              <a:t>As a result of consistent training, two very important adaptations to respiration occur</a:t>
            </a:r>
          </a:p>
          <a:p>
            <a:pPr marL="45720" indent="0">
              <a:buNone/>
            </a:pPr>
            <a:r>
              <a:rPr lang="en-US" b="1" dirty="0"/>
              <a:t>1) Pulmonary ventilation</a:t>
            </a:r>
            <a:r>
              <a:rPr lang="en-US" dirty="0"/>
              <a:t> capacity increases</a:t>
            </a:r>
          </a:p>
          <a:p>
            <a:pPr lvl="1"/>
            <a:r>
              <a:rPr lang="en-US" dirty="0"/>
              <a:t>Pulmonary ventilation is the amount of air measured during inspiration or expiration</a:t>
            </a:r>
          </a:p>
          <a:p>
            <a:pPr marL="45720" indent="0">
              <a:buNone/>
            </a:pPr>
            <a:r>
              <a:rPr lang="en-US" dirty="0"/>
              <a:t>2) </a:t>
            </a:r>
            <a:r>
              <a:rPr lang="en-US" b="1" dirty="0"/>
              <a:t>Pulmonary diffusion </a:t>
            </a:r>
            <a:r>
              <a:rPr lang="en-US" dirty="0"/>
              <a:t>changes</a:t>
            </a:r>
          </a:p>
          <a:p>
            <a:pPr lvl="1"/>
            <a:r>
              <a:rPr lang="en-US" dirty="0"/>
              <a:t>Although your lungs may fill up with oxygen after a good breath, the total amount of oxygen in your lungs does not go into the blood stream. </a:t>
            </a:r>
          </a:p>
          <a:p>
            <a:pPr lvl="1"/>
            <a:r>
              <a:rPr lang="en-US" dirty="0"/>
              <a:t>There is a “residual” amount left over which may linger in the lungs or be exhaled.</a:t>
            </a:r>
          </a:p>
          <a:p>
            <a:pPr lvl="1"/>
            <a:r>
              <a:rPr lang="en-US" dirty="0"/>
              <a:t>In trained individuals, a greater percentage of oxygen which initially fills the lungs moves into the blood stream</a:t>
            </a:r>
          </a:p>
          <a:p>
            <a:r>
              <a:rPr lang="en-US" dirty="0"/>
              <a:t>Both of these adaptations are important because they enable more oxygen to move into the blood, which can then be delivered to cells for ATP production</a:t>
            </a:r>
          </a:p>
          <a:p>
            <a:pPr lvl="1"/>
            <a:endParaRPr lang="en-US" dirty="0"/>
          </a:p>
        </p:txBody>
      </p:sp>
    </p:spTree>
    <p:extLst>
      <p:ext uri="{BB962C8B-B14F-4D97-AF65-F5344CB8AC3E}">
        <p14:creationId xmlns:p14="http://schemas.microsoft.com/office/powerpoint/2010/main" val="369147113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theme/theme1.xml><?xml version="1.0" encoding="utf-8"?>
<a:theme xmlns:a="http://schemas.openxmlformats.org/drawingml/2006/main" name="Health Fitness 16x9">
  <a:themeElements>
    <a:clrScheme name="HealthFitness">
      <a:dk1>
        <a:srgbClr val="595959"/>
      </a:dk1>
      <a:lt1>
        <a:sysClr val="window" lastClr="FFFFFF"/>
      </a:lt1>
      <a:dk2>
        <a:srgbClr val="000000"/>
      </a:dk2>
      <a:lt2>
        <a:srgbClr val="DDDDDD"/>
      </a:lt2>
      <a:accent1>
        <a:srgbClr val="87A91B"/>
      </a:accent1>
      <a:accent2>
        <a:srgbClr val="FBCE11"/>
      </a:accent2>
      <a:accent3>
        <a:srgbClr val="446ED8"/>
      </a:accent3>
      <a:accent4>
        <a:srgbClr val="9D22E2"/>
      </a:accent4>
      <a:accent5>
        <a:srgbClr val="FE9E00"/>
      </a:accent5>
      <a:accent6>
        <a:srgbClr val="DF5327"/>
      </a:accent6>
      <a:hlink>
        <a:srgbClr val="446ED8"/>
      </a:hlink>
      <a:folHlink>
        <a:srgbClr val="828282"/>
      </a:folHlink>
    </a:clrScheme>
    <a:fontScheme name="Calibri Light">
      <a:majorFont>
        <a:latin typeface="Calibri Light"/>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libri"/>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Health and fitness presentation (widescreen).potx" id="{ABFD658B-2256-413B-9244-0F977A0B2D12}" vid="{E4CB021D-C859-4C82-BDBB-2F2FACCF0D80}"/>
    </a:ext>
  </a:extLst>
</a:theme>
</file>

<file path=ppt/theme/theme2.xml><?xml version="1.0" encoding="utf-8"?>
<a:theme xmlns:a="http://schemas.openxmlformats.org/drawingml/2006/main" name="Office Theme">
  <a:themeElements>
    <a:clrScheme name="HealthFitness">
      <a:dk1>
        <a:srgbClr val="595959"/>
      </a:dk1>
      <a:lt1>
        <a:sysClr val="window" lastClr="FFFFFF"/>
      </a:lt1>
      <a:dk2>
        <a:srgbClr val="000000"/>
      </a:dk2>
      <a:lt2>
        <a:srgbClr val="DDDDDD"/>
      </a:lt2>
      <a:accent1>
        <a:srgbClr val="87A91B"/>
      </a:accent1>
      <a:accent2>
        <a:srgbClr val="FBCE11"/>
      </a:accent2>
      <a:accent3>
        <a:srgbClr val="446ED8"/>
      </a:accent3>
      <a:accent4>
        <a:srgbClr val="9D22E2"/>
      </a:accent4>
      <a:accent5>
        <a:srgbClr val="FE9E00"/>
      </a:accent5>
      <a:accent6>
        <a:srgbClr val="DF5327"/>
      </a:accent6>
      <a:hlink>
        <a:srgbClr val="446ED8"/>
      </a:hlink>
      <a:folHlink>
        <a:srgbClr val="828282"/>
      </a:folHlink>
    </a:clrScheme>
    <a:fontScheme name="Calibri Light">
      <a:majorFont>
        <a:latin typeface="Calibri Light"/>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libri"/>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HealthFitness">
      <a:dk1>
        <a:srgbClr val="595959"/>
      </a:dk1>
      <a:lt1>
        <a:sysClr val="window" lastClr="FFFFFF"/>
      </a:lt1>
      <a:dk2>
        <a:srgbClr val="000000"/>
      </a:dk2>
      <a:lt2>
        <a:srgbClr val="DDDDDD"/>
      </a:lt2>
      <a:accent1>
        <a:srgbClr val="87A91B"/>
      </a:accent1>
      <a:accent2>
        <a:srgbClr val="FBCE11"/>
      </a:accent2>
      <a:accent3>
        <a:srgbClr val="446ED8"/>
      </a:accent3>
      <a:accent4>
        <a:srgbClr val="9D22E2"/>
      </a:accent4>
      <a:accent5>
        <a:srgbClr val="FE9E00"/>
      </a:accent5>
      <a:accent6>
        <a:srgbClr val="DF5327"/>
      </a:accent6>
      <a:hlink>
        <a:srgbClr val="446ED8"/>
      </a:hlink>
      <a:folHlink>
        <a:srgbClr val="828282"/>
      </a:folHlink>
    </a:clrScheme>
    <a:fontScheme name="Calibri Light">
      <a:majorFont>
        <a:latin typeface="Calibri Light"/>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libri"/>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Unknown Document Type" ma:contentTypeID="0x0101040041CD431062BA1E42B6CD95F70D47877E" ma:contentTypeVersion="4" ma:contentTypeDescription="Allows users to upload documents of any content type to a library. Unknown documents will be treated as their original content type in client applications." ma:contentTypeScope="" ma:versionID="153acd89c5d8c1f0dbe039e6b574551b">
  <xsd:schema xmlns:xsd="http://www.w3.org/2001/XMLSchema" xmlns:xs="http://www.w3.org/2001/XMLSchema" xmlns:p="http://schemas.microsoft.com/office/2006/metadata/properties" targetNamespace="http://schemas.microsoft.com/office/2006/metadata/properties" ma:root="true" ma:fieldsID="972445cd6a465eed4766ccf169b7a720">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3E6BFDA9-F88A-4829-825A-DC87E8DCDED7}"/>
</file>

<file path=customXml/itemProps2.xml><?xml version="1.0" encoding="utf-8"?>
<ds:datastoreItem xmlns:ds="http://schemas.openxmlformats.org/officeDocument/2006/customXml" ds:itemID="{6FF02830-1FE9-442F-AA33-962F77A86879}"/>
</file>

<file path=customXml/itemProps3.xml><?xml version="1.0" encoding="utf-8"?>
<ds:datastoreItem xmlns:ds="http://schemas.openxmlformats.org/officeDocument/2006/customXml" ds:itemID="{8E555AE8-78BA-4BCF-B52E-9EFC45F65D07}"/>
</file>

<file path=docProps/app.xml><?xml version="1.0" encoding="utf-8"?>
<Properties xmlns="http://schemas.openxmlformats.org/officeDocument/2006/extended-properties" xmlns:vt="http://schemas.openxmlformats.org/officeDocument/2006/docPropsVTypes">
  <Template>Health and fitness presentation (widescreen)</Template>
  <TotalTime>634</TotalTime>
  <Words>2507</Words>
  <Application>Microsoft Office PowerPoint</Application>
  <PresentationFormat>Widescreen</PresentationFormat>
  <Paragraphs>219</Paragraphs>
  <Slides>31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31</vt:i4>
      </vt:variant>
    </vt:vector>
  </HeadingPairs>
  <TitlesOfParts>
    <vt:vector size="35" baseType="lpstr">
      <vt:lpstr>Arial</vt:lpstr>
      <vt:lpstr>Calibri</vt:lpstr>
      <vt:lpstr>Calibri Light</vt:lpstr>
      <vt:lpstr>Health Fitness 16x9</vt:lpstr>
      <vt:lpstr>Principles of Stress and Adaptations to Exercise </vt:lpstr>
      <vt:lpstr> adaptation </vt:lpstr>
      <vt:lpstr>Acute Adaptation </vt:lpstr>
      <vt:lpstr>Acute Adaptation </vt:lpstr>
      <vt:lpstr>Chronic adaptations </vt:lpstr>
      <vt:lpstr>  The cardiorespiratory system </vt:lpstr>
      <vt:lpstr>adenosine triphosphate (ATP) </vt:lpstr>
      <vt:lpstr>Pulmonary Adaptations </vt:lpstr>
      <vt:lpstr>Pulmonary Adaptations </vt:lpstr>
      <vt:lpstr>Cardiovascular Adaptations </vt:lpstr>
      <vt:lpstr>Resting Heart Rate</vt:lpstr>
      <vt:lpstr>Stroke Volume </vt:lpstr>
      <vt:lpstr>cardiac output </vt:lpstr>
      <vt:lpstr>THE Cells </vt:lpstr>
      <vt:lpstr>VO2max </vt:lpstr>
      <vt:lpstr>VO2max </vt:lpstr>
      <vt:lpstr>Lactate Threshold </vt:lpstr>
      <vt:lpstr>  Principles of Adaptation to Stress Overload Principle  </vt:lpstr>
      <vt:lpstr>Overload Principle </vt:lpstr>
      <vt:lpstr> FITT - Frequency, Intensity, time (duration), and type </vt:lpstr>
      <vt:lpstr>FITT </vt:lpstr>
      <vt:lpstr>FITT </vt:lpstr>
      <vt:lpstr> target heart rate (THR) </vt:lpstr>
      <vt:lpstr>Maximum Heart Rate (MHR) Example </vt:lpstr>
      <vt:lpstr>Karvonen Formula or Heart Rate Reserve Method</vt:lpstr>
      <vt:lpstr>Karvonen Formula or Heart Rate Reserve Method Example</vt:lpstr>
      <vt:lpstr>Measuring Heart Rate </vt:lpstr>
      <vt:lpstr>Ways to Determine Intensity </vt:lpstr>
      <vt:lpstr>Periodization </vt:lpstr>
      <vt:lpstr>Symptoms of Overtraining Syndrome </vt:lpstr>
      <vt:lpstr>Reversibility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Title With Pictures layout</dc:title>
  <dc:creator>Althea Moser</dc:creator>
  <cp:lastModifiedBy>Althea Moser</cp:lastModifiedBy>
  <cp:revision>95</cp:revision>
  <dcterms:created xsi:type="dcterms:W3CDTF">2019-07-11T17:32:07Z</dcterms:created>
  <dcterms:modified xsi:type="dcterms:W3CDTF">2020-01-03T19:50:47Z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0x0101040041CD431062BA1E42B6CD95F70D47877E</vt:lpwstr>
  </property>
</Properties>
</file>