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2" r:id="rId5"/>
    <p:sldId id="257" r:id="rId6"/>
    <p:sldId id="270" r:id="rId7"/>
    <p:sldId id="261" r:id="rId8"/>
    <p:sldId id="271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4718" autoAdjust="0"/>
  </p:normalViewPr>
  <p:slideViewPr>
    <p:cSldViewPr snapToGrid="0">
      <p:cViewPr varScale="1">
        <p:scale>
          <a:sx n="75" d="100"/>
          <a:sy n="75" d="100"/>
        </p:scale>
        <p:origin x="327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3/4/2020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hysio-pedia.com/Running_Biomechanics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Technique: The Art of Jogging and Walking</a:t>
            </a:r>
          </a:p>
        </p:txBody>
      </p:sp>
      <p:pic>
        <p:nvPicPr>
          <p:cNvPr id="9" name="Picture Placeholder 8" descr="Man and woman running on indoor track"/>
          <p:cNvPicPr>
            <a:picLocks noGrp="1" noChangeAspect="1"/>
          </p:cNvPicPr>
          <p:nvPr>
            <p:ph type="pic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>
          <a:xfrm>
            <a:off x="4084320" y="22121"/>
            <a:ext cx="4023360" cy="4745736"/>
          </a:xfr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5B7470-278E-9841-901E-9E51C5A70BB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FBC6E4-BFD1-394F-AFAA-EFDD9E9AD21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 is important Too; It’s not all about fitness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benefits to improving technique</a:t>
            </a:r>
            <a:r>
              <a:rPr lang="en-US" dirty="0"/>
              <a:t>:</a:t>
            </a:r>
          </a:p>
          <a:p>
            <a:pPr lvl="1"/>
            <a:r>
              <a:rPr lang="en-US" sz="2400" dirty="0"/>
              <a:t>Improve pace</a:t>
            </a:r>
          </a:p>
          <a:p>
            <a:pPr lvl="1"/>
            <a:r>
              <a:rPr lang="en-US" sz="2400" dirty="0"/>
              <a:t>Conserve energy</a:t>
            </a:r>
          </a:p>
          <a:p>
            <a:pPr lvl="1"/>
            <a:r>
              <a:rPr lang="en-US" sz="2400" dirty="0"/>
              <a:t>Prevent injury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Injury Prevention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BB23E-4BC6-C146-ADDA-66B5A5A9F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One of the most compelling reasons to improve technique</a:t>
            </a:r>
          </a:p>
          <a:p>
            <a:r>
              <a:rPr lang="en-US" sz="2800" dirty="0"/>
              <a:t>In a half-marathon (13.1 miles):</a:t>
            </a:r>
          </a:p>
          <a:p>
            <a:pPr lvl="1"/>
            <a:r>
              <a:rPr lang="en-US" sz="2400" dirty="0"/>
              <a:t>Each foot contacts the ground about 10,000 times</a:t>
            </a:r>
          </a:p>
          <a:p>
            <a:pPr lvl="1"/>
            <a:r>
              <a:rPr lang="en-US" sz="2400" dirty="0"/>
              <a:t>Impact forces are about 2-3 times body weight</a:t>
            </a:r>
          </a:p>
          <a:p>
            <a:pPr lvl="1"/>
            <a:r>
              <a:rPr lang="en-US" sz="2400" dirty="0"/>
              <a:t>This would equate to about 3 million pounds of weight absorbed by the feet (for a 150 pound runner)</a:t>
            </a:r>
          </a:p>
          <a:p>
            <a:r>
              <a:rPr lang="en-US" sz="2600" dirty="0"/>
              <a:t>Even the smallest changes can make big differences</a:t>
            </a:r>
          </a:p>
        </p:txBody>
      </p:sp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/>
              <a:t>Gait pattern- </a:t>
            </a:r>
            <a:r>
              <a:rPr lang="en-US" sz="2800" dirty="0"/>
              <a:t>a</a:t>
            </a:r>
            <a:r>
              <a:rPr lang="en-US" sz="2800" b="1" dirty="0"/>
              <a:t> </a:t>
            </a:r>
            <a:r>
              <a:rPr lang="en-US" sz="2800" dirty="0"/>
              <a:t>person’s manner of walking related to foot placement and leg motions </a:t>
            </a:r>
          </a:p>
          <a:p>
            <a:r>
              <a:rPr lang="en-US" sz="2800" dirty="0"/>
              <a:t>To see your gait pattern, use videos or photographs</a:t>
            </a:r>
          </a:p>
          <a:p>
            <a:r>
              <a:rPr lang="en-US" sz="2800" dirty="0"/>
              <a:t>Phases of the gait pattern:</a:t>
            </a:r>
          </a:p>
          <a:p>
            <a:pPr lvl="1"/>
            <a:r>
              <a:rPr lang="en-US" sz="2400" dirty="0"/>
              <a:t>Pull back-when the outward stretched leg begins moving backwards</a:t>
            </a:r>
          </a:p>
          <a:p>
            <a:pPr lvl="1"/>
            <a:r>
              <a:rPr lang="en-US" sz="2400" dirty="0"/>
              <a:t>Ground contact-when foot makes contact with ground</a:t>
            </a:r>
          </a:p>
          <a:p>
            <a:pPr lvl="1"/>
            <a:r>
              <a:rPr lang="en-US" sz="2400" dirty="0"/>
              <a:t>Kick-after contact, foot continues moving backward</a:t>
            </a:r>
          </a:p>
          <a:p>
            <a:pPr lvl="1"/>
            <a:r>
              <a:rPr lang="en-US" sz="2400" dirty="0"/>
              <a:t>Recovery-leg begins moving forward, to extension in front of the body</a:t>
            </a:r>
          </a:p>
          <a:p>
            <a:pPr lvl="2"/>
            <a:r>
              <a:rPr lang="en-US" sz="2200" dirty="0">
                <a:hlinkClick r:id="rId2"/>
              </a:rPr>
              <a:t>Biomechanics of running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Walking vs. Jogging Technique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DC0F1E-53D1-D746-BAA3-458857957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49249"/>
              </p:ext>
            </p:extLst>
          </p:nvPr>
        </p:nvGraphicFramePr>
        <p:xfrm>
          <a:off x="1223749" y="1714500"/>
          <a:ext cx="9744501" cy="4023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248167">
                  <a:extLst>
                    <a:ext uri="{9D8B030D-6E8A-4147-A177-3AD203B41FA5}">
                      <a16:colId xmlns:a16="http://schemas.microsoft.com/office/drawing/2014/main" val="1890541909"/>
                    </a:ext>
                  </a:extLst>
                </a:gridCol>
                <a:gridCol w="3248167">
                  <a:extLst>
                    <a:ext uri="{9D8B030D-6E8A-4147-A177-3AD203B41FA5}">
                      <a16:colId xmlns:a16="http://schemas.microsoft.com/office/drawing/2014/main" val="1345908552"/>
                    </a:ext>
                  </a:extLst>
                </a:gridCol>
                <a:gridCol w="3248167">
                  <a:extLst>
                    <a:ext uri="{9D8B030D-6E8A-4147-A177-3AD203B41FA5}">
                      <a16:colId xmlns:a16="http://schemas.microsoft.com/office/drawing/2014/main" val="1823640855"/>
                    </a:ext>
                  </a:extLst>
                </a:gridCol>
              </a:tblGrid>
              <a:tr h="3480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Walking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Jogging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022473"/>
                  </a:ext>
                </a:extLst>
              </a:tr>
              <a:tr h="858185">
                <a:tc>
                  <a:txBody>
                    <a:bodyPr/>
                    <a:lstStyle/>
                    <a:p>
                      <a:r>
                        <a:rPr lang="en-US" b="1" dirty="0"/>
                        <a:t>Head Position and body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 up, eyes forward, stand tall like “peacock”, slight lean to upright body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 up, eyes forward, stand tall like “peacock”, pronounced body lean (bending from the ankles)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468875"/>
                  </a:ext>
                </a:extLst>
              </a:tr>
              <a:tr h="1115640">
                <a:tc>
                  <a:txBody>
                    <a:bodyPr/>
                    <a:lstStyle/>
                    <a:p>
                      <a:r>
                        <a:rPr lang="en-US" b="1" dirty="0"/>
                        <a:t>Arm position and movement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Elbows bent at 80-90 degrees, arm swing between 3-9 o’clock, arms work in opposites to legs (right leg in front with left arm)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Elbows bent to 80-85 degrees, arm swing 3-9 o’clock in a straight line, arms work in opposites to legs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332537"/>
                  </a:ext>
                </a:extLst>
              </a:tr>
              <a:tr h="1115640">
                <a:tc>
                  <a:txBody>
                    <a:bodyPr/>
                    <a:lstStyle/>
                    <a:p>
                      <a:r>
                        <a:rPr lang="en-US" b="1" dirty="0"/>
                        <a:t>Foot placement and foot strike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Foot contacts ground with foot slightly out in front, heel strikes first, middle toe pointed straight ahead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Foot contacts ground underneath body, forefoot or flat surface strikes first, middle toe pointed straight ahead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334278"/>
                  </a:ext>
                </a:extLst>
              </a:tr>
              <a:tr h="3480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06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Indirect influencers of Good form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2A457F-9C1E-1B49-8F97-5744FDCBC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Flexibility-affects ROM and muscle tension</a:t>
            </a:r>
          </a:p>
          <a:p>
            <a:r>
              <a:rPr lang="en-US" sz="2800" dirty="0"/>
              <a:t>Core strength-helps with posture, drives fitness </a:t>
            </a:r>
          </a:p>
          <a:p>
            <a:r>
              <a:rPr lang="en-US" sz="2800" dirty="0"/>
              <a:t>Self awareness-special awareness of legs, arms and body position help with practicing good form</a:t>
            </a:r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Equipment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F7A5AB-87AE-3542-A07F-796EC9641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Shoes</a:t>
            </a:r>
          </a:p>
          <a:p>
            <a:pPr lvl="1"/>
            <a:r>
              <a:rPr lang="en-US" sz="2600" dirty="0"/>
              <a:t>Cost-don’t skimp on this, cheaper isn’t always better </a:t>
            </a:r>
          </a:p>
          <a:p>
            <a:pPr lvl="1"/>
            <a:r>
              <a:rPr lang="en-US" sz="2600" dirty="0"/>
              <a:t>Heel-to-toe drop-minimalist shoes vs. over cushioned</a:t>
            </a:r>
          </a:p>
          <a:p>
            <a:pPr lvl="1"/>
            <a:r>
              <a:rPr lang="en-US" sz="2600" dirty="0"/>
              <a:t>Cushioning-reasonable padding that doesn’t compromise efficiency</a:t>
            </a:r>
          </a:p>
          <a:p>
            <a:pPr lvl="1"/>
            <a:r>
              <a:rPr lang="en-US" sz="2600" dirty="0"/>
              <a:t>Durability/comfort-lightweight but durable materials </a:t>
            </a:r>
          </a:p>
          <a:p>
            <a:pPr lvl="1"/>
            <a:r>
              <a:rPr lang="en-US" sz="2600" dirty="0"/>
              <a:t>Purpose-for the trail? Road? Racing? Walking? Running?</a:t>
            </a:r>
          </a:p>
          <a:p>
            <a:pPr lvl="1"/>
            <a:r>
              <a:rPr lang="en-US" sz="2600" dirty="0"/>
              <a:t>Support-stability? Motion control? Neutral? Base this on foot strike pattern</a:t>
            </a:r>
          </a:p>
        </p:txBody>
      </p:sp>
    </p:spTree>
    <p:extLst>
      <p:ext uri="{BB962C8B-B14F-4D97-AF65-F5344CB8AC3E}">
        <p14:creationId xmlns:p14="http://schemas.microsoft.com/office/powerpoint/2010/main" val="16847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CE794-FAA7-3D43-925F-4DD97B813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equipment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212EF-654F-E248-BA65-2A74A5863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Clothing</a:t>
            </a:r>
          </a:p>
          <a:p>
            <a:pPr lvl="1"/>
            <a:r>
              <a:rPr lang="en-US" sz="2600" dirty="0"/>
              <a:t>Primary goals for clothing: comfort and functionality</a:t>
            </a:r>
          </a:p>
          <a:p>
            <a:pPr lvl="1"/>
            <a:r>
              <a:rPr lang="en-US" sz="2600" dirty="0"/>
              <a:t>Undergarments should be supportive, breathable, moisture wicking, and not cause chafing</a:t>
            </a:r>
          </a:p>
          <a:p>
            <a:pPr lvl="1"/>
            <a:r>
              <a:rPr lang="en-US" sz="2600" dirty="0"/>
              <a:t>Shorts/shirts/pants should allow for ease of movement, moisture wicking, not have seams in areas that would cause rubbing</a:t>
            </a:r>
          </a:p>
          <a:p>
            <a:pPr lvl="1"/>
            <a:r>
              <a:rPr lang="en-US" sz="2600" dirty="0"/>
              <a:t>Socks should be cotton/poly blend for breathability, moisture control and prevention of bacteria or fungus</a:t>
            </a:r>
          </a:p>
          <a:p>
            <a:pPr lvl="1"/>
            <a:r>
              <a:rPr lang="en-US" sz="2600" dirty="0"/>
              <a:t>Should control for environment like sun protection, warm but not wet</a:t>
            </a:r>
          </a:p>
        </p:txBody>
      </p:sp>
    </p:spTree>
    <p:extLst>
      <p:ext uri="{BB962C8B-B14F-4D97-AF65-F5344CB8AC3E}">
        <p14:creationId xmlns:p14="http://schemas.microsoft.com/office/powerpoint/2010/main" val="11690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Equipment (cont’d)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66BEC-2D0A-0E4B-BF62-990ABCC35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Work rate monitors: used to measure effort, pace and distance</a:t>
            </a:r>
          </a:p>
          <a:p>
            <a:pPr lvl="1"/>
            <a:r>
              <a:rPr lang="en-US" sz="2400" dirty="0"/>
              <a:t>Heart rate monitors</a:t>
            </a:r>
          </a:p>
          <a:p>
            <a:pPr lvl="1"/>
            <a:r>
              <a:rPr lang="en-US" sz="2400" dirty="0"/>
              <a:t>Step counters</a:t>
            </a:r>
          </a:p>
          <a:p>
            <a:pPr lvl="1"/>
            <a:r>
              <a:rPr lang="en-US" sz="2400" dirty="0"/>
              <a:t>Pace charts</a:t>
            </a:r>
          </a:p>
          <a:p>
            <a:pPr lvl="1"/>
            <a:r>
              <a:rPr lang="en-US" sz="2400" dirty="0"/>
              <a:t>Power meters</a:t>
            </a:r>
          </a:p>
          <a:p>
            <a:pPr lvl="1"/>
            <a:r>
              <a:rPr lang="en-US" sz="2400" dirty="0"/>
              <a:t>Smartphone apps</a:t>
            </a:r>
          </a:p>
          <a:p>
            <a:r>
              <a:rPr lang="en-US" sz="2800" dirty="0"/>
              <a:t>Hydration systems-to facilitate fluid intake</a:t>
            </a:r>
          </a:p>
          <a:p>
            <a:pPr lvl="1"/>
            <a:r>
              <a:rPr lang="en-US" sz="2400" dirty="0"/>
              <a:t>Hydration backpacks</a:t>
            </a:r>
          </a:p>
          <a:p>
            <a:pPr lvl="1"/>
            <a:r>
              <a:rPr lang="en-US" sz="2400" dirty="0"/>
              <a:t>Hydration belts</a:t>
            </a:r>
          </a:p>
          <a:p>
            <a:pPr lvl="1"/>
            <a:r>
              <a:rPr lang="en-US" sz="2400" dirty="0"/>
              <a:t>Hand held bottle covers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7898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24DE37D1BAA747A721D6DF703D3972" ma:contentTypeVersion="7" ma:contentTypeDescription="Create a new document." ma:contentTypeScope="" ma:versionID="0d651ac8afed9a10d52f522538c62c73">
  <xsd:schema xmlns:xsd="http://www.w3.org/2001/XMLSchema" xmlns:xs="http://www.w3.org/2001/XMLSchema" xmlns:p="http://schemas.microsoft.com/office/2006/metadata/properties" xmlns:ns2="1bd97ddc-fa26-4429-a5c1-9c1c89bfe3b1" xmlns:ns3="4544e67c-3b18-4bbc-bc36-f2613a0c8f26" targetNamespace="http://schemas.microsoft.com/office/2006/metadata/properties" ma:root="true" ma:fieldsID="7ad4c0713df0ae52b57551b43ce568e2" ns2:_="" ns3:_="">
    <xsd:import namespace="1bd97ddc-fa26-4429-a5c1-9c1c89bfe3b1"/>
    <xsd:import namespace="4544e67c-3b18-4bbc-bc36-f2613a0c8f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97ddc-fa26-4429-a5c1-9c1c89bfe3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4e67c-3b18-4bbc-bc36-f2613a0c8f2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54E890-B58F-47BC-B05F-DA160A65F0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d97ddc-fa26-4429-a5c1-9c1c89bfe3b1"/>
    <ds:schemaRef ds:uri="4544e67c-3b18-4bbc-bc36-f2613a0c8f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0FACA3-6822-4404-9989-42EC6538C01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B26F7E3-FC6F-4E34-8E54-A2FCE987BC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Fitness 16x9</Template>
  <TotalTime>54</TotalTime>
  <Words>519</Words>
  <Application>Microsoft Office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Health Fitness 16x9</vt:lpstr>
      <vt:lpstr>Technique: The Art of Jogging and Walking</vt:lpstr>
      <vt:lpstr>Technique is important Too; It’s not all about fitness</vt:lpstr>
      <vt:lpstr>Injury Prevention</vt:lpstr>
      <vt:lpstr>Gait Analysis</vt:lpstr>
      <vt:lpstr>Walking vs. Jogging Technique comparison</vt:lpstr>
      <vt:lpstr>Indirect influencers of Good form</vt:lpstr>
      <vt:lpstr>Equipment</vt:lpstr>
      <vt:lpstr>Other equipment </vt:lpstr>
      <vt:lpstr>Other Equipment (cont’d)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Technique: The Art of Jogging and Walking</dc:title>
  <dc:creator>Microsoft Office User</dc:creator>
  <cp:lastModifiedBy>Althea Moser</cp:lastModifiedBy>
  <cp:revision>8</cp:revision>
  <dcterms:created xsi:type="dcterms:W3CDTF">2019-05-24T14:56:42Z</dcterms:created>
  <dcterms:modified xsi:type="dcterms:W3CDTF">2020-03-04T19:01:59Z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0x010100F324DE37D1BAA747A721D6DF703D3972</vt:lpwstr>
  </property>
</Properties>
</file>