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2" r:id="rId5"/>
    <p:sldId id="257" r:id="rId6"/>
    <p:sldId id="280" r:id="rId7"/>
    <p:sldId id="279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1" r:id="rId18"/>
    <p:sldId id="292" r:id="rId19"/>
    <p:sldId id="290" r:id="rId20"/>
    <p:sldId id="293" r:id="rId21"/>
    <p:sldId id="29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98" autoAdjust="0"/>
  </p:normalViewPr>
  <p:slideViewPr>
    <p:cSldViewPr snapToGrid="0">
      <p:cViewPr varScale="1">
        <p:scale>
          <a:sx n="75" d="100"/>
          <a:sy n="75" d="100"/>
        </p:scale>
        <p:origin x="327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Work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Workbook1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023767862351"/>
          <c:y val="6.8399452804377606E-2"/>
          <c:w val="0.78178623505395195"/>
          <c:h val="0.65322662300591305"/>
        </c:manualLayout>
      </c:layout>
      <c:scatterChart>
        <c:scatterStyle val="smoothMarker"/>
        <c:varyColors val="0"/>
        <c:ser>
          <c:idx val="0"/>
          <c:order val="0"/>
          <c:tx>
            <c:v>Walking</c:v>
          </c:tx>
          <c:spPr>
            <a:ln w="9525" cap="flat" cmpd="sng" algn="ctr">
              <a:solidFill>
                <a:schemeClr val="accent1">
                  <a:alpha val="7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marker>
          <c:yVal>
            <c:numRef>
              <c:f>Sheet1!$B$3:$B$14</c:f>
              <c:numCache>
                <c:formatCode>General</c:formatCode>
                <c:ptCount val="12"/>
                <c:pt idx="0">
                  <c:v>1.5</c:v>
                </c:pt>
                <c:pt idx="1">
                  <c:v>2.2999999999999998</c:v>
                </c:pt>
                <c:pt idx="2">
                  <c:v>2.8</c:v>
                </c:pt>
                <c:pt idx="3">
                  <c:v>3.4</c:v>
                </c:pt>
                <c:pt idx="4">
                  <c:v>4.0999999999999996</c:v>
                </c:pt>
                <c:pt idx="5">
                  <c:v>5.0999999999999996</c:v>
                </c:pt>
                <c:pt idx="6">
                  <c:v>6.5</c:v>
                </c:pt>
                <c:pt idx="7">
                  <c:v>8.5</c:v>
                </c:pt>
                <c:pt idx="8">
                  <c:v>11</c:v>
                </c:pt>
                <c:pt idx="9">
                  <c:v>12.3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A7D-5D4B-B82F-865482149CCF}"/>
            </c:ext>
          </c:extLst>
        </c:ser>
        <c:ser>
          <c:idx val="1"/>
          <c:order val="1"/>
          <c:tx>
            <c:v>Running</c:v>
          </c:tx>
          <c:spPr>
            <a:ln w="9525" cap="flat" cmpd="sng" algn="ctr">
              <a:solidFill>
                <a:schemeClr val="accent2">
                  <a:alpha val="7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yVal>
            <c:numRef>
              <c:f>Sheet1!$C$3:$C$14</c:f>
              <c:numCache>
                <c:formatCode>General</c:formatCode>
                <c:ptCount val="12"/>
                <c:pt idx="8">
                  <c:v>10.6</c:v>
                </c:pt>
                <c:pt idx="9">
                  <c:v>11.6</c:v>
                </c:pt>
                <c:pt idx="10">
                  <c:v>14.3</c:v>
                </c:pt>
                <c:pt idx="11">
                  <c:v>18.3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A7D-5D4B-B82F-865482149C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7674992"/>
        <c:axId val="-2005838048"/>
      </c:scatterChart>
      <c:valAx>
        <c:axId val="-2007674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5838048"/>
        <c:crosses val="autoZero"/>
        <c:crossBetween val="midCat"/>
      </c:valAx>
      <c:valAx>
        <c:axId val="-200583804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7674992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023767862351"/>
          <c:y val="6.8399452804377606E-2"/>
          <c:w val="0.78178623505395195"/>
          <c:h val="0.65322662300591305"/>
        </c:manualLayout>
      </c:layout>
      <c:scatterChart>
        <c:scatterStyle val="smoothMarker"/>
        <c:varyColors val="0"/>
        <c:ser>
          <c:idx val="0"/>
          <c:order val="0"/>
          <c:tx>
            <c:v>Walking</c:v>
          </c:tx>
          <c:spPr>
            <a:ln w="9525" cap="flat" cmpd="sng" algn="ctr">
              <a:solidFill>
                <a:schemeClr val="accent1">
                  <a:alpha val="7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marker>
          <c:yVal>
            <c:numRef>
              <c:f>Sheet1!$B$3:$B$14</c:f>
              <c:numCache>
                <c:formatCode>General</c:formatCode>
                <c:ptCount val="12"/>
                <c:pt idx="0">
                  <c:v>1.5</c:v>
                </c:pt>
                <c:pt idx="1">
                  <c:v>2.2999999999999998</c:v>
                </c:pt>
                <c:pt idx="2">
                  <c:v>2.8</c:v>
                </c:pt>
                <c:pt idx="3">
                  <c:v>3.4</c:v>
                </c:pt>
                <c:pt idx="4">
                  <c:v>4.0999999999999996</c:v>
                </c:pt>
                <c:pt idx="5">
                  <c:v>5.0999999999999996</c:v>
                </c:pt>
                <c:pt idx="6">
                  <c:v>6.5</c:v>
                </c:pt>
                <c:pt idx="7">
                  <c:v>8.5</c:v>
                </c:pt>
                <c:pt idx="8">
                  <c:v>11</c:v>
                </c:pt>
                <c:pt idx="9">
                  <c:v>12.3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BE5-B14A-B18B-38AC9D42CE08}"/>
            </c:ext>
          </c:extLst>
        </c:ser>
        <c:ser>
          <c:idx val="1"/>
          <c:order val="1"/>
          <c:tx>
            <c:v>Running</c:v>
          </c:tx>
          <c:spPr>
            <a:ln w="9525" cap="flat" cmpd="sng" algn="ctr">
              <a:solidFill>
                <a:schemeClr val="accent2">
                  <a:alpha val="7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yVal>
            <c:numRef>
              <c:f>Sheet1!$C$3:$C$14</c:f>
              <c:numCache>
                <c:formatCode>General</c:formatCode>
                <c:ptCount val="12"/>
                <c:pt idx="8">
                  <c:v>10.6</c:v>
                </c:pt>
                <c:pt idx="9">
                  <c:v>11.6</c:v>
                </c:pt>
                <c:pt idx="10">
                  <c:v>14.3</c:v>
                </c:pt>
                <c:pt idx="11">
                  <c:v>18.3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BE5-B14A-B18B-38AC9D42C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7674992"/>
        <c:axId val="-2005838048"/>
      </c:scatterChart>
      <c:valAx>
        <c:axId val="-2007674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5838048"/>
        <c:crosses val="autoZero"/>
        <c:crossBetween val="midCat"/>
      </c:valAx>
      <c:valAx>
        <c:axId val="-200583804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7674992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0.10208</cdr:x>
      <cdr:y>0.00137</cdr:y>
    </cdr:from>
    <cdr:to>
      <cdr:x>0.18542</cdr:x>
      <cdr:y>0.56311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94791" y="424242"/>
          <a:ext cx="1028735" cy="1852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b="1" dirty="0"/>
            <a:t>Energy (Cal/p/min)</a:t>
          </a:r>
        </a:p>
      </cdr:txBody>
    </cdr:sp>
  </cdr:relSizeAnchor>
  <cdr:relSizeAnchor xmlns:cdr="http://schemas.openxmlformats.org/drawingml/2006/chartDrawing">
    <cdr:from>
      <cdr:x>0.48586</cdr:x>
      <cdr:y>0.61696</cdr:y>
    </cdr:from>
    <cdr:to>
      <cdr:x>0.89375</cdr:x>
      <cdr:y>0.74008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35" y="1129869"/>
          <a:ext cx="906792" cy="2254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b="1" dirty="0"/>
            <a:t>Speed (kph)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0.10208</cdr:x>
      <cdr:y>0.00137</cdr:y>
    </cdr:from>
    <cdr:to>
      <cdr:x>0.18542</cdr:x>
      <cdr:y>0.56311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94791" y="424242"/>
          <a:ext cx="1028735" cy="1852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b="1" dirty="0"/>
            <a:t>Energy (Cal/p/min)</a:t>
          </a:r>
        </a:p>
      </cdr:txBody>
    </cdr:sp>
  </cdr:relSizeAnchor>
  <cdr:relSizeAnchor xmlns:cdr="http://schemas.openxmlformats.org/drawingml/2006/chartDrawing">
    <cdr:from>
      <cdr:x>0.48586</cdr:x>
      <cdr:y>0.61696</cdr:y>
    </cdr:from>
    <cdr:to>
      <cdr:x>0.89375</cdr:x>
      <cdr:y>0.74008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35" y="1129869"/>
          <a:ext cx="906792" cy="2254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b="1" dirty="0"/>
            <a:t>Speed (kph)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Nutrition and Energy Requirements</a:t>
            </a:r>
          </a:p>
        </p:txBody>
      </p:sp>
      <p:pic>
        <p:nvPicPr>
          <p:cNvPr id="8" name="Picture Placeholder 7" descr="Closeup of Granny Smith apple and tape measure"/>
          <p:cNvPicPr>
            <a:picLocks noGrp="1" noChangeAspect="1"/>
          </p:cNvPicPr>
          <p:nvPr>
            <p:ph type="pic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/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5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32D714-06B0-A940-864C-7C05F923C13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A740D11-F70B-5E4F-AFEE-B196B5AE505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4D4D7-D44B-4E45-9CDB-249A5B955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Minerals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2D29D-64A6-8C48-B473-62C5B522D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Minerals assist in regulated cellular activity and chemical reactions in the body. </a:t>
            </a:r>
          </a:p>
          <a:p>
            <a:r>
              <a:rPr lang="en-US" sz="2800" dirty="0"/>
              <a:t>2 types:</a:t>
            </a:r>
          </a:p>
          <a:p>
            <a:pPr lvl="1"/>
            <a:r>
              <a:rPr lang="en-US" sz="2600" dirty="0"/>
              <a:t>Major-calcium, sodium, potassium, and chloride</a:t>
            </a:r>
          </a:p>
          <a:p>
            <a:pPr lvl="1"/>
            <a:r>
              <a:rPr lang="en-US" sz="2600" dirty="0"/>
              <a:t>Trace-selenium, iron, chromium, magnesium, zinc, iodine, phosphorous, copper and fluoride</a:t>
            </a:r>
          </a:p>
          <a:p>
            <a:r>
              <a:rPr lang="en-US" sz="2800" dirty="0"/>
              <a:t>The best sources of minerals comes from fruits, vegetables, whole grains and legumes</a:t>
            </a:r>
          </a:p>
        </p:txBody>
      </p:sp>
    </p:spTree>
    <p:extLst>
      <p:ext uri="{BB962C8B-B14F-4D97-AF65-F5344CB8AC3E}">
        <p14:creationId xmlns:p14="http://schemas.microsoft.com/office/powerpoint/2010/main" val="12783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80F5-504D-1B4E-B018-14303C163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377E6-5400-0B4C-A93E-DE9883D00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Water is the primary solution for all chemical reactions and is needed in large quantities.</a:t>
            </a:r>
          </a:p>
          <a:p>
            <a:r>
              <a:rPr lang="en-US" sz="2800" dirty="0"/>
              <a:t>Recommended 0.5 ounces per lb. of body weight</a:t>
            </a:r>
          </a:p>
          <a:p>
            <a:r>
              <a:rPr lang="en-US" sz="2800" dirty="0"/>
              <a:t>In addition to straight water, can be found in many foods like vegetables and fruits. </a:t>
            </a:r>
          </a:p>
        </p:txBody>
      </p:sp>
    </p:spTree>
    <p:extLst>
      <p:ext uri="{BB962C8B-B14F-4D97-AF65-F5344CB8AC3E}">
        <p14:creationId xmlns:p14="http://schemas.microsoft.com/office/powerpoint/2010/main" val="131027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E5823-1076-2C48-A241-1E06D29E3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Applying foods to eating for health and fitness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934A8-3CF4-CD41-85A4-E8E31675B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Energy dense foods-foods with a good ratio of nutrition and energy;</a:t>
            </a:r>
          </a:p>
          <a:p>
            <a:pPr lvl="1"/>
            <a:r>
              <a:rPr lang="en-US" sz="2600" dirty="0"/>
              <a:t>finding foods that contain adequate energy for demands of exercise as well as provide needed nutrition helps manage caloric intake</a:t>
            </a:r>
          </a:p>
          <a:p>
            <a:r>
              <a:rPr lang="en-US" sz="2800" dirty="0"/>
              <a:t>Eating the right amounts-</a:t>
            </a:r>
          </a:p>
          <a:p>
            <a:pPr lvl="1"/>
            <a:r>
              <a:rPr lang="en-US" sz="2600" dirty="0"/>
              <a:t>Energy in vs. energy out</a:t>
            </a:r>
          </a:p>
          <a:p>
            <a:pPr lvl="1"/>
            <a:r>
              <a:rPr lang="en-US" sz="2600" dirty="0"/>
              <a:t>Understand how many calories are needed on daily basis (use BMR equation)</a:t>
            </a:r>
          </a:p>
          <a:p>
            <a:pPr lvl="1"/>
            <a:r>
              <a:rPr lang="en-US" sz="2600" dirty="0"/>
              <a:t>Eat appropriate macronutrient distribution</a:t>
            </a:r>
          </a:p>
          <a:p>
            <a:pPr lvl="1"/>
            <a:r>
              <a:rPr lang="en-US" sz="2600" dirty="0"/>
              <a:t>Track food if necessary</a:t>
            </a:r>
          </a:p>
        </p:txBody>
      </p:sp>
    </p:spTree>
    <p:extLst>
      <p:ext uri="{BB962C8B-B14F-4D97-AF65-F5344CB8AC3E}">
        <p14:creationId xmlns:p14="http://schemas.microsoft.com/office/powerpoint/2010/main" val="251715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A92F6-14D5-3740-B8FC-00CBF0EC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Applying foods to eating for health and fitness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36032-5140-1B4A-97D8-D60882E56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Goals with fitness improvements include a more effective level of energy use and production</a:t>
            </a:r>
          </a:p>
          <a:p>
            <a:r>
              <a:rPr lang="en-US" sz="2800" dirty="0"/>
              <a:t>Efficiency-the percentage of energy converted to work. Can improve this only slightly. </a:t>
            </a:r>
          </a:p>
          <a:p>
            <a:r>
              <a:rPr lang="en-US" sz="2800" dirty="0"/>
              <a:t>Economy-total amount of energy required for a distance or time period. This can be changed more easily. </a:t>
            </a:r>
          </a:p>
          <a:p>
            <a:r>
              <a:rPr lang="en-US" sz="2800" dirty="0"/>
              <a:t>Amount of food needed must be adapted to fit economy and efficiency, which changes over time. </a:t>
            </a:r>
          </a:p>
        </p:txBody>
      </p:sp>
    </p:spTree>
    <p:extLst>
      <p:ext uri="{BB962C8B-B14F-4D97-AF65-F5344CB8AC3E}">
        <p14:creationId xmlns:p14="http://schemas.microsoft.com/office/powerpoint/2010/main" val="408356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9C9B2-6984-E24D-B7B0-312E665ED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Energy expenditure for walking and jogging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84526-F482-9146-AD06-F42F7496B9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 speed increases, efficiency and economy decreases and more energy is needed. This is because arms must swing more and strides are lengthened.</a:t>
            </a:r>
          </a:p>
          <a:p>
            <a:r>
              <a:rPr lang="en-US" sz="2400" dirty="0"/>
              <a:t>Jogging at certain speeds is more efficient and economical than walking at same speed</a:t>
            </a:r>
          </a:p>
          <a:p>
            <a:endParaRPr lang="en-US" sz="24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C08D503-98AE-9644-8F0F-93A948F3F72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714500"/>
          <a:ext cx="4495800" cy="446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299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1A5D8-8D17-C047-AA1D-BAAD92AC2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Energy expenditure for walking and jogging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BB4E-8180-DF4D-907D-CB2C7FE27C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Generally, more absolute calories are required for jogging than walking over the same distance. </a:t>
            </a:r>
          </a:p>
          <a:p>
            <a:r>
              <a:rPr lang="en-US" sz="2400" dirty="0"/>
              <a:t>Changing intensity of walking or jogging also changes which source is being used for energy, fats or carbohydrates.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0C6E451-84B4-7C4A-B570-0B1C58821F7D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714500"/>
          <a:ext cx="4495800" cy="446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198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80ABC-C29B-A742-AEDA-95FF18B13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to burn more calories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C39E6-F710-8A4D-BE3A-FD82EA58F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Become “less efficient”</a:t>
            </a:r>
          </a:p>
          <a:p>
            <a:r>
              <a:rPr lang="en-US" sz="2800" dirty="0"/>
              <a:t>Increase body weight (weight vests, backpacks, for example)</a:t>
            </a:r>
          </a:p>
          <a:p>
            <a:r>
              <a:rPr lang="en-US" sz="2800" dirty="0"/>
              <a:t>Change the grade of terrain</a:t>
            </a:r>
          </a:p>
          <a:p>
            <a:r>
              <a:rPr lang="en-US" sz="2800" dirty="0"/>
              <a:t>Add additional movements such as more arm swing.</a:t>
            </a:r>
          </a:p>
        </p:txBody>
      </p:sp>
    </p:spTree>
    <p:extLst>
      <p:ext uri="{BB962C8B-B14F-4D97-AF65-F5344CB8AC3E}">
        <p14:creationId xmlns:p14="http://schemas.microsoft.com/office/powerpoint/2010/main" val="104544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E6919-49AF-9F41-A778-4F32827AF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Nutrient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DE984-5C1C-C34C-948B-B6AC077E3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Eating enough and the right foods can be enhanced by eating at the right times</a:t>
            </a:r>
          </a:p>
          <a:p>
            <a:r>
              <a:rPr lang="en-US" sz="2800" dirty="0"/>
              <a:t>Good nutrient timing helps prevent GI distress, assure adequate energy availability, and promotes recovery</a:t>
            </a:r>
          </a:p>
          <a:p>
            <a:r>
              <a:rPr lang="en-US" sz="2800" dirty="0"/>
              <a:t>Generally, </a:t>
            </a:r>
          </a:p>
          <a:p>
            <a:pPr lvl="1"/>
            <a:r>
              <a:rPr lang="en-US" sz="2600" dirty="0"/>
              <a:t>Eat 2-3 hours prior to exercise session</a:t>
            </a:r>
          </a:p>
          <a:p>
            <a:pPr lvl="1"/>
            <a:r>
              <a:rPr lang="en-US" sz="2600" dirty="0"/>
              <a:t>Eat ratio of 4:1 (carbs:protein) post workout to promote recovery, when needed</a:t>
            </a:r>
          </a:p>
          <a:p>
            <a:pPr lvl="1"/>
            <a:r>
              <a:rPr lang="en-US" sz="2600" dirty="0"/>
              <a:t>Avoid heavy foods such as fatty foods</a:t>
            </a:r>
          </a:p>
        </p:txBody>
      </p:sp>
    </p:spTree>
    <p:extLst>
      <p:ext uri="{BB962C8B-B14F-4D97-AF65-F5344CB8AC3E}">
        <p14:creationId xmlns:p14="http://schemas.microsoft.com/office/powerpoint/2010/main" val="117006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D396-720D-4745-8A7B-93751E7F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Eating for weight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CA22B-C655-7340-AD23-2A6298914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Focus on achieving a negative energy balance</a:t>
            </a:r>
          </a:p>
          <a:p>
            <a:r>
              <a:rPr lang="en-US" sz="2800" dirty="0"/>
              <a:t>Should be achieved by:</a:t>
            </a:r>
          </a:p>
          <a:p>
            <a:pPr lvl="1"/>
            <a:r>
              <a:rPr lang="en-US" sz="2600" dirty="0"/>
              <a:t>Calorie restriction AND</a:t>
            </a:r>
          </a:p>
          <a:p>
            <a:pPr lvl="1"/>
            <a:r>
              <a:rPr lang="en-US" sz="2600" dirty="0"/>
              <a:t>Exercise</a:t>
            </a:r>
          </a:p>
          <a:p>
            <a:r>
              <a:rPr lang="en-US" sz="2800" dirty="0"/>
              <a:t>Implement small changes to promote a lifestyle approach rather than radical behavior changes that usually turn out to be short term</a:t>
            </a:r>
          </a:p>
        </p:txBody>
      </p:sp>
    </p:spTree>
    <p:extLst>
      <p:ext uri="{BB962C8B-B14F-4D97-AF65-F5344CB8AC3E}">
        <p14:creationId xmlns:p14="http://schemas.microsoft.com/office/powerpoint/2010/main" val="425478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Nutritional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Fueling your body with proper foods/drinks helps promote steady energy production and healthy cellular function</a:t>
            </a:r>
          </a:p>
          <a:p>
            <a:r>
              <a:rPr lang="en-US" sz="2800" dirty="0"/>
              <a:t>45 essential nutrients</a:t>
            </a:r>
          </a:p>
          <a:p>
            <a:pPr lvl="1"/>
            <a:r>
              <a:rPr lang="en-US" sz="2600" dirty="0"/>
              <a:t>Essential means the body doesn’t produce them on its own, or it doesn’t produce them fast enough to be able to use them</a:t>
            </a:r>
          </a:p>
          <a:p>
            <a:r>
              <a:rPr lang="en-US" sz="2800" dirty="0"/>
              <a:t>Broken down into 2 categories</a:t>
            </a:r>
          </a:p>
          <a:p>
            <a:pPr lvl="1"/>
            <a:r>
              <a:rPr lang="en-US" sz="2600" dirty="0"/>
              <a:t>Macronutrients</a:t>
            </a:r>
          </a:p>
          <a:p>
            <a:pPr lvl="1"/>
            <a:r>
              <a:rPr lang="en-US" sz="2600" dirty="0"/>
              <a:t>Micronutrients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0E97F-9CE2-6F47-83D6-1E7CEA686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Energy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C19F5-B416-D348-A19C-AF4AA81DF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Daily living and exercise requires the body to produce energy for survival</a:t>
            </a:r>
          </a:p>
          <a:p>
            <a:r>
              <a:rPr lang="en-US" sz="2800" dirty="0"/>
              <a:t>Energy is usually measured in calories. A calorie is the amount of heat required to raise one liter of water one degree Celsius. </a:t>
            </a:r>
          </a:p>
          <a:p>
            <a:r>
              <a:rPr lang="en-US" sz="2800" dirty="0"/>
              <a:t>For foods, calorie is usually indicated as Calorie (capitalized) and actually represents one kilocalorie (kcal = 1000 calories)</a:t>
            </a:r>
          </a:p>
          <a:p>
            <a:r>
              <a:rPr lang="en-US" sz="2800" dirty="0"/>
              <a:t>To produce energy, your body must metabolize food. As a biproduct of this metabolism, heat is produced which is measured as a caloric value. More heat produced, more calories burned. </a:t>
            </a:r>
          </a:p>
        </p:txBody>
      </p:sp>
    </p:spTree>
    <p:extLst>
      <p:ext uri="{BB962C8B-B14F-4D97-AF65-F5344CB8AC3E}">
        <p14:creationId xmlns:p14="http://schemas.microsoft.com/office/powerpoint/2010/main" val="68139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9157B-AFF3-9540-930E-E195ACB30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Macronutrients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DA0DB-213D-3341-B2BE-32ED32504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Macronutrients are nutrients needed in large quantities and nutrients that contain energy (calories)</a:t>
            </a:r>
          </a:p>
          <a:p>
            <a:r>
              <a:rPr lang="en-US" sz="2800" dirty="0"/>
              <a:t>3 categories of macronutrients</a:t>
            </a:r>
          </a:p>
          <a:p>
            <a:pPr lvl="1"/>
            <a:r>
              <a:rPr lang="en-US" sz="2600" dirty="0"/>
              <a:t>Carbohydrate</a:t>
            </a:r>
          </a:p>
          <a:p>
            <a:pPr lvl="1"/>
            <a:r>
              <a:rPr lang="en-US" sz="2600" dirty="0"/>
              <a:t>Fats (lipids)</a:t>
            </a:r>
          </a:p>
          <a:p>
            <a:pPr lvl="1"/>
            <a:r>
              <a:rPr lang="en-US" sz="2600" dirty="0"/>
              <a:t>Proteins</a:t>
            </a:r>
          </a:p>
          <a:p>
            <a:pPr marL="365760" lvl="1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6619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EEB02-B39E-4D44-9877-86D60C7D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Carbohydrates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48F85-9308-124C-BD6A-2C8F7D42C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Carbohydrates are chains of sugar molecules and serve as the primary source of energy for the body</a:t>
            </a:r>
          </a:p>
          <a:p>
            <a:pPr lvl="1"/>
            <a:r>
              <a:rPr lang="en-US" sz="2600" dirty="0"/>
              <a:t>Simple carbs-one or two chains</a:t>
            </a:r>
          </a:p>
          <a:p>
            <a:pPr lvl="1"/>
            <a:r>
              <a:rPr lang="en-US" sz="2600" dirty="0"/>
              <a:t>Complex carbs-three or more chains</a:t>
            </a:r>
          </a:p>
          <a:p>
            <a:r>
              <a:rPr lang="en-US" sz="2800" dirty="0"/>
              <a:t>Complex carbs should be staple of consumption as they contain important nutrients as well as needed calories</a:t>
            </a:r>
          </a:p>
          <a:p>
            <a:r>
              <a:rPr lang="en-US" sz="2800" dirty="0"/>
              <a:t>Foods rich with complex carbohydrates include vegetables and whole grains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3144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EBC21-3D8A-584E-B708-AB807B871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30981-0C63-7D41-BDFC-A17434C0C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Fats, or lipids, consist of fatty acid chains and make up oils, waxes and steroids. The body needs them for energy, insulation, cellular health, and hormone production. </a:t>
            </a:r>
          </a:p>
          <a:p>
            <a:r>
              <a:rPr lang="en-US" sz="2800" dirty="0"/>
              <a:t>3 types of fats</a:t>
            </a:r>
          </a:p>
          <a:p>
            <a:pPr lvl="1"/>
            <a:r>
              <a:rPr lang="en-US" sz="2600" dirty="0"/>
              <a:t>Saturated-play a role in cholesterol production; too much can be bad for the arteries</a:t>
            </a:r>
          </a:p>
          <a:p>
            <a:pPr lvl="1"/>
            <a:r>
              <a:rPr lang="en-US" sz="2600" dirty="0"/>
              <a:t>Unsaturated-includes mono- and polyunsaturated fats and should be the most consumed types of fats</a:t>
            </a:r>
          </a:p>
          <a:p>
            <a:pPr lvl="1"/>
            <a:r>
              <a:rPr lang="en-US" sz="2600" dirty="0"/>
              <a:t>Trans fats-should be avoided</a:t>
            </a:r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946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E4A0C-1D13-2142-A198-730143BF6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Proteins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EEC41-A248-A74C-B0C3-3908F7CE6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Proteins are the primary structural components of the body and aid in bone repair, muscle recovery, skin and blood cells. </a:t>
            </a:r>
          </a:p>
          <a:p>
            <a:r>
              <a:rPr lang="en-US" sz="2800" dirty="0"/>
              <a:t>Amino acids are the building blocks of proteins.</a:t>
            </a:r>
          </a:p>
          <a:p>
            <a:pPr lvl="1"/>
            <a:r>
              <a:rPr lang="en-US" sz="2600" dirty="0"/>
              <a:t>The body needs 20 amino acids for adequate health but only produces 11. Nine must be obtained from food sources. </a:t>
            </a:r>
          </a:p>
          <a:p>
            <a:r>
              <a:rPr lang="en-US" sz="2800" dirty="0"/>
              <a:t>Complete proteins contain all nine essential amino acids and mostly from animal sources (meat, dairy, eggs)</a:t>
            </a:r>
          </a:p>
          <a:p>
            <a:r>
              <a:rPr lang="en-US" sz="2800" dirty="0"/>
              <a:t>Incomplete proteins do not contain all nine essential amino acids and are usually plant based. </a:t>
            </a:r>
          </a:p>
        </p:txBody>
      </p:sp>
    </p:spTree>
    <p:extLst>
      <p:ext uri="{BB962C8B-B14F-4D97-AF65-F5344CB8AC3E}">
        <p14:creationId xmlns:p14="http://schemas.microsoft.com/office/powerpoint/2010/main" val="212651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EE459-AAD6-BF48-B974-1424A97F0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Micronutrients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ABD02-C458-8C4B-825A-471F73702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Micronutrients are needed in small amounts and do not contain energy (calories)</a:t>
            </a:r>
          </a:p>
          <a:p>
            <a:r>
              <a:rPr lang="en-US" sz="2800" dirty="0"/>
              <a:t>3 categories:</a:t>
            </a:r>
          </a:p>
          <a:p>
            <a:pPr lvl="1"/>
            <a:r>
              <a:rPr lang="en-US" sz="2600" dirty="0"/>
              <a:t>Vitamins</a:t>
            </a:r>
          </a:p>
          <a:p>
            <a:pPr lvl="1"/>
            <a:r>
              <a:rPr lang="en-US" sz="2600" dirty="0"/>
              <a:t>Minerals</a:t>
            </a:r>
          </a:p>
          <a:p>
            <a:pPr lvl="1"/>
            <a:r>
              <a:rPr lang="en-US" sz="2600" dirty="0"/>
              <a:t>Water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4239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68D93-6A88-4649-82AC-12D260DB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Vitamins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68B95-51C3-B24D-AD3A-738659352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Vitamins are essential to promoting chemical reactions in the body. </a:t>
            </a:r>
          </a:p>
          <a:p>
            <a:r>
              <a:rPr lang="en-US" sz="2800" dirty="0"/>
              <a:t>They help the metabolism of fats, carbs and proteins for energy and other important functions. </a:t>
            </a:r>
          </a:p>
          <a:p>
            <a:r>
              <a:rPr lang="en-US" sz="2800" dirty="0"/>
              <a:t>2 types:</a:t>
            </a:r>
          </a:p>
          <a:p>
            <a:pPr lvl="1"/>
            <a:r>
              <a:rPr lang="en-US" sz="2600" dirty="0"/>
              <a:t>Water soluble-the </a:t>
            </a:r>
            <a:r>
              <a:rPr lang="en-US" sz="2600"/>
              <a:t>C vitamin </a:t>
            </a:r>
            <a:r>
              <a:rPr lang="en-US" sz="2600" dirty="0"/>
              <a:t>and B complex vitamins</a:t>
            </a:r>
          </a:p>
          <a:p>
            <a:pPr lvl="1"/>
            <a:r>
              <a:rPr lang="en-US" sz="2600" dirty="0"/>
              <a:t>Fat soluble-vitamins A, D, E, and K. </a:t>
            </a:r>
          </a:p>
          <a:p>
            <a:r>
              <a:rPr lang="en-US" sz="2800" dirty="0"/>
              <a:t>The best source of vitamins can be found in whole grains, fruits, and vegetables</a:t>
            </a:r>
          </a:p>
        </p:txBody>
      </p:sp>
    </p:spTree>
    <p:extLst>
      <p:ext uri="{BB962C8B-B14F-4D97-AF65-F5344CB8AC3E}">
        <p14:creationId xmlns:p14="http://schemas.microsoft.com/office/powerpoint/2010/main" val="27151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24DE37D1BAA747A721D6DF703D3972" ma:contentTypeVersion="7" ma:contentTypeDescription="Create a new document." ma:contentTypeScope="" ma:versionID="0d651ac8afed9a10d52f522538c62c73">
  <xsd:schema xmlns:xsd="http://www.w3.org/2001/XMLSchema" xmlns:xs="http://www.w3.org/2001/XMLSchema" xmlns:p="http://schemas.microsoft.com/office/2006/metadata/properties" xmlns:ns2="1bd97ddc-fa26-4429-a5c1-9c1c89bfe3b1" xmlns:ns3="4544e67c-3b18-4bbc-bc36-f2613a0c8f26" targetNamespace="http://schemas.microsoft.com/office/2006/metadata/properties" ma:root="true" ma:fieldsID="7ad4c0713df0ae52b57551b43ce568e2" ns2:_="" ns3:_="">
    <xsd:import namespace="1bd97ddc-fa26-4429-a5c1-9c1c89bfe3b1"/>
    <xsd:import namespace="4544e67c-3b18-4bbc-bc36-f2613a0c8f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97ddc-fa26-4429-a5c1-9c1c89bfe3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4e67c-3b18-4bbc-bc36-f2613a0c8f2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DBC823-ACA6-470F-9784-9FE0061B74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d97ddc-fa26-4429-a5c1-9c1c89bfe3b1"/>
    <ds:schemaRef ds:uri="4544e67c-3b18-4bbc-bc36-f2613a0c8f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04360C-F208-45AF-B3D6-59244C9CB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9E9C6A-7920-459B-BC07-0C8BED5C6A9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Fitness 16x9</Template>
  <TotalTime>95</TotalTime>
  <Words>990</Words>
  <Application>Microsoft Office PowerPoint</Application>
  <PresentationFormat>Widescreen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Health Fitness 16x9</vt:lpstr>
      <vt:lpstr>Nutrition and Energy Requirements</vt:lpstr>
      <vt:lpstr>Nutritional basics</vt:lpstr>
      <vt:lpstr>Energy Production</vt:lpstr>
      <vt:lpstr>Macronutrients</vt:lpstr>
      <vt:lpstr>Carbohydrates</vt:lpstr>
      <vt:lpstr>Fats</vt:lpstr>
      <vt:lpstr>Proteins</vt:lpstr>
      <vt:lpstr>Micronutrients</vt:lpstr>
      <vt:lpstr>Vitamins</vt:lpstr>
      <vt:lpstr>Minerals</vt:lpstr>
      <vt:lpstr>Water</vt:lpstr>
      <vt:lpstr>Applying foods to eating for health and fitness</vt:lpstr>
      <vt:lpstr>Applying foods to eating for health and fitness</vt:lpstr>
      <vt:lpstr>Energy expenditure for walking and jogging</vt:lpstr>
      <vt:lpstr>Energy expenditure for walking and jogging</vt:lpstr>
      <vt:lpstr>How to burn more calories</vt:lpstr>
      <vt:lpstr>Nutrient timing</vt:lpstr>
      <vt:lpstr>Eating for weight Loss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and Energy Requirements</dc:title>
  <dc:creator>Microsoft Office User</dc:creator>
  <cp:lastModifiedBy>Althea Moser</cp:lastModifiedBy>
  <cp:revision>11</cp:revision>
  <dcterms:created xsi:type="dcterms:W3CDTF">2019-05-24T15:49:40Z</dcterms:created>
  <dcterms:modified xsi:type="dcterms:W3CDTF">2020-01-06T20:51:53Z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0x010100F324DE37D1BAA747A721D6DF703D3972</vt:lpwstr>
  </property>
</Properties>
</file>