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rawings/drawing1.xml" ContentType="application/vnd.openxmlformats-officedocument.drawingml.chartshapes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drawings/drawing2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23"/>
  </p:notesMasterIdLst>
  <p:handoutMasterIdLst>
    <p:handoutMasterId r:id="rId24"/>
  </p:handoutMasterIdLst>
  <p:sldIdLst>
    <p:sldId id="262" r:id="rId5"/>
    <p:sldId id="257" r:id="rId6"/>
    <p:sldId id="280" r:id="rId7"/>
    <p:sldId id="279" r:id="rId8"/>
    <p:sldId id="281" r:id="rId9"/>
    <p:sldId id="282" r:id="rId10"/>
    <p:sldId id="283" r:id="rId11"/>
    <p:sldId id="284" r:id="rId12"/>
    <p:sldId id="285" r:id="rId13"/>
    <p:sldId id="286" r:id="rId14"/>
    <p:sldId id="287" r:id="rId15"/>
    <p:sldId id="288" r:id="rId16"/>
    <p:sldId id="289" r:id="rId17"/>
    <p:sldId id="291" r:id="rId18"/>
    <p:sldId id="292" r:id="rId19"/>
    <p:sldId id="290" r:id="rId20"/>
    <p:sldId id="293" r:id="rId21"/>
    <p:sldId id="294" r:id="rId2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orient="horz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69CF1AB2-1976-4502-BF36-3FF5EA218861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0" autoAdjust="0"/>
    <p:restoredTop sz="94698" autoAdjust="0"/>
  </p:normalViewPr>
  <p:slideViewPr>
    <p:cSldViewPr snapToGrid="0">
      <p:cViewPr varScale="1">
        <p:scale>
          <a:sx n="75" d="100"/>
          <a:sy n="75" d="100"/>
        </p:scale>
        <p:origin x="327" y="48"/>
      </p:cViewPr>
      <p:guideLst>
        <p:guide pos="3840"/>
        <p:guide orient="horz" pos="216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87" d="100"/>
          <a:sy n="87" d="100"/>
        </p:scale>
        <p:origin x="3090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viewProps" Target="viewProps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Workbook1" TargetMode="External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chartUserShapes" Target="../drawings/drawing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Workbook1" TargetMode="External"/><Relationship Id="rId2" Type="http://schemas.microsoft.com/office/2011/relationships/chartColorStyle" Target="colors2.xml"/><Relationship Id="rId1" Type="http://schemas.microsoft.com/office/2011/relationships/chartStyle" Target="style2.xml"/><Relationship Id="rId4" Type="http://schemas.openxmlformats.org/officeDocument/2006/relationships/chartUserShapes" Target="../drawings/drawing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04023767862351"/>
          <c:y val="6.8399452804377606E-2"/>
          <c:w val="0.78178623505395195"/>
          <c:h val="0.65322662300591305"/>
        </c:manualLayout>
      </c:layout>
      <c:scatterChart>
        <c:scatterStyle val="smoothMarker"/>
        <c:varyColors val="0"/>
        <c:ser>
          <c:idx val="0"/>
          <c:order val="0"/>
          <c:tx>
            <c:v>Walking</c:v>
          </c:tx>
          <c:spPr>
            <a:ln w="9525" cap="flat" cmpd="sng" algn="ctr">
              <a:solidFill>
                <a:schemeClr val="accent1">
                  <a:alpha val="70000"/>
                </a:schemeClr>
              </a:solidFill>
              <a:prstDash val="sysDot"/>
              <a:round/>
            </a:ln>
            <a:effectLst/>
          </c:spPr>
          <c:marker>
            <c:symbol val="circle"/>
            <c:size val="5"/>
            <c:spPr>
              <a:gradFill rotWithShape="1">
                <a:gsLst>
                  <a:gs pos="0">
                    <a:schemeClr val="accent1">
                      <a:lumMod val="110000"/>
                      <a:satMod val="105000"/>
                      <a:tint val="67000"/>
                    </a:schemeClr>
                  </a:gs>
                  <a:gs pos="50000">
                    <a:schemeClr val="accent1">
                      <a:lumMod val="105000"/>
                      <a:satMod val="103000"/>
                      <a:tint val="73000"/>
                    </a:schemeClr>
                  </a:gs>
                  <a:gs pos="100000">
                    <a:schemeClr val="accent1">
                      <a:lumMod val="105000"/>
                      <a:satMod val="109000"/>
                      <a:tint val="81000"/>
                    </a:schemeClr>
                  </a:gs>
                </a:gsLst>
                <a:lin ang="5400000" scaled="0"/>
              </a:gradFill>
              <a:ln w="9525" cap="flat" cmpd="sng" algn="ctr">
                <a:solidFill>
                  <a:schemeClr val="accent1">
                    <a:shade val="95000"/>
                  </a:schemeClr>
                </a:solidFill>
                <a:round/>
              </a:ln>
              <a:effectLst/>
            </c:spPr>
          </c:marker>
          <c:yVal>
            <c:numRef>
              <c:f>Sheet1!$B$3:$B$14</c:f>
              <c:numCache>
                <c:formatCode>General</c:formatCode>
                <c:ptCount val="12"/>
                <c:pt idx="0">
                  <c:v>1.5</c:v>
                </c:pt>
                <c:pt idx="1">
                  <c:v>2.2999999999999998</c:v>
                </c:pt>
                <c:pt idx="2">
                  <c:v>2.8</c:v>
                </c:pt>
                <c:pt idx="3">
                  <c:v>3.4</c:v>
                </c:pt>
                <c:pt idx="4">
                  <c:v>4.0999999999999996</c:v>
                </c:pt>
                <c:pt idx="5">
                  <c:v>5.0999999999999996</c:v>
                </c:pt>
                <c:pt idx="6">
                  <c:v>6.5</c:v>
                </c:pt>
                <c:pt idx="7">
                  <c:v>8.5</c:v>
                </c:pt>
                <c:pt idx="8">
                  <c:v>11</c:v>
                </c:pt>
                <c:pt idx="9">
                  <c:v>12.3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0A7D-5D4B-B82F-865482149CCF}"/>
            </c:ext>
          </c:extLst>
        </c:ser>
        <c:ser>
          <c:idx val="1"/>
          <c:order val="1"/>
          <c:tx>
            <c:v>Running</c:v>
          </c:tx>
          <c:spPr>
            <a:ln w="9525" cap="flat" cmpd="sng" algn="ctr">
              <a:solidFill>
                <a:schemeClr val="accent2">
                  <a:alpha val="70000"/>
                </a:schemeClr>
              </a:solidFill>
              <a:prstDash val="sysDot"/>
              <a:round/>
            </a:ln>
            <a:effectLst/>
          </c:spPr>
          <c:marker>
            <c:symbol val="circle"/>
            <c:size val="5"/>
            <c:spPr>
              <a:gradFill rotWithShape="1">
                <a:gsLst>
                  <a:gs pos="0">
                    <a:schemeClr val="accent2">
                      <a:lumMod val="110000"/>
                      <a:satMod val="105000"/>
                      <a:tint val="67000"/>
                    </a:schemeClr>
                  </a:gs>
                  <a:gs pos="50000">
                    <a:schemeClr val="accent2">
                      <a:lumMod val="105000"/>
                      <a:satMod val="103000"/>
                      <a:tint val="73000"/>
                    </a:schemeClr>
                  </a:gs>
                  <a:gs pos="100000">
                    <a:schemeClr val="accent2">
                      <a:lumMod val="105000"/>
                      <a:satMod val="109000"/>
                      <a:tint val="81000"/>
                    </a:schemeClr>
                  </a:gs>
                </a:gsLst>
                <a:lin ang="5400000" scaled="0"/>
              </a:gradFill>
              <a:ln w="9525" cap="flat" cmpd="sng" algn="ctr">
                <a:solidFill>
                  <a:schemeClr val="accent2">
                    <a:shade val="95000"/>
                  </a:schemeClr>
                </a:solidFill>
                <a:round/>
              </a:ln>
              <a:effectLst/>
            </c:spPr>
          </c:marker>
          <c:yVal>
            <c:numRef>
              <c:f>Sheet1!$C$3:$C$14</c:f>
              <c:numCache>
                <c:formatCode>General</c:formatCode>
                <c:ptCount val="12"/>
                <c:pt idx="8">
                  <c:v>10.6</c:v>
                </c:pt>
                <c:pt idx="9">
                  <c:v>11.6</c:v>
                </c:pt>
                <c:pt idx="10">
                  <c:v>14.3</c:v>
                </c:pt>
                <c:pt idx="11">
                  <c:v>18.3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1-0A7D-5D4B-B82F-865482149CC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07674992"/>
        <c:axId val="-2005838048"/>
      </c:scatterChart>
      <c:valAx>
        <c:axId val="-200767499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0"/>
        <c:majorTickMark val="none"/>
        <c:minorTickMark val="none"/>
        <c:tickLblPos val="nextTo"/>
        <c:spPr>
          <a:noFill/>
          <a:ln w="9525" cap="rnd">
            <a:solidFill>
              <a:schemeClr val="dk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spc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005838048"/>
        <c:crosses val="autoZero"/>
        <c:crossBetween val="midCat"/>
      </c:valAx>
      <c:valAx>
        <c:axId val="-2005838048"/>
        <c:scaling>
          <c:orientation val="minMax"/>
          <c:max val="20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rnd">
            <a:solidFill>
              <a:schemeClr val="dk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spc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007674992"/>
        <c:crosses val="autoZero"/>
        <c:crossBetween val="midCat"/>
      </c:valAx>
      <c:spPr>
        <a:gradFill>
          <a:gsLst>
            <a:gs pos="100000">
              <a:schemeClr val="lt1">
                <a:lumMod val="95000"/>
              </a:schemeClr>
            </a:gs>
            <a:gs pos="0">
              <a:schemeClr val="lt1">
                <a:alpha val="0"/>
              </a:schemeClr>
            </a:gs>
          </a:gsLst>
          <a:lin ang="5400000" scaled="0"/>
        </a:grad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spc="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  <c:userShapes r:id="rId4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04023767862351"/>
          <c:y val="6.8399452804377606E-2"/>
          <c:w val="0.78178623505395195"/>
          <c:h val="0.65322662300591305"/>
        </c:manualLayout>
      </c:layout>
      <c:scatterChart>
        <c:scatterStyle val="smoothMarker"/>
        <c:varyColors val="0"/>
        <c:ser>
          <c:idx val="0"/>
          <c:order val="0"/>
          <c:tx>
            <c:v>Walking</c:v>
          </c:tx>
          <c:spPr>
            <a:ln w="9525" cap="flat" cmpd="sng" algn="ctr">
              <a:solidFill>
                <a:schemeClr val="accent1">
                  <a:alpha val="70000"/>
                </a:schemeClr>
              </a:solidFill>
              <a:prstDash val="sysDot"/>
              <a:round/>
            </a:ln>
            <a:effectLst/>
          </c:spPr>
          <c:marker>
            <c:symbol val="circle"/>
            <c:size val="5"/>
            <c:spPr>
              <a:gradFill rotWithShape="1">
                <a:gsLst>
                  <a:gs pos="0">
                    <a:schemeClr val="accent1">
                      <a:lumMod val="110000"/>
                      <a:satMod val="105000"/>
                      <a:tint val="67000"/>
                    </a:schemeClr>
                  </a:gs>
                  <a:gs pos="50000">
                    <a:schemeClr val="accent1">
                      <a:lumMod val="105000"/>
                      <a:satMod val="103000"/>
                      <a:tint val="73000"/>
                    </a:schemeClr>
                  </a:gs>
                  <a:gs pos="100000">
                    <a:schemeClr val="accent1">
                      <a:lumMod val="105000"/>
                      <a:satMod val="109000"/>
                      <a:tint val="81000"/>
                    </a:schemeClr>
                  </a:gs>
                </a:gsLst>
                <a:lin ang="5400000" scaled="0"/>
              </a:gradFill>
              <a:ln w="9525" cap="flat" cmpd="sng" algn="ctr">
                <a:solidFill>
                  <a:schemeClr val="accent1">
                    <a:shade val="95000"/>
                  </a:schemeClr>
                </a:solidFill>
                <a:round/>
              </a:ln>
              <a:effectLst/>
            </c:spPr>
          </c:marker>
          <c:yVal>
            <c:numRef>
              <c:f>Sheet1!$B$3:$B$14</c:f>
              <c:numCache>
                <c:formatCode>General</c:formatCode>
                <c:ptCount val="12"/>
                <c:pt idx="0">
                  <c:v>1.5</c:v>
                </c:pt>
                <c:pt idx="1">
                  <c:v>2.2999999999999998</c:v>
                </c:pt>
                <c:pt idx="2">
                  <c:v>2.8</c:v>
                </c:pt>
                <c:pt idx="3">
                  <c:v>3.4</c:v>
                </c:pt>
                <c:pt idx="4">
                  <c:v>4.0999999999999996</c:v>
                </c:pt>
                <c:pt idx="5">
                  <c:v>5.0999999999999996</c:v>
                </c:pt>
                <c:pt idx="6">
                  <c:v>6.5</c:v>
                </c:pt>
                <c:pt idx="7">
                  <c:v>8.5</c:v>
                </c:pt>
                <c:pt idx="8">
                  <c:v>11</c:v>
                </c:pt>
                <c:pt idx="9">
                  <c:v>12.3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0-BBE5-B14A-B18B-38AC9D42CE08}"/>
            </c:ext>
          </c:extLst>
        </c:ser>
        <c:ser>
          <c:idx val="1"/>
          <c:order val="1"/>
          <c:tx>
            <c:v>Running</c:v>
          </c:tx>
          <c:spPr>
            <a:ln w="9525" cap="flat" cmpd="sng" algn="ctr">
              <a:solidFill>
                <a:schemeClr val="accent2">
                  <a:alpha val="70000"/>
                </a:schemeClr>
              </a:solidFill>
              <a:prstDash val="sysDot"/>
              <a:round/>
            </a:ln>
            <a:effectLst/>
          </c:spPr>
          <c:marker>
            <c:symbol val="circle"/>
            <c:size val="5"/>
            <c:spPr>
              <a:gradFill rotWithShape="1">
                <a:gsLst>
                  <a:gs pos="0">
                    <a:schemeClr val="accent2">
                      <a:lumMod val="110000"/>
                      <a:satMod val="105000"/>
                      <a:tint val="67000"/>
                    </a:schemeClr>
                  </a:gs>
                  <a:gs pos="50000">
                    <a:schemeClr val="accent2">
                      <a:lumMod val="105000"/>
                      <a:satMod val="103000"/>
                      <a:tint val="73000"/>
                    </a:schemeClr>
                  </a:gs>
                  <a:gs pos="100000">
                    <a:schemeClr val="accent2">
                      <a:lumMod val="105000"/>
                      <a:satMod val="109000"/>
                      <a:tint val="81000"/>
                    </a:schemeClr>
                  </a:gs>
                </a:gsLst>
                <a:lin ang="5400000" scaled="0"/>
              </a:gradFill>
              <a:ln w="9525" cap="flat" cmpd="sng" algn="ctr">
                <a:solidFill>
                  <a:schemeClr val="accent2">
                    <a:shade val="95000"/>
                  </a:schemeClr>
                </a:solidFill>
                <a:round/>
              </a:ln>
              <a:effectLst/>
            </c:spPr>
          </c:marker>
          <c:yVal>
            <c:numRef>
              <c:f>Sheet1!$C$3:$C$14</c:f>
              <c:numCache>
                <c:formatCode>General</c:formatCode>
                <c:ptCount val="12"/>
                <c:pt idx="8">
                  <c:v>10.6</c:v>
                </c:pt>
                <c:pt idx="9">
                  <c:v>11.6</c:v>
                </c:pt>
                <c:pt idx="10">
                  <c:v>14.3</c:v>
                </c:pt>
                <c:pt idx="11">
                  <c:v>18.3</c:v>
                </c:pt>
              </c:numCache>
            </c:numRef>
          </c:yVal>
          <c:smooth val="1"/>
          <c:extLst>
            <c:ext xmlns:c16="http://schemas.microsoft.com/office/drawing/2014/chart" uri="{C3380CC4-5D6E-409C-BE32-E72D297353CC}">
              <c16:uniqueId val="{00000001-BBE5-B14A-B18B-38AC9D42CE0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07674992"/>
        <c:axId val="-2005838048"/>
      </c:scatterChart>
      <c:valAx>
        <c:axId val="-200767499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0"/>
        <c:majorTickMark val="none"/>
        <c:minorTickMark val="none"/>
        <c:tickLblPos val="nextTo"/>
        <c:spPr>
          <a:noFill/>
          <a:ln w="9525" cap="rnd">
            <a:solidFill>
              <a:schemeClr val="dk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spc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005838048"/>
        <c:crosses val="autoZero"/>
        <c:crossBetween val="midCat"/>
      </c:valAx>
      <c:valAx>
        <c:axId val="-2005838048"/>
        <c:scaling>
          <c:orientation val="minMax"/>
          <c:max val="20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rnd">
            <a:solidFill>
              <a:schemeClr val="dk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spc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007674992"/>
        <c:crosses val="autoZero"/>
        <c:crossBetween val="midCat"/>
      </c:valAx>
      <c:spPr>
        <a:gradFill>
          <a:gsLst>
            <a:gs pos="100000">
              <a:schemeClr val="lt1">
                <a:lumMod val="95000"/>
              </a:schemeClr>
            </a:gs>
            <a:gs pos="0">
              <a:schemeClr val="lt1">
                <a:alpha val="0"/>
              </a:schemeClr>
            </a:gs>
          </a:gsLst>
          <a:lin ang="5400000" scaled="0"/>
        </a:grad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spc="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  <c:userShapes r:id="rId4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46">
  <cs:axisTitle>
    <cs:lnRef idx="0"/>
    <cs:fillRef idx="0"/>
    <cs:effectRef idx="0"/>
    <cs:fontRef idx="minor">
      <a:schemeClr val="dk1">
        <a:lumMod val="65000"/>
        <a:lumOff val="35000"/>
      </a:schemeClr>
    </cs:fontRef>
    <cs:defRPr sz="900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20000"/>
            <a:lumOff val="80000"/>
          </a:schemeClr>
        </a:solidFill>
        <a:round/>
      </a:ln>
    </cs:spPr>
    <cs:defRPr sz="900" kern="1200"/>
  </cs:categoryAxis>
  <cs:chartArea mods="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dk1">
        <a:lumMod val="65000"/>
        <a:lumOff val="3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>
  <cs:dataPoint3D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3D>
  <cs:dataPointLine>
    <cs:lnRef idx="0">
      <cs:styleClr val="auto"/>
    </cs:lnRef>
    <cs:fillRef idx="2"/>
    <cs:effectRef idx="1"/>
    <cs:fontRef idx="minor">
      <a:schemeClr val="dk1"/>
    </cs:fontRef>
    <cs:spPr>
      <a:ln w="9525" cap="flat" cmpd="sng" algn="ctr">
        <a:solidFill>
          <a:schemeClr val="phClr">
            <a:alpha val="70000"/>
          </a:schemeClr>
        </a:solidFill>
        <a:prstDash val="sysDot"/>
        <a:round/>
      </a:ln>
    </cs:spPr>
  </cs:dataPointLine>
  <cs:dataPointMarker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rnd">
        <a:solidFill>
          <a:schemeClr val="dk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900" kern="1200" spc="0" baseline="0"/>
  </cs:legend>
  <cs:plotArea>
    <cs:lnRef idx="0"/>
    <cs:fillRef idx="0"/>
    <cs:effectRef idx="0"/>
    <cs:fontRef idx="minor">
      <a:schemeClr val="dk1"/>
    </cs:fontRef>
    <cs:spPr>
      <a:gradFill>
        <a:gsLst>
          <a:gs pos="100000">
            <a:schemeClr val="lt1">
              <a:lumMod val="95000"/>
            </a:schemeClr>
          </a:gs>
          <a:gs pos="0">
            <a:schemeClr val="lt1">
              <a:alpha val="0"/>
            </a:schemeClr>
          </a:gs>
        </a:gsLst>
        <a:lin ang="5400000" scaled="0"/>
      </a:gradFill>
    </cs:spPr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20000"/>
            <a:lumOff val="80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50000"/>
        <a:lumOff val="50000"/>
      </a:schemeClr>
    </cs:fontRef>
    <cs:defRPr sz="1400" kern="1200" cap="none" spc="2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25000"/>
            <a:lumOff val="75000"/>
          </a:schemeClr>
        </a:solidFill>
        <a:round/>
      </a:ln>
    </cs:spPr>
    <cs:defRPr sz="900" kern="1200" spc="0" baseline="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46">
  <cs:axisTitle>
    <cs:lnRef idx="0"/>
    <cs:fillRef idx="0"/>
    <cs:effectRef idx="0"/>
    <cs:fontRef idx="minor">
      <a:schemeClr val="dk1">
        <a:lumMod val="65000"/>
        <a:lumOff val="35000"/>
      </a:schemeClr>
    </cs:fontRef>
    <cs:defRPr sz="900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20000"/>
            <a:lumOff val="80000"/>
          </a:schemeClr>
        </a:solidFill>
        <a:round/>
      </a:ln>
    </cs:spPr>
    <cs:defRPr sz="900" kern="1200"/>
  </cs:categoryAxis>
  <cs:chartArea mods="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dk1">
        <a:lumMod val="65000"/>
        <a:lumOff val="3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>
  <cs:dataPoint3D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3D>
  <cs:dataPointLine>
    <cs:lnRef idx="0">
      <cs:styleClr val="auto"/>
    </cs:lnRef>
    <cs:fillRef idx="2"/>
    <cs:effectRef idx="1"/>
    <cs:fontRef idx="minor">
      <a:schemeClr val="dk1"/>
    </cs:fontRef>
    <cs:spPr>
      <a:ln w="9525" cap="flat" cmpd="sng" algn="ctr">
        <a:solidFill>
          <a:schemeClr val="phClr">
            <a:alpha val="70000"/>
          </a:schemeClr>
        </a:solidFill>
        <a:prstDash val="sysDot"/>
        <a:round/>
      </a:ln>
    </cs:spPr>
  </cs:dataPointLine>
  <cs:dataPointMarker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rnd">
        <a:solidFill>
          <a:schemeClr val="dk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900" kern="1200" spc="0" baseline="0"/>
  </cs:legend>
  <cs:plotArea>
    <cs:lnRef idx="0"/>
    <cs:fillRef idx="0"/>
    <cs:effectRef idx="0"/>
    <cs:fontRef idx="minor">
      <a:schemeClr val="dk1"/>
    </cs:fontRef>
    <cs:spPr>
      <a:gradFill>
        <a:gsLst>
          <a:gs pos="100000">
            <a:schemeClr val="lt1">
              <a:lumMod val="95000"/>
            </a:schemeClr>
          </a:gs>
          <a:gs pos="0">
            <a:schemeClr val="lt1">
              <a:alpha val="0"/>
            </a:schemeClr>
          </a:gs>
        </a:gsLst>
        <a:lin ang="5400000" scaled="0"/>
      </a:gradFill>
    </cs:spPr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20000"/>
            <a:lumOff val="80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50000"/>
        <a:lumOff val="50000"/>
      </a:schemeClr>
    </cs:fontRef>
    <cs:defRPr sz="1400" kern="1200" cap="none" spc="2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25000"/>
            <a:lumOff val="75000"/>
          </a:schemeClr>
        </a:solidFill>
        <a:round/>
      </a:ln>
    </cs:spPr>
    <cs:defRPr sz="900" kern="1200" spc="0" baseline="0"/>
  </cs:valueAxis>
  <cs:wall>
    <cs:lnRef idx="0"/>
    <cs:fillRef idx="0"/>
    <cs:effectRef idx="0"/>
    <cs:fontRef idx="minor">
      <a:schemeClr val="dk1"/>
    </cs:fontRef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0.10208</cdr:x>
      <cdr:y>0.00137</cdr:y>
    </cdr:from>
    <cdr:to>
      <cdr:x>0.18542</cdr:x>
      <cdr:y>0.56311</cdr:y>
    </cdr:to>
    <cdr:sp macro="" textlink="">
      <cdr:nvSpPr>
        <cdr:cNvPr id="2" name="TextBox 1"/>
        <cdr:cNvSpPr txBox="1"/>
      </cdr:nvSpPr>
      <cdr:spPr>
        <a:xfrm xmlns:a="http://schemas.openxmlformats.org/drawingml/2006/main" rot="16200000">
          <a:off x="-194791" y="424242"/>
          <a:ext cx="1028735" cy="18526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en-US" sz="800" b="1" dirty="0"/>
            <a:t>Energy (Cal/p/min)</a:t>
          </a:r>
        </a:p>
      </cdr:txBody>
    </cdr:sp>
  </cdr:relSizeAnchor>
  <cdr:relSizeAnchor xmlns:cdr="http://schemas.openxmlformats.org/drawingml/2006/chartDrawing">
    <cdr:from>
      <cdr:x>0.48586</cdr:x>
      <cdr:y>0.61696</cdr:y>
    </cdr:from>
    <cdr:to>
      <cdr:x>0.89375</cdr:x>
      <cdr:y>0.74008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1080135" y="1129869"/>
          <a:ext cx="906792" cy="225473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en-US" sz="800" b="1" dirty="0"/>
            <a:t>Speed (kph)</a:t>
          </a:r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0.10208</cdr:x>
      <cdr:y>0.00137</cdr:y>
    </cdr:from>
    <cdr:to>
      <cdr:x>0.18542</cdr:x>
      <cdr:y>0.56311</cdr:y>
    </cdr:to>
    <cdr:sp macro="" textlink="">
      <cdr:nvSpPr>
        <cdr:cNvPr id="2" name="TextBox 1"/>
        <cdr:cNvSpPr txBox="1"/>
      </cdr:nvSpPr>
      <cdr:spPr>
        <a:xfrm xmlns:a="http://schemas.openxmlformats.org/drawingml/2006/main" rot="16200000">
          <a:off x="-194791" y="424242"/>
          <a:ext cx="1028735" cy="18526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en-US" sz="800" b="1" dirty="0"/>
            <a:t>Energy (Cal/p/min)</a:t>
          </a:r>
        </a:p>
      </cdr:txBody>
    </cdr:sp>
  </cdr:relSizeAnchor>
  <cdr:relSizeAnchor xmlns:cdr="http://schemas.openxmlformats.org/drawingml/2006/chartDrawing">
    <cdr:from>
      <cdr:x>0.48586</cdr:x>
      <cdr:y>0.61696</cdr:y>
    </cdr:from>
    <cdr:to>
      <cdr:x>0.89375</cdr:x>
      <cdr:y>0.74008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1080135" y="1129869"/>
          <a:ext cx="906792" cy="225473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en-US" sz="800" b="1" dirty="0"/>
            <a:t>Speed (kph)</a:t>
          </a:r>
        </a:p>
      </cdr:txBody>
    </cdr:sp>
  </cdr:relSizeAnchor>
</c:userShape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9BCE0C-CD74-4A59-802C-6D2F8C15331A}" type="datetimeFigureOut">
              <a:rPr lang="en-US" smtClean="0"/>
              <a:t>1/6/2020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98501B-77B5-4365-9881-C6E19A3C1E4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145615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04FDEA8-CBB8-46CC-9562-028963DBC55A}" type="datetimeFigureOut">
              <a:rPr lang="en-US" smtClean="0"/>
              <a:t>1/6/2020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8BD8E7-1312-41F3-99C4-6DA5AF89196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20842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accent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04800" y="304800"/>
            <a:ext cx="11582400" cy="6248400"/>
          </a:xfrm>
          <a:prstGeom prst="rect">
            <a:avLst/>
          </a:prstGeom>
          <a:noFill/>
          <a:ln w="50800">
            <a:solidFill>
              <a:schemeClr val="bg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1548245"/>
            <a:ext cx="10515600" cy="2240280"/>
          </a:xfrm>
        </p:spPr>
        <p:txBody>
          <a:bodyPr anchor="b">
            <a:normAutofit/>
          </a:bodyPr>
          <a:lstStyle>
            <a:lvl1pPr algn="ctr">
              <a:defRPr sz="44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8200" y="3854659"/>
            <a:ext cx="10515600" cy="1143000"/>
          </a:xfrm>
        </p:spPr>
        <p:txBody>
          <a:bodyPr>
            <a:normAutofit/>
          </a:bodyPr>
          <a:lstStyle>
            <a:lvl1pPr marL="0" indent="0" algn="ctr">
              <a:buNone/>
              <a:defRPr sz="2000" cap="all" spc="50" baseline="0">
                <a:solidFill>
                  <a:schemeClr val="bg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886275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8153400" y="0"/>
            <a:ext cx="4038600" cy="6858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32813" y="1683327"/>
            <a:ext cx="3125787" cy="2877260"/>
          </a:xfrm>
        </p:spPr>
        <p:txBody>
          <a:bodyPr anchor="b">
            <a:normAutofit/>
          </a:bodyPr>
          <a:lstStyle>
            <a:lvl1pPr>
              <a:defRPr sz="30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"/>
          </p:nvPr>
        </p:nvSpPr>
        <p:spPr>
          <a:xfrm>
            <a:off x="0" y="0"/>
            <a:ext cx="8101584" cy="6857999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32813" y="4591761"/>
            <a:ext cx="3125787" cy="1580440"/>
          </a:xfrm>
        </p:spPr>
        <p:txBody>
          <a:bodyPr/>
          <a:lstStyle>
            <a:lvl1pPr marL="0" indent="0">
              <a:spcBef>
                <a:spcPts val="800"/>
              </a:spcBef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772497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/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1/6/2020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7154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57200"/>
            <a:ext cx="1943100" cy="571976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0" y="457200"/>
            <a:ext cx="7048500" cy="5719762"/>
          </a:xfrm>
        </p:spPr>
        <p:txBody>
          <a:bodyPr vert="eaVert"/>
          <a:lstStyle>
            <a:lvl1pPr>
              <a:defRPr/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1/6/2020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4635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 with Pictures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0" y="4800600"/>
            <a:ext cx="12192000" cy="20574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084483"/>
            <a:ext cx="11125200" cy="914400"/>
          </a:xfrm>
        </p:spPr>
        <p:txBody>
          <a:bodyPr anchor="b">
            <a:normAutofit/>
          </a:bodyPr>
          <a:lstStyle>
            <a:lvl1pPr algn="ctr">
              <a:defRPr sz="4400" spc="-50" baseline="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9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0"/>
          </p:nvPr>
        </p:nvSpPr>
        <p:spPr>
          <a:xfrm>
            <a:off x="1" y="1"/>
            <a:ext cx="4023360" cy="4745736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13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1"/>
          </p:nvPr>
        </p:nvSpPr>
        <p:spPr>
          <a:xfrm>
            <a:off x="4084320" y="1"/>
            <a:ext cx="4023360" cy="4745736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14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2"/>
          </p:nvPr>
        </p:nvSpPr>
        <p:spPr>
          <a:xfrm>
            <a:off x="8168640" y="1"/>
            <a:ext cx="4023360" cy="4745736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6043123"/>
            <a:ext cx="11125200" cy="571500"/>
          </a:xfrm>
        </p:spPr>
        <p:txBody>
          <a:bodyPr>
            <a:normAutofit/>
          </a:bodyPr>
          <a:lstStyle>
            <a:lvl1pPr marL="0" indent="0" algn="ctr">
              <a:spcBef>
                <a:spcPts val="0"/>
              </a:spcBef>
              <a:buNone/>
              <a:defRPr sz="2000" cap="all" spc="50" baseline="0">
                <a:solidFill>
                  <a:schemeClr val="bg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46374543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/>
            </a:lvl1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1/6/2020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24441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Section Header">
    <p:bg>
      <p:bgPr>
        <a:solidFill>
          <a:schemeClr val="accent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04800" y="304800"/>
            <a:ext cx="11582400" cy="6248400"/>
          </a:xfrm>
          <a:prstGeom prst="rect">
            <a:avLst/>
          </a:prstGeom>
          <a:noFill/>
          <a:ln w="50800">
            <a:solidFill>
              <a:schemeClr val="bg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2483427"/>
            <a:ext cx="10515600" cy="2743200"/>
          </a:xfrm>
        </p:spPr>
        <p:txBody>
          <a:bodyPr anchor="b">
            <a:normAutofit/>
          </a:bodyPr>
          <a:lstStyle>
            <a:lvl1pPr algn="ctr">
              <a:defRPr sz="4400" spc="-50" baseline="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0"/>
          </p:nvPr>
        </p:nvSpPr>
        <p:spPr>
          <a:xfrm>
            <a:off x="835025" y="5257800"/>
            <a:ext cx="10515600" cy="914400"/>
          </a:xfrm>
        </p:spPr>
        <p:txBody>
          <a:bodyPr>
            <a:normAutofit/>
          </a:bodyPr>
          <a:lstStyle>
            <a:lvl1pPr marL="0" indent="0" algn="ctr">
              <a:spcBef>
                <a:spcPts val="0"/>
              </a:spcBef>
              <a:buFontTx/>
              <a:buNone/>
              <a:defRPr sz="2000" cap="all" spc="50" baseline="0">
                <a:solidFill>
                  <a:schemeClr val="bg1"/>
                </a:solidFill>
              </a:defRPr>
            </a:lvl1pPr>
            <a:lvl2pPr marL="365760" indent="0" algn="ctr">
              <a:buNone/>
              <a:defRPr sz="2000" cap="all" spc="50" baseline="0">
                <a:solidFill>
                  <a:schemeClr val="bg1"/>
                </a:solidFill>
              </a:defRPr>
            </a:lvl2pPr>
            <a:lvl3pPr algn="ctr">
              <a:defRPr sz="2000" cap="all" spc="50" baseline="0">
                <a:solidFill>
                  <a:schemeClr val="bg1"/>
                </a:solidFill>
              </a:defRPr>
            </a:lvl3pPr>
            <a:lvl4pPr algn="ctr">
              <a:defRPr sz="2000" cap="all" spc="50" baseline="0">
                <a:solidFill>
                  <a:schemeClr val="bg1"/>
                </a:solidFill>
              </a:defRPr>
            </a:lvl4pPr>
            <a:lvl5pPr algn="ctr">
              <a:defRPr sz="2000" cap="all" spc="50" baseline="0">
                <a:solidFill>
                  <a:schemeClr val="bg1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0677804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24000" y="1714500"/>
            <a:ext cx="4495800" cy="4462272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714500"/>
            <a:ext cx="4495800" cy="4462272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1/6/2020</a:t>
            </a:fld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45679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7048" y="1733162"/>
            <a:ext cx="4498848" cy="68580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800" b="1" cap="all" baseline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27048" y="2481943"/>
            <a:ext cx="4498848" cy="369025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733162"/>
            <a:ext cx="4498848" cy="68580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800" b="1" cap="all" baseline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481943"/>
            <a:ext cx="4498848" cy="369025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1/6/2020</a:t>
            </a:fld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7906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1/6/2020</a:t>
            </a:fld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89767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46817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51812" y="1672934"/>
            <a:ext cx="3506788" cy="2880360"/>
          </a:xfrm>
        </p:spPr>
        <p:txBody>
          <a:bodyPr anchor="b">
            <a:normAutofit/>
          </a:bodyPr>
          <a:lstStyle>
            <a:lvl1pPr>
              <a:defRPr sz="3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0352" y="457200"/>
            <a:ext cx="7242111" cy="5715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51812" y="4590288"/>
            <a:ext cx="3514564" cy="1581912"/>
          </a:xfrm>
        </p:spPr>
        <p:txBody>
          <a:bodyPr/>
          <a:lstStyle>
            <a:lvl1pPr marL="0" indent="0">
              <a:spcBef>
                <a:spcPts val="8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1/6/2020</a:t>
            </a:fld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73741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24000" y="457200"/>
            <a:ext cx="9144000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0" y="1714500"/>
            <a:ext cx="9144000" cy="44577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6583680"/>
            <a:ext cx="12192000" cy="27432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523999" y="6601556"/>
            <a:ext cx="6491381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187908" y="6601556"/>
            <a:ext cx="1534064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bg1"/>
                </a:solidFill>
              </a:defRPr>
            </a:lvl1pPr>
          </a:lstStyle>
          <a:p>
            <a:fld id="{37CC0096-1860-4642-9CD2-0079EA5E7CD1}" type="datetimeFigureOut">
              <a:rPr lang="en-US" smtClean="0"/>
              <a:pPr/>
              <a:t>1/6/2020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894499" y="6601556"/>
            <a:ext cx="773502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bg1"/>
                </a:solidFill>
              </a:defRPr>
            </a:lvl1pPr>
          </a:lstStyle>
          <a:p>
            <a:fld id="{E31375A4-56A4-47D6-9801-1991572033F7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3259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4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274320" indent="-228600" algn="l" defTabSz="914400" rtl="0" eaLnBrk="1" latinLnBrk="0" hangingPunct="1">
        <a:lnSpc>
          <a:spcPct val="90000"/>
        </a:lnSpc>
        <a:spcBef>
          <a:spcPts val="1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9436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6916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488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3840" userDrawn="1">
          <p15:clr>
            <a:srgbClr val="F26B43"/>
          </p15:clr>
        </p15:guide>
        <p15:guide id="4" orient="horz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Nutrition and Energy Requirements</a:t>
            </a:r>
          </a:p>
        </p:txBody>
      </p:sp>
      <p:pic>
        <p:nvPicPr>
          <p:cNvPr id="8" name="Picture Placeholder 7" descr="Closeup of Granny Smith apple and tape measure"/>
          <p:cNvPicPr>
            <a:picLocks noGrp="1" noChangeAspect="1"/>
          </p:cNvPicPr>
          <p:nvPr>
            <p:ph type="pic" idx="11"/>
          </p:nvPr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9" b="19"/>
          <a:stretch/>
        </p:blipFill>
        <p:spPr/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Chapter 5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432D714-06B0-A940-864C-7C05F923C13D}"/>
              </a:ext>
            </a:extLst>
          </p:cNvPr>
          <p:cNvSpPr>
            <a:spLocks noGrp="1"/>
          </p:cNvSpPr>
          <p:nvPr>
            <p:ph type="pic" idx="10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8A740D11-F70B-5E4F-AFEE-B196B5AE5059}"/>
              </a:ext>
            </a:extLst>
          </p:cNvPr>
          <p:cNvSpPr>
            <a:spLocks noGrp="1"/>
          </p:cNvSpPr>
          <p:nvPr>
            <p:ph type="pic" idx="12"/>
          </p:nvPr>
        </p:nvSpPr>
        <p:spPr/>
      </p:sp>
    </p:spTree>
    <p:extLst>
      <p:ext uri="{BB962C8B-B14F-4D97-AF65-F5344CB8AC3E}">
        <p14:creationId xmlns:p14="http://schemas.microsoft.com/office/powerpoint/2010/main" val="3034687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24D4D7-D44B-4E45-9CDB-249A5B955B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Minerals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F2D29D-64A6-8C48-B473-62C5B522D5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Minerals assist in regulated cellular activity and chemical reactions in the body. </a:t>
            </a:r>
          </a:p>
          <a:p>
            <a:r>
              <a:rPr lang="en-US" sz="2800" dirty="0"/>
              <a:t>2 types:</a:t>
            </a:r>
          </a:p>
          <a:p>
            <a:pPr lvl="1"/>
            <a:r>
              <a:rPr lang="en-US" sz="2600" dirty="0"/>
              <a:t>Major-calcium, sodium, potassium, and chloride</a:t>
            </a:r>
          </a:p>
          <a:p>
            <a:pPr lvl="1"/>
            <a:r>
              <a:rPr lang="en-US" sz="2600" dirty="0"/>
              <a:t>Trace-selenium, iron, chromium, magnesium, zinc, iodine, phosphorous, copper and fluoride</a:t>
            </a:r>
          </a:p>
          <a:p>
            <a:r>
              <a:rPr lang="en-US" sz="2800" dirty="0"/>
              <a:t>The best sources of minerals comes from fruits, vegetables, whole grains and legumes</a:t>
            </a:r>
          </a:p>
        </p:txBody>
      </p:sp>
    </p:spTree>
    <p:extLst>
      <p:ext uri="{BB962C8B-B14F-4D97-AF65-F5344CB8AC3E}">
        <p14:creationId xmlns:p14="http://schemas.microsoft.com/office/powerpoint/2010/main" val="12783957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FAD80F5-504D-1B4E-B018-14303C1636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Water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B5377E6-5400-0B4C-A93E-DE9883D005C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Water is the primary solution for all chemical reactions and is needed in large quantities.</a:t>
            </a:r>
          </a:p>
          <a:p>
            <a:r>
              <a:rPr lang="en-US" sz="2800" dirty="0"/>
              <a:t>Recommended 0.5 ounces per lb. of body weight</a:t>
            </a:r>
          </a:p>
          <a:p>
            <a:r>
              <a:rPr lang="en-US" sz="2800" dirty="0"/>
              <a:t>In addition to straight water, can be found in many foods like vegetables and fruits. </a:t>
            </a:r>
          </a:p>
        </p:txBody>
      </p:sp>
    </p:spTree>
    <p:extLst>
      <p:ext uri="{BB962C8B-B14F-4D97-AF65-F5344CB8AC3E}">
        <p14:creationId xmlns:p14="http://schemas.microsoft.com/office/powerpoint/2010/main" val="1310279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FE5823-1076-2C48-A241-1E06D29E38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Applying foods to eating for health and fitness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AD934A8-3CF4-CD41-85A4-E8E31675B4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800" dirty="0"/>
              <a:t>Energy dense foods-foods with a good ratio of nutrition and energy;</a:t>
            </a:r>
          </a:p>
          <a:p>
            <a:pPr lvl="1"/>
            <a:r>
              <a:rPr lang="en-US" sz="2600" dirty="0"/>
              <a:t>finding foods that contain adequate energy for demands of exercise as well as provide needed nutrition helps manage caloric intake</a:t>
            </a:r>
          </a:p>
          <a:p>
            <a:r>
              <a:rPr lang="en-US" sz="2800" dirty="0"/>
              <a:t>Eating the right amounts-</a:t>
            </a:r>
          </a:p>
          <a:p>
            <a:pPr lvl="1"/>
            <a:r>
              <a:rPr lang="en-US" sz="2600" dirty="0"/>
              <a:t>Energy in vs. energy out</a:t>
            </a:r>
          </a:p>
          <a:p>
            <a:pPr lvl="1"/>
            <a:r>
              <a:rPr lang="en-US" sz="2600" dirty="0"/>
              <a:t>Understand how many calories are needed on daily basis (use BMR equation)</a:t>
            </a:r>
          </a:p>
          <a:p>
            <a:pPr lvl="1"/>
            <a:r>
              <a:rPr lang="en-US" sz="2600" dirty="0"/>
              <a:t>Eat appropriate macronutrient distribution</a:t>
            </a:r>
          </a:p>
          <a:p>
            <a:pPr lvl="1"/>
            <a:r>
              <a:rPr lang="en-US" sz="2600" dirty="0"/>
              <a:t>Track food if necessary</a:t>
            </a:r>
          </a:p>
        </p:txBody>
      </p:sp>
    </p:spTree>
    <p:extLst>
      <p:ext uri="{BB962C8B-B14F-4D97-AF65-F5344CB8AC3E}">
        <p14:creationId xmlns:p14="http://schemas.microsoft.com/office/powerpoint/2010/main" val="25171597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0A92F6-14D5-3740-B8FC-00CBF0EC71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Applying foods to eating for health and fitness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C36032-5140-1B4A-97D8-D60882E56C9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Goals with fitness improvements include a more effective level of energy use and production</a:t>
            </a:r>
          </a:p>
          <a:p>
            <a:r>
              <a:rPr lang="en-US" sz="2800" dirty="0"/>
              <a:t>Efficiency-the percentage of energy converted to work. Can improve this only slightly. </a:t>
            </a:r>
          </a:p>
          <a:p>
            <a:r>
              <a:rPr lang="en-US" sz="2800" dirty="0"/>
              <a:t>Economy-total amount of energy required for a distance or time period. This can be changed more easily. </a:t>
            </a:r>
          </a:p>
          <a:p>
            <a:r>
              <a:rPr lang="en-US" sz="2800" dirty="0"/>
              <a:t>Amount of food needed must be adapted to fit economy and efficiency, which changes over time. </a:t>
            </a:r>
          </a:p>
        </p:txBody>
      </p:sp>
    </p:spTree>
    <p:extLst>
      <p:ext uri="{BB962C8B-B14F-4D97-AF65-F5344CB8AC3E}">
        <p14:creationId xmlns:p14="http://schemas.microsoft.com/office/powerpoint/2010/main" val="4083569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A9C9B2-6984-E24D-B7B0-312E665ED1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Energy expenditure for walking and jogging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DE84526-F482-9146-AD06-F42F7496B99A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sz="2400" dirty="0"/>
              <a:t>As speed increases, efficiency and economy decreases and more energy is needed. This is because arms must swing more and strides are lengthened.</a:t>
            </a:r>
          </a:p>
          <a:p>
            <a:r>
              <a:rPr lang="en-US" sz="2400" dirty="0"/>
              <a:t>Jogging at certain speeds is more efficient and economical than walking at same speed</a:t>
            </a:r>
          </a:p>
          <a:p>
            <a:endParaRPr lang="en-US" sz="2400" dirty="0"/>
          </a:p>
        </p:txBody>
      </p:sp>
      <p:graphicFrame>
        <p:nvGraphicFramePr>
          <p:cNvPr id="5" name="Content Placeholder 4">
            <a:extLst>
              <a:ext uri="{FF2B5EF4-FFF2-40B4-BE49-F238E27FC236}">
                <a16:creationId xmlns:a16="http://schemas.microsoft.com/office/drawing/2014/main" id="{9C08D503-98AE-9644-8F0F-93A948F3F720}"/>
              </a:ext>
            </a:extLst>
          </p:cNvPr>
          <p:cNvGraphicFramePr>
            <a:graphicFrameLocks noGrp="1"/>
          </p:cNvGraphicFramePr>
          <p:nvPr>
            <p:ph sz="half" idx="2"/>
          </p:nvPr>
        </p:nvGraphicFramePr>
        <p:xfrm>
          <a:off x="6172200" y="1714500"/>
          <a:ext cx="4495800" cy="44624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229948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11A5D8-8D17-C047-AA1D-BAAD92AC20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/>
              <a:t>Energy expenditure for walking and jogging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649BB4E-8180-DF4D-907D-CB2C7FE27C70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sz="2400" dirty="0"/>
              <a:t>Generally, more absolute calories are required for jogging than walking over the same distance. </a:t>
            </a:r>
          </a:p>
          <a:p>
            <a:r>
              <a:rPr lang="en-US" sz="2400" dirty="0"/>
              <a:t>Changing intensity of walking or jogging also changes which source is being used for energy, fats or carbohydrates. </a:t>
            </a:r>
          </a:p>
        </p:txBody>
      </p:sp>
      <p:graphicFrame>
        <p:nvGraphicFramePr>
          <p:cNvPr id="5" name="Content Placeholder 4">
            <a:extLst>
              <a:ext uri="{FF2B5EF4-FFF2-40B4-BE49-F238E27FC236}">
                <a16:creationId xmlns:a16="http://schemas.microsoft.com/office/drawing/2014/main" id="{60C6E451-84B4-7C4A-B570-0B1C58821F7D}"/>
              </a:ext>
            </a:extLst>
          </p:cNvPr>
          <p:cNvGraphicFramePr>
            <a:graphicFrameLocks noGrp="1"/>
          </p:cNvGraphicFramePr>
          <p:nvPr>
            <p:ph sz="half" idx="2"/>
          </p:nvPr>
        </p:nvGraphicFramePr>
        <p:xfrm>
          <a:off x="6172200" y="1714500"/>
          <a:ext cx="4495800" cy="44624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0019818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D80ABC-C29B-A742-AEDA-95FF18B13A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How to burn more calories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76C39E6-F710-8A4D-BE3A-FD82EA58F41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Become “less efficient”</a:t>
            </a:r>
          </a:p>
          <a:p>
            <a:r>
              <a:rPr lang="en-US" sz="2800" dirty="0"/>
              <a:t>Increase body weight (weight vests, backpacks, for example)</a:t>
            </a:r>
          </a:p>
          <a:p>
            <a:r>
              <a:rPr lang="en-US" sz="2800" dirty="0"/>
              <a:t>Change the grade of terrain</a:t>
            </a:r>
          </a:p>
          <a:p>
            <a:r>
              <a:rPr lang="en-US" sz="2800" dirty="0"/>
              <a:t>Add additional movements such as more arm swing.</a:t>
            </a:r>
          </a:p>
        </p:txBody>
      </p:sp>
    </p:spTree>
    <p:extLst>
      <p:ext uri="{BB962C8B-B14F-4D97-AF65-F5344CB8AC3E}">
        <p14:creationId xmlns:p14="http://schemas.microsoft.com/office/powerpoint/2010/main" val="10454456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1E6919-49AF-9F41-A778-4F32827AFB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Nutrient timing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3DE984-5C1C-C34C-948B-B6AC077E3D3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Eating enough and the right foods can be enhanced by eating at the right times</a:t>
            </a:r>
          </a:p>
          <a:p>
            <a:r>
              <a:rPr lang="en-US" sz="2800" dirty="0"/>
              <a:t>Good nutrient timing helps prevent GI distress, assure adequate energy availability, and promotes recovery</a:t>
            </a:r>
          </a:p>
          <a:p>
            <a:r>
              <a:rPr lang="en-US" sz="2800" dirty="0"/>
              <a:t>Generally, </a:t>
            </a:r>
          </a:p>
          <a:p>
            <a:pPr lvl="1"/>
            <a:r>
              <a:rPr lang="en-US" sz="2600" dirty="0"/>
              <a:t>Eat 2-3 hours prior to exercise session</a:t>
            </a:r>
          </a:p>
          <a:p>
            <a:pPr lvl="1"/>
            <a:r>
              <a:rPr lang="en-US" sz="2600" dirty="0"/>
              <a:t>Eat ratio of 4:1 (carbs:protein) post workout to promote recovery, when needed</a:t>
            </a:r>
          </a:p>
          <a:p>
            <a:pPr lvl="1"/>
            <a:r>
              <a:rPr lang="en-US" sz="2600" dirty="0"/>
              <a:t>Avoid heavy foods such as fatty foods</a:t>
            </a:r>
          </a:p>
        </p:txBody>
      </p:sp>
    </p:spTree>
    <p:extLst>
      <p:ext uri="{BB962C8B-B14F-4D97-AF65-F5344CB8AC3E}">
        <p14:creationId xmlns:p14="http://schemas.microsoft.com/office/powerpoint/2010/main" val="11700687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65D396-720D-4745-8A7B-93751E7F80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Eating for weight Loss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4DCA22B-C655-7340-AD23-2A6298914A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Focus on achieving a negative energy balance</a:t>
            </a:r>
          </a:p>
          <a:p>
            <a:r>
              <a:rPr lang="en-US" sz="2800" dirty="0"/>
              <a:t>Should be achieved by:</a:t>
            </a:r>
          </a:p>
          <a:p>
            <a:pPr lvl="1"/>
            <a:r>
              <a:rPr lang="en-US" sz="2600" dirty="0"/>
              <a:t>Calorie restriction AND</a:t>
            </a:r>
          </a:p>
          <a:p>
            <a:pPr lvl="1"/>
            <a:r>
              <a:rPr lang="en-US" sz="2600" dirty="0"/>
              <a:t>Exercise</a:t>
            </a:r>
          </a:p>
          <a:p>
            <a:r>
              <a:rPr lang="en-US" sz="2800" dirty="0"/>
              <a:t>Implement small changes to promote a lifestyle approach rather than radical behavior changes that usually turn out to be short term</a:t>
            </a:r>
          </a:p>
        </p:txBody>
      </p:sp>
    </p:spTree>
    <p:extLst>
      <p:ext uri="{BB962C8B-B14F-4D97-AF65-F5344CB8AC3E}">
        <p14:creationId xmlns:p14="http://schemas.microsoft.com/office/powerpoint/2010/main" val="4254787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Nutritional basics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Fueling your body with proper foods/drinks helps promote steady energy production and healthy cellular function</a:t>
            </a:r>
          </a:p>
          <a:p>
            <a:r>
              <a:rPr lang="en-US" sz="2800" dirty="0"/>
              <a:t>45 essential nutrients</a:t>
            </a:r>
          </a:p>
          <a:p>
            <a:pPr lvl="1"/>
            <a:r>
              <a:rPr lang="en-US" sz="2600" dirty="0"/>
              <a:t>Essential means the body doesn’t produce them on its own, or it doesn’t produce them fast enough to be able to use them</a:t>
            </a:r>
          </a:p>
          <a:p>
            <a:r>
              <a:rPr lang="en-US" sz="2800" dirty="0"/>
              <a:t>Broken down into 2 categories</a:t>
            </a:r>
          </a:p>
          <a:p>
            <a:pPr lvl="1"/>
            <a:r>
              <a:rPr lang="en-US" sz="2600" dirty="0"/>
              <a:t>Macronutrients</a:t>
            </a:r>
          </a:p>
          <a:p>
            <a:pPr lvl="1"/>
            <a:r>
              <a:rPr lang="en-US" sz="2600" dirty="0"/>
              <a:t>Micronutrients</a:t>
            </a:r>
          </a:p>
        </p:txBody>
      </p:sp>
    </p:spTree>
    <p:extLst>
      <p:ext uri="{BB962C8B-B14F-4D97-AF65-F5344CB8AC3E}">
        <p14:creationId xmlns:p14="http://schemas.microsoft.com/office/powerpoint/2010/main" val="28369708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00E97F-9CE2-6F47-83D6-1E7CEA6868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Energy Production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9C19F5-B416-D348-A19C-AF4AA81DF3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sz="2800" dirty="0"/>
              <a:t>Daily living and exercise requires the body to produce energy for survival</a:t>
            </a:r>
          </a:p>
          <a:p>
            <a:r>
              <a:rPr lang="en-US" sz="2800" dirty="0"/>
              <a:t>Energy is usually measured in calories. A calorie is the amount of heat required to raise one liter of water one degree Celsius. </a:t>
            </a:r>
          </a:p>
          <a:p>
            <a:r>
              <a:rPr lang="en-US" sz="2800" dirty="0"/>
              <a:t>For foods, calorie is usually indicated as Calorie (capitalized) and actually represents one kilocalorie (kcal = 1000 calories)</a:t>
            </a:r>
          </a:p>
          <a:p>
            <a:r>
              <a:rPr lang="en-US" sz="2800" dirty="0"/>
              <a:t>To produce energy, your body must metabolize food. As a biproduct of this metabolism, heat is produced which is measured as a caloric value. More heat produced, more calories burned. </a:t>
            </a:r>
          </a:p>
        </p:txBody>
      </p:sp>
    </p:spTree>
    <p:extLst>
      <p:ext uri="{BB962C8B-B14F-4D97-AF65-F5344CB8AC3E}">
        <p14:creationId xmlns:p14="http://schemas.microsoft.com/office/powerpoint/2010/main" val="6813957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89157B-AFF3-9540-930E-E195ACB302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Macronutrients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30DA0DB-213D-3341-B2BE-32ED32504A6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Macronutrients are nutrients needed in large quantities and nutrients that contain energy (calories)</a:t>
            </a:r>
          </a:p>
          <a:p>
            <a:r>
              <a:rPr lang="en-US" sz="2800" dirty="0"/>
              <a:t>3 categories of macronutrients</a:t>
            </a:r>
          </a:p>
          <a:p>
            <a:pPr lvl="1"/>
            <a:r>
              <a:rPr lang="en-US" sz="2600" dirty="0"/>
              <a:t>Carbohydrate</a:t>
            </a:r>
          </a:p>
          <a:p>
            <a:pPr lvl="1"/>
            <a:r>
              <a:rPr lang="en-US" sz="2600" dirty="0"/>
              <a:t>Fats (lipids)</a:t>
            </a:r>
          </a:p>
          <a:p>
            <a:pPr lvl="1"/>
            <a:r>
              <a:rPr lang="en-US" sz="2600" dirty="0"/>
              <a:t>Proteins</a:t>
            </a:r>
          </a:p>
          <a:p>
            <a:pPr marL="365760" lvl="1" indent="0">
              <a:buNone/>
            </a:pPr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29661951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5EEB02-B39E-4D44-9877-86D60C7D72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Carbohydrates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348F85-9308-124C-BD6A-2C8F7D42C1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Carbohydrates are chains of sugar molecules and serve as the primary source of energy for the body</a:t>
            </a:r>
          </a:p>
          <a:p>
            <a:pPr lvl="1"/>
            <a:r>
              <a:rPr lang="en-US" sz="2600" dirty="0"/>
              <a:t>Simple carbs-one or two chains</a:t>
            </a:r>
          </a:p>
          <a:p>
            <a:pPr lvl="1"/>
            <a:r>
              <a:rPr lang="en-US" sz="2600" dirty="0"/>
              <a:t>Complex carbs-three or more chains</a:t>
            </a:r>
          </a:p>
          <a:p>
            <a:r>
              <a:rPr lang="en-US" sz="2800" dirty="0"/>
              <a:t>Complex carbs should be staple of consumption as they contain important nutrients as well as needed calories</a:t>
            </a:r>
          </a:p>
          <a:p>
            <a:r>
              <a:rPr lang="en-US" sz="2800" dirty="0"/>
              <a:t>Foods rich with complex carbohydrates include vegetables and whole grains</a:t>
            </a:r>
          </a:p>
          <a:p>
            <a:pPr lvl="1"/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9314448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4EBC21-3D8A-584E-B708-AB807B8717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Fats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4D30981-0C63-7D41-BDFC-A17434C0C7E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Fats, or lipids, consist of fatty acid chains and make up oils, waxes and steroids. The body needs them for energy, insulation, cellular health, and hormone production. </a:t>
            </a:r>
          </a:p>
          <a:p>
            <a:r>
              <a:rPr lang="en-US" sz="2800" dirty="0"/>
              <a:t>3 types of fats</a:t>
            </a:r>
          </a:p>
          <a:p>
            <a:pPr lvl="1"/>
            <a:r>
              <a:rPr lang="en-US" sz="2600" dirty="0"/>
              <a:t>Saturated-play a role in cholesterol production; too much can be bad for the arteries</a:t>
            </a:r>
          </a:p>
          <a:p>
            <a:pPr lvl="1"/>
            <a:r>
              <a:rPr lang="en-US" sz="2600" dirty="0"/>
              <a:t>Unsaturated-includes mono- and polyunsaturated fats and should be the most consumed types of fats</a:t>
            </a:r>
          </a:p>
          <a:p>
            <a:pPr lvl="1"/>
            <a:r>
              <a:rPr lang="en-US" sz="2600" dirty="0"/>
              <a:t>Trans fats-should be avoided</a:t>
            </a:r>
          </a:p>
          <a:p>
            <a:pPr marL="4572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6194661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DE4A0C-1D13-2142-A198-730143BF63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Proteins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0DEEC41-A248-A74C-B0C3-3908F7CE685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800" dirty="0"/>
              <a:t>Proteins are the primary structural components of the body and aid in bone repair, muscle recovery, skin and blood cells. </a:t>
            </a:r>
          </a:p>
          <a:p>
            <a:r>
              <a:rPr lang="en-US" sz="2800" dirty="0"/>
              <a:t>Amino acids are the building blocks of proteins.</a:t>
            </a:r>
          </a:p>
          <a:p>
            <a:pPr lvl="1"/>
            <a:r>
              <a:rPr lang="en-US" sz="2600" dirty="0"/>
              <a:t>The body needs 20 amino acids for adequate health but only produces 11. Nine must be obtained from food sources. </a:t>
            </a:r>
          </a:p>
          <a:p>
            <a:r>
              <a:rPr lang="en-US" sz="2800" dirty="0"/>
              <a:t>Complete proteins contain all nine essential amino acids and mostly from animal sources (meat, dairy, eggs)</a:t>
            </a:r>
          </a:p>
          <a:p>
            <a:r>
              <a:rPr lang="en-US" sz="2800" dirty="0"/>
              <a:t>Incomplete proteins do not contain all nine essential amino acids and are usually plant based. </a:t>
            </a:r>
          </a:p>
        </p:txBody>
      </p:sp>
    </p:spTree>
    <p:extLst>
      <p:ext uri="{BB962C8B-B14F-4D97-AF65-F5344CB8AC3E}">
        <p14:creationId xmlns:p14="http://schemas.microsoft.com/office/powerpoint/2010/main" val="21265132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8EE459-AAD6-BF48-B974-1424A97F03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Micronutrients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23ABD02-C458-8C4B-825A-471F7370291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Micronutrients are needed in small amounts and do not contain energy (calories)</a:t>
            </a:r>
          </a:p>
          <a:p>
            <a:r>
              <a:rPr lang="en-US" sz="2800" dirty="0"/>
              <a:t>3 categories:</a:t>
            </a:r>
          </a:p>
          <a:p>
            <a:pPr lvl="1"/>
            <a:r>
              <a:rPr lang="en-US" sz="2600" dirty="0"/>
              <a:t>Vitamins</a:t>
            </a:r>
          </a:p>
          <a:p>
            <a:pPr lvl="1"/>
            <a:r>
              <a:rPr lang="en-US" sz="2600" dirty="0"/>
              <a:t>Minerals</a:t>
            </a:r>
          </a:p>
          <a:p>
            <a:pPr lvl="1"/>
            <a:r>
              <a:rPr lang="en-US" sz="2600" dirty="0"/>
              <a:t>Water</a:t>
            </a:r>
          </a:p>
          <a:p>
            <a:pPr lvl="1"/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5423997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968D93-6A88-4649-82AC-12D260DBC1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Vitamins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968B95-51C3-B24D-AD3A-738659352B3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Vitamins are essential to promoting chemical reactions in the body. </a:t>
            </a:r>
          </a:p>
          <a:p>
            <a:r>
              <a:rPr lang="en-US" sz="2800" dirty="0"/>
              <a:t>They help the metabolism of fats, carbs and proteins for energy and other important functions. </a:t>
            </a:r>
          </a:p>
          <a:p>
            <a:r>
              <a:rPr lang="en-US" sz="2800" dirty="0"/>
              <a:t>2 types:</a:t>
            </a:r>
          </a:p>
          <a:p>
            <a:pPr lvl="1"/>
            <a:r>
              <a:rPr lang="en-US" sz="2600" dirty="0"/>
              <a:t>Water soluble-the </a:t>
            </a:r>
            <a:r>
              <a:rPr lang="en-US" sz="2600"/>
              <a:t>C vitamin </a:t>
            </a:r>
            <a:r>
              <a:rPr lang="en-US" sz="2600" dirty="0"/>
              <a:t>and B complex vitamins</a:t>
            </a:r>
          </a:p>
          <a:p>
            <a:pPr lvl="1"/>
            <a:r>
              <a:rPr lang="en-US" sz="2600" dirty="0"/>
              <a:t>Fat soluble-vitamins A, D, E, and K. </a:t>
            </a:r>
          </a:p>
          <a:p>
            <a:r>
              <a:rPr lang="en-US" sz="2800" dirty="0"/>
              <a:t>The best source of vitamins can be found in whole grains, fruits, and vegetables</a:t>
            </a:r>
          </a:p>
        </p:txBody>
      </p:sp>
    </p:spTree>
    <p:extLst>
      <p:ext uri="{BB962C8B-B14F-4D97-AF65-F5344CB8AC3E}">
        <p14:creationId xmlns:p14="http://schemas.microsoft.com/office/powerpoint/2010/main" val="2715118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Health Fitness 16x9">
  <a:themeElements>
    <a:clrScheme name="HealthFitness">
      <a:dk1>
        <a:srgbClr val="595959"/>
      </a:dk1>
      <a:lt1>
        <a:sysClr val="window" lastClr="FFFFFF"/>
      </a:lt1>
      <a:dk2>
        <a:srgbClr val="000000"/>
      </a:dk2>
      <a:lt2>
        <a:srgbClr val="DDDDDD"/>
      </a:lt2>
      <a:accent1>
        <a:srgbClr val="87A91B"/>
      </a:accent1>
      <a:accent2>
        <a:srgbClr val="FBCE11"/>
      </a:accent2>
      <a:accent3>
        <a:srgbClr val="446ED8"/>
      </a:accent3>
      <a:accent4>
        <a:srgbClr val="9D22E2"/>
      </a:accent4>
      <a:accent5>
        <a:srgbClr val="FE9E00"/>
      </a:accent5>
      <a:accent6>
        <a:srgbClr val="DF5327"/>
      </a:accent6>
      <a:hlink>
        <a:srgbClr val="446ED8"/>
      </a:hlink>
      <a:folHlink>
        <a:srgbClr val="828282"/>
      </a:folHlink>
    </a:clrScheme>
    <a:fontScheme name="Calibri Light">
      <a:majorFont>
        <a:latin typeface="Calibri Light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Health and fitness presentation (widescreen).potx" id="{ABFD658B-2256-413B-9244-0F977A0B2D12}" vid="{E4CB021D-C859-4C82-BDBB-2F2FACCF0D80}"/>
    </a:ext>
  </a:extLst>
</a:theme>
</file>

<file path=ppt/theme/theme2.xml><?xml version="1.0" encoding="utf-8"?>
<a:theme xmlns:a="http://schemas.openxmlformats.org/drawingml/2006/main" name="Office Theme">
  <a:themeElements>
    <a:clrScheme name="HealthFitness">
      <a:dk1>
        <a:srgbClr val="595959"/>
      </a:dk1>
      <a:lt1>
        <a:sysClr val="window" lastClr="FFFFFF"/>
      </a:lt1>
      <a:dk2>
        <a:srgbClr val="000000"/>
      </a:dk2>
      <a:lt2>
        <a:srgbClr val="DDDDDD"/>
      </a:lt2>
      <a:accent1>
        <a:srgbClr val="87A91B"/>
      </a:accent1>
      <a:accent2>
        <a:srgbClr val="FBCE11"/>
      </a:accent2>
      <a:accent3>
        <a:srgbClr val="446ED8"/>
      </a:accent3>
      <a:accent4>
        <a:srgbClr val="9D22E2"/>
      </a:accent4>
      <a:accent5>
        <a:srgbClr val="FE9E00"/>
      </a:accent5>
      <a:accent6>
        <a:srgbClr val="DF5327"/>
      </a:accent6>
      <a:hlink>
        <a:srgbClr val="446ED8"/>
      </a:hlink>
      <a:folHlink>
        <a:srgbClr val="828282"/>
      </a:folHlink>
    </a:clrScheme>
    <a:fontScheme name="Calibri Light">
      <a:majorFont>
        <a:latin typeface="Calibri Light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HealthFitness">
      <a:dk1>
        <a:srgbClr val="595959"/>
      </a:dk1>
      <a:lt1>
        <a:sysClr val="window" lastClr="FFFFFF"/>
      </a:lt1>
      <a:dk2>
        <a:srgbClr val="000000"/>
      </a:dk2>
      <a:lt2>
        <a:srgbClr val="DDDDDD"/>
      </a:lt2>
      <a:accent1>
        <a:srgbClr val="87A91B"/>
      </a:accent1>
      <a:accent2>
        <a:srgbClr val="FBCE11"/>
      </a:accent2>
      <a:accent3>
        <a:srgbClr val="446ED8"/>
      </a:accent3>
      <a:accent4>
        <a:srgbClr val="9D22E2"/>
      </a:accent4>
      <a:accent5>
        <a:srgbClr val="FE9E00"/>
      </a:accent5>
      <a:accent6>
        <a:srgbClr val="DF5327"/>
      </a:accent6>
      <a:hlink>
        <a:srgbClr val="446ED8"/>
      </a:hlink>
      <a:folHlink>
        <a:srgbClr val="828282"/>
      </a:folHlink>
    </a:clrScheme>
    <a:fontScheme name="Calibri Light">
      <a:majorFont>
        <a:latin typeface="Calibri Light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324DE37D1BAA747A721D6DF703D3972" ma:contentTypeVersion="7" ma:contentTypeDescription="Create a new document." ma:contentTypeScope="" ma:versionID="0d651ac8afed9a10d52f522538c62c73">
  <xsd:schema xmlns:xsd="http://www.w3.org/2001/XMLSchema" xmlns:xs="http://www.w3.org/2001/XMLSchema" xmlns:p="http://schemas.microsoft.com/office/2006/metadata/properties" xmlns:ns2="1bd97ddc-fa26-4429-a5c1-9c1c89bfe3b1" xmlns:ns3="4544e67c-3b18-4bbc-bc36-f2613a0c8f26" targetNamespace="http://schemas.microsoft.com/office/2006/metadata/properties" ma:root="true" ma:fieldsID="7ad4c0713df0ae52b57551b43ce568e2" ns2:_="" ns3:_="">
    <xsd:import namespace="1bd97ddc-fa26-4429-a5c1-9c1c89bfe3b1"/>
    <xsd:import namespace="4544e67c-3b18-4bbc-bc36-f2613a0c8f2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bd97ddc-fa26-4429-a5c1-9c1c89bfe3b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544e67c-3b18-4bbc-bc36-f2613a0c8f26" elementFormDefault="qualified">
    <xsd:import namespace="http://schemas.microsoft.com/office/2006/documentManagement/types"/>
    <xsd:import namespace="http://schemas.microsoft.com/office/infopath/2007/PartnerControls"/>
    <xsd:element name="SharedWithUsers" ma:index="11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2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C5DBC823-ACA6-470F-9784-9FE0061B745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bd97ddc-fa26-4429-a5c1-9c1c89bfe3b1"/>
    <ds:schemaRef ds:uri="4544e67c-3b18-4bbc-bc36-f2613a0c8f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2E04360C-F208-45AF-B3D6-59244C9CBD9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DD9E9C6A-7920-459B-BC07-0C8BED5C6A92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Health Fitness 16x9</Template>
  <TotalTime>95</TotalTime>
  <Words>990</Words>
  <Application>Microsoft Office PowerPoint</Application>
  <PresentationFormat>Widescreen</PresentationFormat>
  <Paragraphs>102</Paragraphs>
  <Slides>18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2" baseType="lpstr">
      <vt:lpstr>Arial</vt:lpstr>
      <vt:lpstr>Calibri</vt:lpstr>
      <vt:lpstr>Calibri Light</vt:lpstr>
      <vt:lpstr>Health Fitness 16x9</vt:lpstr>
      <vt:lpstr>Nutrition and Energy Requirements</vt:lpstr>
      <vt:lpstr>Nutritional basics</vt:lpstr>
      <vt:lpstr>Energy Production</vt:lpstr>
      <vt:lpstr>Macronutrients</vt:lpstr>
      <vt:lpstr>Carbohydrates</vt:lpstr>
      <vt:lpstr>Fats</vt:lpstr>
      <vt:lpstr>Proteins</vt:lpstr>
      <vt:lpstr>Micronutrients</vt:lpstr>
      <vt:lpstr>Vitamins</vt:lpstr>
      <vt:lpstr>Minerals</vt:lpstr>
      <vt:lpstr>Water</vt:lpstr>
      <vt:lpstr>Applying foods to eating for health and fitness</vt:lpstr>
      <vt:lpstr>Applying foods to eating for health and fitness</vt:lpstr>
      <vt:lpstr>Energy expenditure for walking and jogging</vt:lpstr>
      <vt:lpstr>Energy expenditure for walking and jogging</vt:lpstr>
      <vt:lpstr>How to burn more calories</vt:lpstr>
      <vt:lpstr>Nutrient timing</vt:lpstr>
      <vt:lpstr>Eating for weight Loss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Nutrition and Energy Requirements</dc:title>
  <dc:creator>Microsoft Office User</dc:creator>
  <cp:lastModifiedBy>Althea Moser</cp:lastModifiedBy>
  <cp:revision>11</cp:revision>
  <dcterms:created xsi:type="dcterms:W3CDTF">2019-05-24T15:49:40Z</dcterms:created>
  <dcterms:modified xsi:type="dcterms:W3CDTF">2020-01-06T20:51:53Z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0x010100F324DE37D1BAA747A721D6DF703D3972</vt:lpwstr>
  </property>
</Properties>
</file>

<file path=docProps/thumbnail.jpeg>
</file>