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62" r:id="rId5"/>
    <p:sldId id="257" r:id="rId6"/>
    <p:sldId id="279" r:id="rId7"/>
    <p:sldId id="280" r:id="rId8"/>
    <p:sldId id="281" r:id="rId9"/>
    <p:sldId id="282" r:id="rId10"/>
    <p:sldId id="283" r:id="rId11"/>
    <p:sldId id="284" r:id="rId12"/>
    <p:sldId id="289" r:id="rId13"/>
    <p:sldId id="288" r:id="rId14"/>
    <p:sldId id="290" r:id="rId15"/>
    <p:sldId id="291" r:id="rId16"/>
    <p:sldId id="292" r:id="rId17"/>
    <p:sldId id="293" r:id="rId18"/>
    <p:sldId id="294" r:id="rId19"/>
    <p:sldId id="29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98" autoAdjust="0"/>
  </p:normalViewPr>
  <p:slideViewPr>
    <p:cSldViewPr snapToGrid="0">
      <p:cViewPr varScale="1">
        <p:scale>
          <a:sx n="75" d="100"/>
          <a:sy n="75" d="100"/>
        </p:scale>
        <p:origin x="327" y="4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0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BCE0C-CD74-4A59-802C-6D2F8C15331A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8501B-77B5-4365-9881-C6E19A3C1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FDEA8-CBB8-46CC-9562-028963DBC55A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BD8E7-1312-41F3-99C4-6DA5AF8919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548245"/>
            <a:ext cx="10515600" cy="224028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54659"/>
            <a:ext cx="105156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2813" y="1683327"/>
            <a:ext cx="3125787" cy="2877260"/>
          </a:xfrm>
        </p:spPr>
        <p:txBody>
          <a:bodyPr anchor="b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0" y="0"/>
            <a:ext cx="8101584" cy="6857999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2813" y="4591761"/>
            <a:ext cx="3125787" cy="158044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57200"/>
            <a:ext cx="1943100" cy="57197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7048500" cy="5719762"/>
          </a:xfrm>
        </p:spPr>
        <p:txBody>
          <a:bodyPr vert="eaVert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Pict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084483"/>
            <a:ext cx="11125200" cy="9144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0"/>
          </p:nvPr>
        </p:nvSpPr>
        <p:spPr>
          <a:xfrm>
            <a:off x="1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1"/>
          </p:nvPr>
        </p:nvSpPr>
        <p:spPr>
          <a:xfrm>
            <a:off x="408432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2"/>
          </p:nvPr>
        </p:nvSpPr>
        <p:spPr>
          <a:xfrm>
            <a:off x="816864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6043123"/>
            <a:ext cx="11125200" cy="5715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483427"/>
            <a:ext cx="10515600" cy="27432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35025" y="5257800"/>
            <a:ext cx="105156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000" cap="all" spc="50" baseline="0">
                <a:solidFill>
                  <a:schemeClr val="bg1"/>
                </a:solidFill>
              </a:defRPr>
            </a:lvl1pPr>
            <a:lvl2pPr marL="365760" indent="0" algn="ctr">
              <a:buNone/>
              <a:defRPr sz="2000" cap="all" spc="50" baseline="0">
                <a:solidFill>
                  <a:schemeClr val="bg1"/>
                </a:solidFill>
              </a:defRPr>
            </a:lvl2pPr>
            <a:lvl3pPr algn="ctr">
              <a:defRPr sz="2000" cap="all" spc="50" baseline="0">
                <a:solidFill>
                  <a:schemeClr val="bg1"/>
                </a:solidFill>
              </a:defRPr>
            </a:lvl3pPr>
            <a:lvl4pPr algn="ctr">
              <a:defRPr sz="2000" cap="all" spc="50" baseline="0">
                <a:solidFill>
                  <a:schemeClr val="bg1"/>
                </a:solidFill>
              </a:defRPr>
            </a:lvl4pPr>
            <a:lvl5pPr algn="ctr">
              <a:defRPr sz="2000" cap="all" spc="5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7048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7048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1812" y="1672934"/>
            <a:ext cx="3506788" cy="288036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352" y="457200"/>
            <a:ext cx="7242111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51812" y="4590288"/>
            <a:ext cx="3514564" cy="1581912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37CC0096-1860-4642-9CD2-0079EA5E7CD1}" type="datetimeFigureOut">
              <a:rPr lang="en-US" smtClean="0"/>
              <a:pPr/>
              <a:t>1/3/2020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Injuries and Care</a:t>
            </a:r>
          </a:p>
        </p:txBody>
      </p:sp>
      <p:pic>
        <p:nvPicPr>
          <p:cNvPr id="7" name="Picture Placeholder 6" descr="Two people lifting weights"/>
          <p:cNvPicPr>
            <a:picLocks noGrp="1" noChangeAspect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8" name="Picture Placeholder 7" descr="Closeup of Granny Smith apple and tape measure"/>
          <p:cNvPicPr>
            <a:picLocks noGrp="1" noChangeAspect="1"/>
          </p:cNvPicPr>
          <p:nvPr>
            <p:ph type="pic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/>
        </p:blipFill>
        <p:spPr/>
      </p:pic>
      <p:pic>
        <p:nvPicPr>
          <p:cNvPr id="9" name="Picture Placeholder 8" descr="Man and woman running on indoor track"/>
          <p:cNvPicPr>
            <a:picLocks noGrp="1" noChangeAspect="1"/>
          </p:cNvPicPr>
          <p:nvPr>
            <p:ph type="pic" idx="12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" b="39"/>
          <a:stretch/>
        </p:blipFill>
        <p:spPr/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6</a:t>
            </a:r>
          </a:p>
        </p:txBody>
      </p:sp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Common Injuries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Plantar fasciitis</a:t>
            </a:r>
          </a:p>
          <a:p>
            <a:r>
              <a:rPr lang="en-US" sz="2800" dirty="0"/>
              <a:t>Causes, symptoms, treatments</a:t>
            </a:r>
          </a:p>
          <a:p>
            <a:pPr lvl="1"/>
            <a:r>
              <a:rPr lang="en-US" sz="2600" dirty="0"/>
              <a:t>Inflammation of fasciae on bottom of feet</a:t>
            </a:r>
          </a:p>
          <a:p>
            <a:pPr lvl="1"/>
            <a:r>
              <a:rPr lang="en-US" sz="2600" dirty="0"/>
              <a:t>Symptoms-</a:t>
            </a:r>
          </a:p>
          <a:p>
            <a:pPr lvl="2"/>
            <a:r>
              <a:rPr lang="en-US" sz="2400" dirty="0"/>
              <a:t>Pain, stiffness especially in evening and morning, usually in heel area</a:t>
            </a:r>
          </a:p>
          <a:p>
            <a:pPr lvl="1"/>
            <a:r>
              <a:rPr lang="en-US" sz="2600" dirty="0"/>
              <a:t>Causes-</a:t>
            </a:r>
          </a:p>
          <a:p>
            <a:pPr lvl="2"/>
            <a:r>
              <a:rPr lang="en-US" sz="2400" dirty="0"/>
              <a:t>Overuse, flat arches, inflexible muscles</a:t>
            </a:r>
          </a:p>
          <a:p>
            <a:pPr lvl="1"/>
            <a:r>
              <a:rPr lang="en-US" sz="2600" dirty="0"/>
              <a:t>Treatment</a:t>
            </a:r>
          </a:p>
          <a:p>
            <a:pPr lvl="2"/>
            <a:r>
              <a:rPr lang="en-US" sz="2400" dirty="0"/>
              <a:t>Stretching, ice, shoe change</a:t>
            </a:r>
          </a:p>
        </p:txBody>
      </p:sp>
    </p:spTree>
    <p:extLst>
      <p:ext uri="{BB962C8B-B14F-4D97-AF65-F5344CB8AC3E}">
        <p14:creationId xmlns:p14="http://schemas.microsoft.com/office/powerpoint/2010/main" val="165924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Common Injuries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Patellofemoral Pain Syndrome (Runner’s Knee)</a:t>
            </a:r>
          </a:p>
          <a:p>
            <a:r>
              <a:rPr lang="en-US" sz="2800" dirty="0"/>
              <a:t>Causes, symptoms, treatments</a:t>
            </a:r>
          </a:p>
          <a:p>
            <a:pPr lvl="1"/>
            <a:r>
              <a:rPr lang="en-US" sz="2600" dirty="0"/>
              <a:t>Pain in the knee cap area resulting from inflammation</a:t>
            </a:r>
          </a:p>
          <a:p>
            <a:pPr lvl="1"/>
            <a:r>
              <a:rPr lang="en-US" sz="2600" dirty="0"/>
              <a:t>Symptoms-</a:t>
            </a:r>
          </a:p>
          <a:p>
            <a:pPr lvl="2"/>
            <a:r>
              <a:rPr lang="en-US" sz="2400" dirty="0"/>
              <a:t>Dull, aching pain in the front of the knee</a:t>
            </a:r>
          </a:p>
          <a:p>
            <a:pPr lvl="1"/>
            <a:r>
              <a:rPr lang="en-US" sz="2600" dirty="0"/>
              <a:t>Causes-</a:t>
            </a:r>
          </a:p>
          <a:p>
            <a:pPr lvl="2"/>
            <a:r>
              <a:rPr lang="en-US" sz="2400" dirty="0"/>
              <a:t>Weak quads, overuse</a:t>
            </a:r>
          </a:p>
          <a:p>
            <a:pPr lvl="1"/>
            <a:r>
              <a:rPr lang="en-US" sz="2600" dirty="0"/>
              <a:t>Treatment</a:t>
            </a:r>
          </a:p>
          <a:p>
            <a:pPr lvl="2"/>
            <a:r>
              <a:rPr lang="en-US" sz="2400" dirty="0"/>
              <a:t>RICE, low impact activity during healing phase, strengthening exercises</a:t>
            </a:r>
          </a:p>
        </p:txBody>
      </p:sp>
    </p:spTree>
    <p:extLst>
      <p:ext uri="{BB962C8B-B14F-4D97-AF65-F5344CB8AC3E}">
        <p14:creationId xmlns:p14="http://schemas.microsoft.com/office/powerpoint/2010/main" val="353971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Common Injuries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Illiotibial Band Syndrome (ITBS)</a:t>
            </a:r>
          </a:p>
          <a:p>
            <a:r>
              <a:rPr lang="en-US" sz="2800" dirty="0"/>
              <a:t>Causes, symptoms, treatments</a:t>
            </a:r>
          </a:p>
          <a:p>
            <a:pPr lvl="1"/>
            <a:r>
              <a:rPr lang="en-US" sz="2600" dirty="0"/>
              <a:t>Inflammation in areas where the IT band rubs</a:t>
            </a:r>
          </a:p>
          <a:p>
            <a:pPr lvl="1"/>
            <a:r>
              <a:rPr lang="en-US" sz="2600" dirty="0"/>
              <a:t>Symptoms-</a:t>
            </a:r>
          </a:p>
          <a:p>
            <a:pPr lvl="2"/>
            <a:r>
              <a:rPr lang="en-US" sz="2400" dirty="0"/>
              <a:t>Swelling and/or pain in hip, mid thigh, or outside knee region</a:t>
            </a:r>
          </a:p>
          <a:p>
            <a:pPr lvl="1"/>
            <a:r>
              <a:rPr lang="en-US" sz="2600" dirty="0"/>
              <a:t>Causes-</a:t>
            </a:r>
          </a:p>
          <a:p>
            <a:pPr lvl="2"/>
            <a:r>
              <a:rPr lang="en-US" sz="2400" dirty="0"/>
              <a:t>Poor technique, weak glute muscles, low arches, uneven terrain</a:t>
            </a:r>
          </a:p>
          <a:p>
            <a:pPr lvl="1"/>
            <a:r>
              <a:rPr lang="en-US" sz="2600" dirty="0"/>
              <a:t>Treatment</a:t>
            </a:r>
          </a:p>
          <a:p>
            <a:pPr lvl="2"/>
            <a:r>
              <a:rPr lang="en-US" sz="2400" dirty="0"/>
              <a:t>Stretching, RICE, NSAID’s, varying walking terrain, check shoes, technique modifications</a:t>
            </a:r>
          </a:p>
        </p:txBody>
      </p:sp>
    </p:spTree>
    <p:extLst>
      <p:ext uri="{BB962C8B-B14F-4D97-AF65-F5344CB8AC3E}">
        <p14:creationId xmlns:p14="http://schemas.microsoft.com/office/powerpoint/2010/main" val="332951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Common Injuries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Achilles injuries (tendonitis)</a:t>
            </a:r>
          </a:p>
          <a:p>
            <a:r>
              <a:rPr lang="en-US" sz="2800" dirty="0"/>
              <a:t>Causes, symptoms, treatments</a:t>
            </a:r>
          </a:p>
          <a:p>
            <a:pPr lvl="1"/>
            <a:r>
              <a:rPr lang="en-US" sz="2600" dirty="0"/>
              <a:t>Achilles tendon becomes inflamed</a:t>
            </a:r>
          </a:p>
          <a:p>
            <a:pPr lvl="1"/>
            <a:r>
              <a:rPr lang="en-US" sz="2600" dirty="0"/>
              <a:t>Symptoms-</a:t>
            </a:r>
          </a:p>
          <a:p>
            <a:pPr lvl="2"/>
            <a:r>
              <a:rPr lang="en-US" sz="2400" dirty="0"/>
              <a:t>Achy pain in heels, stiffness usually experienced at night and morning</a:t>
            </a:r>
          </a:p>
          <a:p>
            <a:pPr lvl="1"/>
            <a:r>
              <a:rPr lang="en-US" sz="2600" dirty="0"/>
              <a:t>Causes-</a:t>
            </a:r>
          </a:p>
          <a:p>
            <a:pPr lvl="2"/>
            <a:r>
              <a:rPr lang="en-US" sz="2400" dirty="0"/>
              <a:t>Overuse, inflexibility and weak calf muscles</a:t>
            </a:r>
          </a:p>
          <a:p>
            <a:pPr lvl="1"/>
            <a:r>
              <a:rPr lang="en-US" sz="2600" dirty="0"/>
              <a:t>Treatment</a:t>
            </a:r>
          </a:p>
          <a:p>
            <a:pPr lvl="2"/>
            <a:r>
              <a:rPr lang="en-US" sz="2400" dirty="0"/>
              <a:t>RICE, NSAID’s, stretching and strengthening</a:t>
            </a:r>
          </a:p>
        </p:txBody>
      </p:sp>
    </p:spTree>
    <p:extLst>
      <p:ext uri="{BB962C8B-B14F-4D97-AF65-F5344CB8AC3E}">
        <p14:creationId xmlns:p14="http://schemas.microsoft.com/office/powerpoint/2010/main" val="400858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Common Injuries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Stress Factures</a:t>
            </a:r>
          </a:p>
          <a:p>
            <a:r>
              <a:rPr lang="en-US" sz="2800" dirty="0"/>
              <a:t>Causes, symptoms, treatments</a:t>
            </a:r>
          </a:p>
          <a:p>
            <a:pPr lvl="1"/>
            <a:r>
              <a:rPr lang="en-US" sz="2600" dirty="0"/>
              <a:t>Microscopic cracks in bones of the foot</a:t>
            </a:r>
          </a:p>
          <a:p>
            <a:pPr lvl="1"/>
            <a:r>
              <a:rPr lang="en-US" sz="2600" dirty="0"/>
              <a:t>Symptoms-</a:t>
            </a:r>
          </a:p>
          <a:p>
            <a:pPr lvl="2"/>
            <a:r>
              <a:rPr lang="en-US" sz="2400" dirty="0"/>
              <a:t>Sharp pain at the point of injury, swelling</a:t>
            </a:r>
          </a:p>
          <a:p>
            <a:pPr lvl="1"/>
            <a:r>
              <a:rPr lang="en-US" sz="2600" dirty="0"/>
              <a:t>Causes-</a:t>
            </a:r>
          </a:p>
          <a:p>
            <a:pPr lvl="2"/>
            <a:r>
              <a:rPr lang="en-US" sz="2400" dirty="0"/>
              <a:t>Overuse, sudden trauma</a:t>
            </a:r>
          </a:p>
          <a:p>
            <a:pPr lvl="1"/>
            <a:r>
              <a:rPr lang="en-US" sz="2600" dirty="0"/>
              <a:t>Treatment</a:t>
            </a:r>
          </a:p>
          <a:p>
            <a:pPr lvl="2"/>
            <a:r>
              <a:rPr lang="en-US" sz="2400" dirty="0"/>
              <a:t>Disuse and follow professional treatment strategy</a:t>
            </a:r>
          </a:p>
        </p:txBody>
      </p:sp>
    </p:spTree>
    <p:extLst>
      <p:ext uri="{BB962C8B-B14F-4D97-AF65-F5344CB8AC3E}">
        <p14:creationId xmlns:p14="http://schemas.microsoft.com/office/powerpoint/2010/main" val="251926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Common Injuries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Muscle strains and sprains</a:t>
            </a:r>
          </a:p>
          <a:p>
            <a:r>
              <a:rPr lang="en-US" sz="2800" dirty="0"/>
              <a:t>Causes, symptoms, treatments</a:t>
            </a:r>
          </a:p>
          <a:p>
            <a:pPr lvl="1"/>
            <a:r>
              <a:rPr lang="en-US" sz="2600" dirty="0"/>
              <a:t>Overstretching a muscle or joint</a:t>
            </a:r>
          </a:p>
          <a:p>
            <a:pPr lvl="1"/>
            <a:r>
              <a:rPr lang="en-US" sz="2600" dirty="0"/>
              <a:t>Symptoms-</a:t>
            </a:r>
          </a:p>
          <a:p>
            <a:pPr lvl="2"/>
            <a:r>
              <a:rPr lang="en-US" sz="2400" dirty="0"/>
              <a:t>Immediate sharp pain, swelling</a:t>
            </a:r>
          </a:p>
          <a:p>
            <a:pPr lvl="1"/>
            <a:r>
              <a:rPr lang="en-US" sz="2600" dirty="0"/>
              <a:t>Causes-</a:t>
            </a:r>
          </a:p>
          <a:p>
            <a:pPr lvl="2"/>
            <a:r>
              <a:rPr lang="en-US" sz="2400" dirty="0"/>
              <a:t>Overexertion, poor flexibility, weak muscles</a:t>
            </a:r>
          </a:p>
          <a:p>
            <a:pPr lvl="1"/>
            <a:r>
              <a:rPr lang="en-US" sz="2600" dirty="0"/>
              <a:t>Treatment</a:t>
            </a:r>
          </a:p>
          <a:p>
            <a:pPr lvl="2"/>
            <a:r>
              <a:rPr lang="en-US" sz="2400" dirty="0"/>
              <a:t>RICE, NSAID’s, strengthening</a:t>
            </a:r>
          </a:p>
        </p:txBody>
      </p:sp>
    </p:spTree>
    <p:extLst>
      <p:ext uri="{BB962C8B-B14F-4D97-AF65-F5344CB8AC3E}">
        <p14:creationId xmlns:p14="http://schemas.microsoft.com/office/powerpoint/2010/main" val="424677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Common Injuries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Illness</a:t>
            </a:r>
          </a:p>
          <a:p>
            <a:r>
              <a:rPr lang="en-US" sz="2800" dirty="0"/>
              <a:t>Includes various types of ailments from the flu to gastrointestinal issues. </a:t>
            </a:r>
          </a:p>
          <a:p>
            <a:r>
              <a:rPr lang="en-US" sz="2800" dirty="0"/>
              <a:t>General rule:</a:t>
            </a:r>
          </a:p>
          <a:p>
            <a:pPr lvl="1"/>
            <a:r>
              <a:rPr lang="en-US" sz="2600" dirty="0"/>
              <a:t>”above the neck you’re okay to exercise; below is a no go”</a:t>
            </a:r>
          </a:p>
          <a:p>
            <a:pPr lvl="1"/>
            <a:r>
              <a:rPr lang="en-US" sz="2600" dirty="0"/>
              <a:t>Before exercising when ill, make sure there is no fever, dehydration (from GI issues), or body aches</a:t>
            </a:r>
          </a:p>
          <a:p>
            <a:pPr lvl="1"/>
            <a:r>
              <a:rPr lang="en-US" sz="2600" dirty="0"/>
              <a:t>If unable to exercise, wait 24 hours after symptoms have disappeared to exercise</a:t>
            </a:r>
          </a:p>
        </p:txBody>
      </p:sp>
    </p:spTree>
    <p:extLst>
      <p:ext uri="{BB962C8B-B14F-4D97-AF65-F5344CB8AC3E}">
        <p14:creationId xmlns:p14="http://schemas.microsoft.com/office/powerpoint/2010/main" val="219968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Injuries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Walking is safer than running, for injuries</a:t>
            </a:r>
          </a:p>
          <a:p>
            <a:r>
              <a:rPr lang="en-US" sz="2800" dirty="0"/>
              <a:t>More is better for fitness but quantity tends to be the main factor in causing injury</a:t>
            </a:r>
          </a:p>
          <a:p>
            <a:r>
              <a:rPr lang="en-US" sz="2800" dirty="0"/>
              <a:t>Most injuries are soft-tissue injuries and can be treated at home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3697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Price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/>
              <a:t>An acronym used to describe treatment and accelerate healing time</a:t>
            </a:r>
          </a:p>
          <a:p>
            <a:r>
              <a:rPr lang="en-US" sz="2800" b="1" dirty="0"/>
              <a:t>P-prevention</a:t>
            </a:r>
          </a:p>
          <a:p>
            <a:r>
              <a:rPr lang="en-US" sz="2800" b="1" dirty="0"/>
              <a:t>R-rest</a:t>
            </a:r>
          </a:p>
          <a:p>
            <a:pPr lvl="1"/>
            <a:r>
              <a:rPr lang="en-US" sz="2600" dirty="0"/>
              <a:t>Immobilize injured area and avoid use for 24-48 hours</a:t>
            </a:r>
          </a:p>
          <a:p>
            <a:r>
              <a:rPr lang="en-US" sz="2800" b="1" dirty="0"/>
              <a:t>I-ice</a:t>
            </a:r>
          </a:p>
          <a:p>
            <a:pPr lvl="1"/>
            <a:r>
              <a:rPr lang="en-US" sz="2600" dirty="0"/>
              <a:t>Cold therapy reduces inflammation; ice injured area for 15-20 minutes several times a day for first 48 hours of injury</a:t>
            </a:r>
          </a:p>
          <a:p>
            <a:r>
              <a:rPr lang="en-US" sz="2800" b="1" dirty="0"/>
              <a:t>C-compression</a:t>
            </a:r>
          </a:p>
          <a:p>
            <a:pPr lvl="1"/>
            <a:r>
              <a:rPr lang="en-US" sz="2600" dirty="0"/>
              <a:t>Use a wrap to help squeeze blood away from injured area</a:t>
            </a:r>
          </a:p>
          <a:p>
            <a:r>
              <a:rPr lang="en-US" sz="2800" b="1" dirty="0"/>
              <a:t>E-elevation</a:t>
            </a:r>
          </a:p>
          <a:p>
            <a:pPr lvl="1"/>
            <a:r>
              <a:rPr lang="en-US" sz="2600" dirty="0"/>
              <a:t>Raise injured area above level of the heart, if possible. </a:t>
            </a:r>
          </a:p>
        </p:txBody>
      </p:sp>
    </p:spTree>
    <p:extLst>
      <p:ext uri="{BB962C8B-B14F-4D97-AF65-F5344CB8AC3E}">
        <p14:creationId xmlns:p14="http://schemas.microsoft.com/office/powerpoint/2010/main" val="353185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Additional treatment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Anti-inflammatory medications-</a:t>
            </a:r>
          </a:p>
          <a:p>
            <a:pPr lvl="1"/>
            <a:r>
              <a:rPr lang="en-US" sz="2600" dirty="0"/>
              <a:t>Non-steroidal anti-inflammatory drugs (NSAIDS)-aspirin, ibuprofen, naproxen</a:t>
            </a:r>
          </a:p>
          <a:p>
            <a:pPr lvl="1"/>
            <a:r>
              <a:rPr lang="en-US" sz="2600" dirty="0"/>
              <a:t>Steroidal drugs-administered by a physician like cortisone</a:t>
            </a:r>
          </a:p>
          <a:p>
            <a:r>
              <a:rPr lang="en-US" sz="2800" dirty="0"/>
              <a:t>Surgery-usually not needed but can be required if determined by patient and physician to be the appropriate strategy. </a:t>
            </a:r>
          </a:p>
        </p:txBody>
      </p:sp>
    </p:spTree>
    <p:extLst>
      <p:ext uri="{BB962C8B-B14F-4D97-AF65-F5344CB8AC3E}">
        <p14:creationId xmlns:p14="http://schemas.microsoft.com/office/powerpoint/2010/main" val="71931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Prevention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Should be the focus; “an ounce of prevention is worth a pound of cure”</a:t>
            </a:r>
          </a:p>
          <a:p>
            <a:r>
              <a:rPr lang="en-US" sz="2800" dirty="0"/>
              <a:t>Educate yourself on causes of injuries using scientifically backed literature and experience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836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General guidelines to Injury prevention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Muscle weakness-</a:t>
            </a:r>
          </a:p>
          <a:p>
            <a:pPr lvl="1"/>
            <a:r>
              <a:rPr lang="en-US" sz="2600" dirty="0"/>
              <a:t>impact forces require strength to prevent injury</a:t>
            </a:r>
          </a:p>
          <a:p>
            <a:r>
              <a:rPr lang="en-US" sz="2800" dirty="0"/>
              <a:t>Genetic factors-</a:t>
            </a:r>
          </a:p>
          <a:p>
            <a:pPr lvl="1"/>
            <a:r>
              <a:rPr lang="en-US" sz="2600" dirty="0"/>
              <a:t>be aware of your body’s needs. High arches, hip shape, gait patterns may or may not be able to be altered. Adapt accordingly. </a:t>
            </a:r>
          </a:p>
          <a:p>
            <a:r>
              <a:rPr lang="en-US" sz="2800" dirty="0"/>
              <a:t>Training errors-</a:t>
            </a:r>
          </a:p>
          <a:p>
            <a:pPr lvl="1"/>
            <a:r>
              <a:rPr lang="en-US" sz="2600" dirty="0"/>
              <a:t>Control volume and intensity to avoid over-stressing the system</a:t>
            </a:r>
          </a:p>
        </p:txBody>
      </p:sp>
    </p:spTree>
    <p:extLst>
      <p:ext uri="{BB962C8B-B14F-4D97-AF65-F5344CB8AC3E}">
        <p14:creationId xmlns:p14="http://schemas.microsoft.com/office/powerpoint/2010/main" val="334839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General guidelines to Injury prevention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Stretching-</a:t>
            </a:r>
          </a:p>
          <a:p>
            <a:pPr lvl="1"/>
            <a:r>
              <a:rPr lang="en-US" sz="2600" dirty="0"/>
              <a:t>Stretch at the right times, after your workout is the best</a:t>
            </a:r>
          </a:p>
          <a:p>
            <a:r>
              <a:rPr lang="en-US" sz="2800" dirty="0"/>
              <a:t>Warm up-</a:t>
            </a:r>
          </a:p>
          <a:p>
            <a:pPr lvl="1"/>
            <a:r>
              <a:rPr lang="en-US" sz="2600" dirty="0"/>
              <a:t>Performing a good warm-up helps prevent injury</a:t>
            </a:r>
          </a:p>
          <a:p>
            <a:r>
              <a:rPr lang="en-US" sz="2800" dirty="0"/>
              <a:t>Terrain and running surfaces-</a:t>
            </a:r>
          </a:p>
          <a:p>
            <a:pPr lvl="1"/>
            <a:r>
              <a:rPr lang="en-US" sz="2600" dirty="0"/>
              <a:t>Altering terrain such as pavement vs. trails, hills vs. flats can help prevent injury</a:t>
            </a:r>
          </a:p>
          <a:p>
            <a:r>
              <a:rPr lang="en-US" sz="2800" dirty="0"/>
              <a:t>Weight-</a:t>
            </a:r>
          </a:p>
          <a:p>
            <a:pPr lvl="1"/>
            <a:r>
              <a:rPr lang="en-US" sz="2600" dirty="0"/>
              <a:t>Manage weight; increased weight increases forces being placed on body during exercise</a:t>
            </a:r>
          </a:p>
        </p:txBody>
      </p:sp>
    </p:spTree>
    <p:extLst>
      <p:ext uri="{BB962C8B-B14F-4D97-AF65-F5344CB8AC3E}">
        <p14:creationId xmlns:p14="http://schemas.microsoft.com/office/powerpoint/2010/main" val="259747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Common Injuries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Medial tibia stress syndrome (MTSS) or shin splints</a:t>
            </a:r>
          </a:p>
          <a:p>
            <a:r>
              <a:rPr lang="en-US" sz="2800" dirty="0"/>
              <a:t>Causes, symptoms, treatments</a:t>
            </a:r>
          </a:p>
          <a:p>
            <a:pPr lvl="1"/>
            <a:r>
              <a:rPr lang="en-US" sz="2600" dirty="0"/>
              <a:t>Most common for runners</a:t>
            </a:r>
          </a:p>
          <a:p>
            <a:pPr lvl="1"/>
            <a:r>
              <a:rPr lang="en-US" sz="2600" dirty="0"/>
              <a:t>Symptoms-</a:t>
            </a:r>
          </a:p>
          <a:p>
            <a:pPr lvl="2"/>
            <a:r>
              <a:rPr lang="en-US" sz="2400" dirty="0"/>
              <a:t>Pain in shins</a:t>
            </a:r>
          </a:p>
          <a:p>
            <a:pPr lvl="1"/>
            <a:r>
              <a:rPr lang="en-US" sz="2600" dirty="0"/>
              <a:t>Causes-</a:t>
            </a:r>
          </a:p>
          <a:p>
            <a:pPr lvl="2"/>
            <a:r>
              <a:rPr lang="en-US" sz="2400" dirty="0"/>
              <a:t>Too much too soon, inflexible muscles, running surfaces, worn out shoes</a:t>
            </a:r>
          </a:p>
          <a:p>
            <a:pPr lvl="1"/>
            <a:r>
              <a:rPr lang="en-US" sz="2600" dirty="0"/>
              <a:t>Treatment</a:t>
            </a:r>
          </a:p>
          <a:p>
            <a:pPr lvl="2"/>
            <a:r>
              <a:rPr lang="en-US" sz="2400" dirty="0"/>
              <a:t>RICE, NSAID’s, varying walking terrain, check shoes</a:t>
            </a:r>
          </a:p>
        </p:txBody>
      </p:sp>
    </p:spTree>
    <p:extLst>
      <p:ext uri="{BB962C8B-B14F-4D97-AF65-F5344CB8AC3E}">
        <p14:creationId xmlns:p14="http://schemas.microsoft.com/office/powerpoint/2010/main" val="346708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Common Injuries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Muscle Soreness</a:t>
            </a:r>
          </a:p>
          <a:p>
            <a:r>
              <a:rPr lang="en-US" sz="2800" dirty="0"/>
              <a:t>Causes, symptoms, treatments</a:t>
            </a:r>
          </a:p>
          <a:p>
            <a:pPr lvl="1"/>
            <a:r>
              <a:rPr lang="en-US" sz="2600" dirty="0"/>
              <a:t>Common at the onset of a new exercise routine</a:t>
            </a:r>
          </a:p>
          <a:p>
            <a:pPr lvl="1"/>
            <a:r>
              <a:rPr lang="en-US" sz="2600" dirty="0"/>
              <a:t>Symptoms-</a:t>
            </a:r>
          </a:p>
          <a:p>
            <a:pPr lvl="2"/>
            <a:r>
              <a:rPr lang="en-US" sz="2400" dirty="0"/>
              <a:t>General muscle aches in areas of body utilized during exercise</a:t>
            </a:r>
          </a:p>
          <a:p>
            <a:pPr lvl="1"/>
            <a:r>
              <a:rPr lang="en-US" sz="2600" dirty="0"/>
              <a:t>Causes-</a:t>
            </a:r>
          </a:p>
          <a:p>
            <a:pPr lvl="2"/>
            <a:r>
              <a:rPr lang="en-US" sz="2400" dirty="0"/>
              <a:t>Inactivity, sudden change is intensity</a:t>
            </a:r>
          </a:p>
          <a:p>
            <a:pPr lvl="1"/>
            <a:r>
              <a:rPr lang="en-US" sz="2600" dirty="0"/>
              <a:t>Treatment</a:t>
            </a:r>
          </a:p>
          <a:p>
            <a:pPr lvl="2"/>
            <a:r>
              <a:rPr lang="en-US" sz="2400" dirty="0"/>
              <a:t>NSAID’s, rest</a:t>
            </a:r>
          </a:p>
        </p:txBody>
      </p:sp>
    </p:spTree>
    <p:extLst>
      <p:ext uri="{BB962C8B-B14F-4D97-AF65-F5344CB8AC3E}">
        <p14:creationId xmlns:p14="http://schemas.microsoft.com/office/powerpoint/2010/main" val="257046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Health Fitness 16x9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lth and fitness presentation (widescreen).potx" id="{ABFD658B-2256-413B-9244-0F977A0B2D12}" vid="{E4CB021D-C859-4C82-BDBB-2F2FACCF0D80}"/>
    </a:ext>
  </a:extLst>
</a:theme>
</file>

<file path=ppt/theme/theme2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24DE37D1BAA747A721D6DF703D3972" ma:contentTypeVersion="7" ma:contentTypeDescription="Create a new document." ma:contentTypeScope="" ma:versionID="0d651ac8afed9a10d52f522538c62c73">
  <xsd:schema xmlns:xsd="http://www.w3.org/2001/XMLSchema" xmlns:xs="http://www.w3.org/2001/XMLSchema" xmlns:p="http://schemas.microsoft.com/office/2006/metadata/properties" xmlns:ns2="1bd97ddc-fa26-4429-a5c1-9c1c89bfe3b1" xmlns:ns3="4544e67c-3b18-4bbc-bc36-f2613a0c8f26" targetNamespace="http://schemas.microsoft.com/office/2006/metadata/properties" ma:root="true" ma:fieldsID="7ad4c0713df0ae52b57551b43ce568e2" ns2:_="" ns3:_="">
    <xsd:import namespace="1bd97ddc-fa26-4429-a5c1-9c1c89bfe3b1"/>
    <xsd:import namespace="4544e67c-3b18-4bbc-bc36-f2613a0c8f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d97ddc-fa26-4429-a5c1-9c1c89bfe3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44e67c-3b18-4bbc-bc36-f2613a0c8f2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F15004-E0AC-45FA-B9C7-F72812A6A19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7106455-D146-4902-BE4B-B892AA300F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21C47B-D420-4013-9B6A-E73D338319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d97ddc-fa26-4429-a5c1-9c1c89bfe3b1"/>
    <ds:schemaRef ds:uri="4544e67c-3b18-4bbc-bc36-f2613a0c8f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Health Fitness 16x9</Template>
  <TotalTime>50</TotalTime>
  <Words>739</Words>
  <Application>Microsoft Office PowerPoint</Application>
  <PresentationFormat>Widescreen</PresentationFormat>
  <Paragraphs>128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Health Fitness 16x9</vt:lpstr>
      <vt:lpstr>Injuries and Care</vt:lpstr>
      <vt:lpstr>Injuries</vt:lpstr>
      <vt:lpstr>Price</vt:lpstr>
      <vt:lpstr>Additional treatment strategies</vt:lpstr>
      <vt:lpstr>Prevention</vt:lpstr>
      <vt:lpstr>General guidelines to Injury prevention</vt:lpstr>
      <vt:lpstr>General guidelines to Injury prevention</vt:lpstr>
      <vt:lpstr>Common Injuries</vt:lpstr>
      <vt:lpstr>Common Injuries</vt:lpstr>
      <vt:lpstr>Common Injuries</vt:lpstr>
      <vt:lpstr>Common Injuries</vt:lpstr>
      <vt:lpstr>Common Injuries</vt:lpstr>
      <vt:lpstr>Common Injuries</vt:lpstr>
      <vt:lpstr>Common Injuries</vt:lpstr>
      <vt:lpstr>Common Injuries</vt:lpstr>
      <vt:lpstr>Common Injuries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Injuries and Care</dc:title>
  <dc:creator>Microsoft Office User</dc:creator>
  <cp:lastModifiedBy>Althea Moser</cp:lastModifiedBy>
  <cp:revision>8</cp:revision>
  <dcterms:created xsi:type="dcterms:W3CDTF">2019-05-24T17:26:22Z</dcterms:created>
  <dcterms:modified xsi:type="dcterms:W3CDTF">2020-01-03T19:30:17Z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0x010100F324DE37D1BAA747A721D6DF703D3972</vt:lpwstr>
  </property>
</Properties>
</file>