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1"/>
  </p:notesMasterIdLst>
  <p:handoutMasterIdLst>
    <p:handoutMasterId r:id="rId22"/>
  </p:handoutMasterIdLst>
  <p:sldIdLst>
    <p:sldId id="262" r:id="rId5"/>
    <p:sldId id="257" r:id="rId6"/>
    <p:sldId id="279" r:id="rId7"/>
    <p:sldId id="280" r:id="rId8"/>
    <p:sldId id="281" r:id="rId9"/>
    <p:sldId id="282" r:id="rId10"/>
    <p:sldId id="283" r:id="rId11"/>
    <p:sldId id="284" r:id="rId12"/>
    <p:sldId id="289" r:id="rId13"/>
    <p:sldId id="288" r:id="rId14"/>
    <p:sldId id="290" r:id="rId15"/>
    <p:sldId id="291" r:id="rId16"/>
    <p:sldId id="292" r:id="rId17"/>
    <p:sldId id="293" r:id="rId18"/>
    <p:sldId id="294" r:id="rId19"/>
    <p:sldId id="295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69CF1AB2-1976-4502-BF36-3FF5EA218861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2" autoAdjust="0"/>
    <p:restoredTop sz="94698" autoAdjust="0"/>
  </p:normalViewPr>
  <p:slideViewPr>
    <p:cSldViewPr snapToGrid="0">
      <p:cViewPr varScale="1">
        <p:scale>
          <a:sx n="75" d="100"/>
          <a:sy n="75" d="100"/>
        </p:scale>
        <p:origin x="327" y="48"/>
      </p:cViewPr>
      <p:guideLst>
        <p:guide pos="3840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87" d="100"/>
          <a:sy n="87" d="100"/>
        </p:scale>
        <p:origin x="30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9BCE0C-CD74-4A59-802C-6D2F8C15331A}" type="datetimeFigureOut">
              <a:rPr lang="en-US" smtClean="0"/>
              <a:t>1/3/2020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98501B-77B5-4365-9881-C6E19A3C1E4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145615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04FDEA8-CBB8-46CC-9562-028963DBC55A}" type="datetimeFigureOut">
              <a:rPr lang="en-US" smtClean="0"/>
              <a:t>1/3/2020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8BD8E7-1312-41F3-99C4-6DA5AF89196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20842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04800" y="304800"/>
            <a:ext cx="11582400" cy="6248400"/>
          </a:xfrm>
          <a:prstGeom prst="rect">
            <a:avLst/>
          </a:prstGeom>
          <a:noFill/>
          <a:ln w="50800">
            <a:solidFill>
              <a:schemeClr val="bg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1548245"/>
            <a:ext cx="10515600" cy="2240280"/>
          </a:xfrm>
        </p:spPr>
        <p:txBody>
          <a:bodyPr anchor="b">
            <a:normAutofit/>
          </a:bodyPr>
          <a:lstStyle>
            <a:lvl1pPr algn="ctr">
              <a:defRPr sz="44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8200" y="3854659"/>
            <a:ext cx="10515600" cy="1143000"/>
          </a:xfrm>
        </p:spPr>
        <p:txBody>
          <a:bodyPr>
            <a:normAutofit/>
          </a:bodyPr>
          <a:lstStyle>
            <a:lvl1pPr marL="0" indent="0" algn="ctr">
              <a:buNone/>
              <a:defRPr sz="2000" cap="all" spc="50" baseline="0">
                <a:solidFill>
                  <a:schemeClr val="bg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886275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8153400" y="0"/>
            <a:ext cx="4038600" cy="6858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32813" y="1683327"/>
            <a:ext cx="3125787" cy="2877260"/>
          </a:xfrm>
        </p:spPr>
        <p:txBody>
          <a:bodyPr anchor="b">
            <a:normAutofit/>
          </a:bodyPr>
          <a:lstStyle>
            <a:lvl1pPr>
              <a:defRPr sz="30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"/>
          </p:nvPr>
        </p:nvSpPr>
        <p:spPr>
          <a:xfrm>
            <a:off x="0" y="0"/>
            <a:ext cx="8101584" cy="6857999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32813" y="4591761"/>
            <a:ext cx="3125787" cy="1580440"/>
          </a:xfrm>
        </p:spPr>
        <p:txBody>
          <a:bodyPr/>
          <a:lstStyle>
            <a:lvl1pPr marL="0" indent="0">
              <a:spcBef>
                <a:spcPts val="8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772497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/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1/3/2020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154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57200"/>
            <a:ext cx="1943100" cy="571976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0" y="457200"/>
            <a:ext cx="7048500" cy="5719762"/>
          </a:xfrm>
        </p:spPr>
        <p:txBody>
          <a:bodyPr vert="eaVert"/>
          <a:lstStyle>
            <a:lvl1pPr>
              <a:defRPr/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1/3/2020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4635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 with Pictures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0" y="4800600"/>
            <a:ext cx="12192000" cy="20574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084483"/>
            <a:ext cx="11125200" cy="914400"/>
          </a:xfrm>
        </p:spPr>
        <p:txBody>
          <a:bodyPr anchor="b">
            <a:normAutofit/>
          </a:bodyPr>
          <a:lstStyle>
            <a:lvl1pPr algn="ctr">
              <a:defRPr sz="4400" spc="-50" baseline="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9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0"/>
          </p:nvPr>
        </p:nvSpPr>
        <p:spPr>
          <a:xfrm>
            <a:off x="1" y="1"/>
            <a:ext cx="4023360" cy="4745736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13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1"/>
          </p:nvPr>
        </p:nvSpPr>
        <p:spPr>
          <a:xfrm>
            <a:off x="4084320" y="1"/>
            <a:ext cx="4023360" cy="4745736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14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2"/>
          </p:nvPr>
        </p:nvSpPr>
        <p:spPr>
          <a:xfrm>
            <a:off x="8168640" y="1"/>
            <a:ext cx="4023360" cy="4745736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6043123"/>
            <a:ext cx="11125200" cy="571500"/>
          </a:xfrm>
        </p:spPr>
        <p:txBody>
          <a:bodyPr>
            <a:normAutofit/>
          </a:bodyPr>
          <a:lstStyle>
            <a:lvl1pPr marL="0" indent="0" algn="ctr">
              <a:spcBef>
                <a:spcPts val="0"/>
              </a:spcBef>
              <a:buNone/>
              <a:defRPr sz="2000" cap="all" spc="50" baseline="0">
                <a:solidFill>
                  <a:schemeClr val="bg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46374543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/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1/3/2020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24441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Section Header">
    <p:bg>
      <p:bgPr>
        <a:solidFill>
          <a:schemeClr val="accent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04800" y="304800"/>
            <a:ext cx="11582400" cy="6248400"/>
          </a:xfrm>
          <a:prstGeom prst="rect">
            <a:avLst/>
          </a:prstGeom>
          <a:noFill/>
          <a:ln w="50800">
            <a:solidFill>
              <a:schemeClr val="bg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2483427"/>
            <a:ext cx="10515600" cy="2743200"/>
          </a:xfrm>
        </p:spPr>
        <p:txBody>
          <a:bodyPr anchor="b">
            <a:normAutofit/>
          </a:bodyPr>
          <a:lstStyle>
            <a:lvl1pPr algn="ctr">
              <a:defRPr sz="4400" spc="-50" baseline="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0"/>
          </p:nvPr>
        </p:nvSpPr>
        <p:spPr>
          <a:xfrm>
            <a:off x="835025" y="5257800"/>
            <a:ext cx="10515600" cy="914400"/>
          </a:xfrm>
        </p:spPr>
        <p:txBody>
          <a:bodyPr>
            <a:normAutofit/>
          </a:bodyPr>
          <a:lstStyle>
            <a:lvl1pPr marL="0" indent="0" algn="ctr">
              <a:spcBef>
                <a:spcPts val="0"/>
              </a:spcBef>
              <a:buFontTx/>
              <a:buNone/>
              <a:defRPr sz="2000" cap="all" spc="50" baseline="0">
                <a:solidFill>
                  <a:schemeClr val="bg1"/>
                </a:solidFill>
              </a:defRPr>
            </a:lvl1pPr>
            <a:lvl2pPr marL="365760" indent="0" algn="ctr">
              <a:buNone/>
              <a:defRPr sz="2000" cap="all" spc="50" baseline="0">
                <a:solidFill>
                  <a:schemeClr val="bg1"/>
                </a:solidFill>
              </a:defRPr>
            </a:lvl2pPr>
            <a:lvl3pPr algn="ctr">
              <a:defRPr sz="2000" cap="all" spc="50" baseline="0">
                <a:solidFill>
                  <a:schemeClr val="bg1"/>
                </a:solidFill>
              </a:defRPr>
            </a:lvl3pPr>
            <a:lvl4pPr algn="ctr">
              <a:defRPr sz="2000" cap="all" spc="50" baseline="0">
                <a:solidFill>
                  <a:schemeClr val="bg1"/>
                </a:solidFill>
              </a:defRPr>
            </a:lvl4pPr>
            <a:lvl5pPr algn="ctr">
              <a:defRPr sz="2000" cap="all" spc="50" baseline="0">
                <a:solidFill>
                  <a:schemeClr val="bg1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0677804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24000" y="1714500"/>
            <a:ext cx="4495800" cy="4462272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714500"/>
            <a:ext cx="4495800" cy="4462272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1/3/2020</a:t>
            </a:fld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45679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7048" y="1733162"/>
            <a:ext cx="4498848" cy="68580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 cap="all" baseline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27048" y="2481943"/>
            <a:ext cx="4498848" cy="369025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733162"/>
            <a:ext cx="4498848" cy="68580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 cap="all" baseline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481943"/>
            <a:ext cx="4498848" cy="369025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1/3/2020</a:t>
            </a:fld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7906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1/3/2020</a:t>
            </a:fld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89767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46817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51812" y="1672934"/>
            <a:ext cx="3506788" cy="2880360"/>
          </a:xfrm>
        </p:spPr>
        <p:txBody>
          <a:bodyPr anchor="b">
            <a:normAutofit/>
          </a:bodyPr>
          <a:lstStyle>
            <a:lvl1pPr>
              <a:defRPr sz="3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0352" y="457200"/>
            <a:ext cx="7242111" cy="5715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51812" y="4590288"/>
            <a:ext cx="3514564" cy="1581912"/>
          </a:xfrm>
        </p:spPr>
        <p:txBody>
          <a:bodyPr/>
          <a:lstStyle>
            <a:lvl1pPr marL="0" indent="0">
              <a:spcBef>
                <a:spcPts val="8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1/3/2020</a:t>
            </a:fld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73741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24000" y="457200"/>
            <a:ext cx="91440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0" y="1714500"/>
            <a:ext cx="9144000" cy="44577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6583680"/>
            <a:ext cx="12192000" cy="27432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523999" y="6601556"/>
            <a:ext cx="6491381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187908" y="6601556"/>
            <a:ext cx="1534064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bg1"/>
                </a:solidFill>
              </a:defRPr>
            </a:lvl1pPr>
          </a:lstStyle>
          <a:p>
            <a:fld id="{37CC0096-1860-4642-9CD2-0079EA5E7CD1}" type="datetimeFigureOut">
              <a:rPr lang="en-US" smtClean="0"/>
              <a:pPr/>
              <a:t>1/3/2020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894499" y="6601556"/>
            <a:ext cx="773502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bg1"/>
                </a:solidFill>
              </a:defRPr>
            </a:lvl1pPr>
          </a:lstStyle>
          <a:p>
            <a:fld id="{E31375A4-56A4-47D6-9801-1991572033F7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3259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4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28600" algn="l" defTabSz="914400" rtl="0" eaLnBrk="1" latinLnBrk="0" hangingPunct="1">
        <a:lnSpc>
          <a:spcPct val="90000"/>
        </a:lnSpc>
        <a:spcBef>
          <a:spcPts val="1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9436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6916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488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3840" userDrawn="1">
          <p15:clr>
            <a:srgbClr val="F26B43"/>
          </p15:clr>
        </p15:guide>
        <p15:guide id="4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Injuries and Care</a:t>
            </a:r>
          </a:p>
        </p:txBody>
      </p:sp>
      <p:pic>
        <p:nvPicPr>
          <p:cNvPr id="7" name="Picture Placeholder 6" descr="Two people lifting weights"/>
          <p:cNvPicPr>
            <a:picLocks noGrp="1" noChangeAspect="1"/>
          </p:cNvPicPr>
          <p:nvPr>
            <p:ph type="pic" idx="10"/>
          </p:nvPr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/>
      </p:pic>
      <p:pic>
        <p:nvPicPr>
          <p:cNvPr id="8" name="Picture Placeholder 7" descr="Closeup of Granny Smith apple and tape measure"/>
          <p:cNvPicPr>
            <a:picLocks noGrp="1" noChangeAspect="1"/>
          </p:cNvPicPr>
          <p:nvPr>
            <p:ph type="pic" idx="11"/>
          </p:nvPr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9" b="19"/>
          <a:stretch/>
        </p:blipFill>
        <p:spPr/>
      </p:pic>
      <p:pic>
        <p:nvPicPr>
          <p:cNvPr id="9" name="Picture Placeholder 8" descr="Man and woman running on indoor track"/>
          <p:cNvPicPr>
            <a:picLocks noGrp="1" noChangeAspect="1"/>
          </p:cNvPicPr>
          <p:nvPr>
            <p:ph type="pic" idx="12"/>
          </p:nvPr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39" b="39"/>
          <a:stretch/>
        </p:blipFill>
        <p:spPr/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Chapter 6</a:t>
            </a:r>
          </a:p>
        </p:txBody>
      </p:sp>
    </p:spTree>
    <p:extLst>
      <p:ext uri="{BB962C8B-B14F-4D97-AF65-F5344CB8AC3E}">
        <p14:creationId xmlns:p14="http://schemas.microsoft.com/office/powerpoint/2010/main" val="3034687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Common 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/>
              <a:t>Plantar fasciitis</a:t>
            </a:r>
          </a:p>
          <a:p>
            <a:r>
              <a:rPr lang="en-US" sz="2800" dirty="0"/>
              <a:t>Causes, symptoms, treatments</a:t>
            </a:r>
          </a:p>
          <a:p>
            <a:pPr lvl="1"/>
            <a:r>
              <a:rPr lang="en-US" sz="2600" dirty="0"/>
              <a:t>Inflammation of fasciae on bottom of feet</a:t>
            </a:r>
          </a:p>
          <a:p>
            <a:pPr lvl="1"/>
            <a:r>
              <a:rPr lang="en-US" sz="2600" dirty="0"/>
              <a:t>Symptoms-</a:t>
            </a:r>
          </a:p>
          <a:p>
            <a:pPr lvl="2"/>
            <a:r>
              <a:rPr lang="en-US" sz="2400" dirty="0"/>
              <a:t>Pain, stiffness especially in evening and morning, usually in heel area</a:t>
            </a:r>
          </a:p>
          <a:p>
            <a:pPr lvl="1"/>
            <a:r>
              <a:rPr lang="en-US" sz="2600" dirty="0"/>
              <a:t>Causes-</a:t>
            </a:r>
          </a:p>
          <a:p>
            <a:pPr lvl="2"/>
            <a:r>
              <a:rPr lang="en-US" sz="2400" dirty="0"/>
              <a:t>Overuse, flat arches, inflexible muscles</a:t>
            </a:r>
          </a:p>
          <a:p>
            <a:pPr lvl="1"/>
            <a:r>
              <a:rPr lang="en-US" sz="2600" dirty="0"/>
              <a:t>Treatment</a:t>
            </a:r>
          </a:p>
          <a:p>
            <a:pPr lvl="2"/>
            <a:r>
              <a:rPr lang="en-US" sz="2400" dirty="0"/>
              <a:t>Stretching, ice, shoe change</a:t>
            </a:r>
          </a:p>
        </p:txBody>
      </p:sp>
    </p:spTree>
    <p:extLst>
      <p:ext uri="{BB962C8B-B14F-4D97-AF65-F5344CB8AC3E}">
        <p14:creationId xmlns:p14="http://schemas.microsoft.com/office/powerpoint/2010/main" val="16592450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Common 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/>
              <a:t>Patellofemoral Pain Syndrome (Runner’s Knee)</a:t>
            </a:r>
          </a:p>
          <a:p>
            <a:r>
              <a:rPr lang="en-US" sz="2800" dirty="0"/>
              <a:t>Causes, symptoms, treatments</a:t>
            </a:r>
          </a:p>
          <a:p>
            <a:pPr lvl="1"/>
            <a:r>
              <a:rPr lang="en-US" sz="2600" dirty="0"/>
              <a:t>Pain in the knee cap area resulting from inflammation</a:t>
            </a:r>
          </a:p>
          <a:p>
            <a:pPr lvl="1"/>
            <a:r>
              <a:rPr lang="en-US" sz="2600" dirty="0"/>
              <a:t>Symptoms-</a:t>
            </a:r>
          </a:p>
          <a:p>
            <a:pPr lvl="2"/>
            <a:r>
              <a:rPr lang="en-US" sz="2400" dirty="0"/>
              <a:t>Dull, aching pain in the front of the knee</a:t>
            </a:r>
          </a:p>
          <a:p>
            <a:pPr lvl="1"/>
            <a:r>
              <a:rPr lang="en-US" sz="2600" dirty="0"/>
              <a:t>Causes-</a:t>
            </a:r>
          </a:p>
          <a:p>
            <a:pPr lvl="2"/>
            <a:r>
              <a:rPr lang="en-US" sz="2400" dirty="0"/>
              <a:t>Weak quads, overuse</a:t>
            </a:r>
          </a:p>
          <a:p>
            <a:pPr lvl="1"/>
            <a:r>
              <a:rPr lang="en-US" sz="2600" dirty="0"/>
              <a:t>Treatment</a:t>
            </a:r>
          </a:p>
          <a:p>
            <a:pPr lvl="2"/>
            <a:r>
              <a:rPr lang="en-US" sz="2400" dirty="0"/>
              <a:t>RICE, low impact activity during healing phase, strengthening exercises</a:t>
            </a:r>
          </a:p>
        </p:txBody>
      </p:sp>
    </p:spTree>
    <p:extLst>
      <p:ext uri="{BB962C8B-B14F-4D97-AF65-F5344CB8AC3E}">
        <p14:creationId xmlns:p14="http://schemas.microsoft.com/office/powerpoint/2010/main" val="35397119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Common 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/>
              <a:t>Illiotibial Band Syndrome (ITBS)</a:t>
            </a:r>
          </a:p>
          <a:p>
            <a:r>
              <a:rPr lang="en-US" sz="2800" dirty="0"/>
              <a:t>Causes, symptoms, treatments</a:t>
            </a:r>
          </a:p>
          <a:p>
            <a:pPr lvl="1"/>
            <a:r>
              <a:rPr lang="en-US" sz="2600" dirty="0"/>
              <a:t>Inflammation in areas where the IT band rubs</a:t>
            </a:r>
          </a:p>
          <a:p>
            <a:pPr lvl="1"/>
            <a:r>
              <a:rPr lang="en-US" sz="2600" dirty="0"/>
              <a:t>Symptoms-</a:t>
            </a:r>
          </a:p>
          <a:p>
            <a:pPr lvl="2"/>
            <a:r>
              <a:rPr lang="en-US" sz="2400" dirty="0"/>
              <a:t>Swelling and/or pain in hip, mid thigh, or outside knee region</a:t>
            </a:r>
          </a:p>
          <a:p>
            <a:pPr lvl="1"/>
            <a:r>
              <a:rPr lang="en-US" sz="2600" dirty="0"/>
              <a:t>Causes-</a:t>
            </a:r>
          </a:p>
          <a:p>
            <a:pPr lvl="2"/>
            <a:r>
              <a:rPr lang="en-US" sz="2400" dirty="0"/>
              <a:t>Poor technique, weak glute muscles, low arches, uneven terrain</a:t>
            </a:r>
          </a:p>
          <a:p>
            <a:pPr lvl="1"/>
            <a:r>
              <a:rPr lang="en-US" sz="2600" dirty="0"/>
              <a:t>Treatment</a:t>
            </a:r>
          </a:p>
          <a:p>
            <a:pPr lvl="2"/>
            <a:r>
              <a:rPr lang="en-US" sz="2400" dirty="0"/>
              <a:t>Stretching, RICE, NSAID’s, varying walking terrain, check shoes, technique modifications</a:t>
            </a:r>
          </a:p>
        </p:txBody>
      </p:sp>
    </p:spTree>
    <p:extLst>
      <p:ext uri="{BB962C8B-B14F-4D97-AF65-F5344CB8AC3E}">
        <p14:creationId xmlns:p14="http://schemas.microsoft.com/office/powerpoint/2010/main" val="3329512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Common 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/>
              <a:t>Achilles injuries (tendonitis)</a:t>
            </a:r>
          </a:p>
          <a:p>
            <a:r>
              <a:rPr lang="en-US" sz="2800" dirty="0"/>
              <a:t>Causes, symptoms, treatments</a:t>
            </a:r>
          </a:p>
          <a:p>
            <a:pPr lvl="1"/>
            <a:r>
              <a:rPr lang="en-US" sz="2600" dirty="0"/>
              <a:t>Achilles tendon becomes inflamed</a:t>
            </a:r>
          </a:p>
          <a:p>
            <a:pPr lvl="1"/>
            <a:r>
              <a:rPr lang="en-US" sz="2600" dirty="0"/>
              <a:t>Symptoms-</a:t>
            </a:r>
          </a:p>
          <a:p>
            <a:pPr lvl="2"/>
            <a:r>
              <a:rPr lang="en-US" sz="2400" dirty="0"/>
              <a:t>Achy pain in heels, stiffness usually experienced at night and morning</a:t>
            </a:r>
          </a:p>
          <a:p>
            <a:pPr lvl="1"/>
            <a:r>
              <a:rPr lang="en-US" sz="2600" dirty="0"/>
              <a:t>Causes-</a:t>
            </a:r>
          </a:p>
          <a:p>
            <a:pPr lvl="2"/>
            <a:r>
              <a:rPr lang="en-US" sz="2400" dirty="0"/>
              <a:t>Overuse, inflexibility and weak calf muscles</a:t>
            </a:r>
          </a:p>
          <a:p>
            <a:pPr lvl="1"/>
            <a:r>
              <a:rPr lang="en-US" sz="2600" dirty="0"/>
              <a:t>Treatment</a:t>
            </a:r>
          </a:p>
          <a:p>
            <a:pPr lvl="2"/>
            <a:r>
              <a:rPr lang="en-US" sz="2400" dirty="0"/>
              <a:t>RICE, NSAID’s, stretching and strengthening</a:t>
            </a:r>
          </a:p>
        </p:txBody>
      </p:sp>
    </p:spTree>
    <p:extLst>
      <p:ext uri="{BB962C8B-B14F-4D97-AF65-F5344CB8AC3E}">
        <p14:creationId xmlns:p14="http://schemas.microsoft.com/office/powerpoint/2010/main" val="40085852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Common 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Stress Factures</a:t>
            </a:r>
          </a:p>
          <a:p>
            <a:r>
              <a:rPr lang="en-US" sz="2800" dirty="0"/>
              <a:t>Causes, symptoms, treatments</a:t>
            </a:r>
          </a:p>
          <a:p>
            <a:pPr lvl="1"/>
            <a:r>
              <a:rPr lang="en-US" sz="2600" dirty="0"/>
              <a:t>Microscopic cracks in bones of the foot</a:t>
            </a:r>
          </a:p>
          <a:p>
            <a:pPr lvl="1"/>
            <a:r>
              <a:rPr lang="en-US" sz="2600" dirty="0"/>
              <a:t>Symptoms-</a:t>
            </a:r>
          </a:p>
          <a:p>
            <a:pPr lvl="2"/>
            <a:r>
              <a:rPr lang="en-US" sz="2400" dirty="0"/>
              <a:t>Sharp pain at the point of injury, swelling</a:t>
            </a:r>
          </a:p>
          <a:p>
            <a:pPr lvl="1"/>
            <a:r>
              <a:rPr lang="en-US" sz="2600" dirty="0"/>
              <a:t>Causes-</a:t>
            </a:r>
          </a:p>
          <a:p>
            <a:pPr lvl="2"/>
            <a:r>
              <a:rPr lang="en-US" sz="2400" dirty="0"/>
              <a:t>Overuse, sudden trauma</a:t>
            </a:r>
          </a:p>
          <a:p>
            <a:pPr lvl="1"/>
            <a:r>
              <a:rPr lang="en-US" sz="2600" dirty="0"/>
              <a:t>Treatment</a:t>
            </a:r>
          </a:p>
          <a:p>
            <a:pPr lvl="2"/>
            <a:r>
              <a:rPr lang="en-US" sz="2400" dirty="0"/>
              <a:t>Disuse and follow professional treatment strategy</a:t>
            </a:r>
          </a:p>
        </p:txBody>
      </p:sp>
    </p:spTree>
    <p:extLst>
      <p:ext uri="{BB962C8B-B14F-4D97-AF65-F5344CB8AC3E}">
        <p14:creationId xmlns:p14="http://schemas.microsoft.com/office/powerpoint/2010/main" val="2519263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Common 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Muscle strains and sprains</a:t>
            </a:r>
          </a:p>
          <a:p>
            <a:r>
              <a:rPr lang="en-US" sz="2800" dirty="0"/>
              <a:t>Causes, symptoms, treatments</a:t>
            </a:r>
          </a:p>
          <a:p>
            <a:pPr lvl="1"/>
            <a:r>
              <a:rPr lang="en-US" sz="2600" dirty="0"/>
              <a:t>Overstretching a muscle or joint</a:t>
            </a:r>
          </a:p>
          <a:p>
            <a:pPr lvl="1"/>
            <a:r>
              <a:rPr lang="en-US" sz="2600" dirty="0"/>
              <a:t>Symptoms-</a:t>
            </a:r>
          </a:p>
          <a:p>
            <a:pPr lvl="2"/>
            <a:r>
              <a:rPr lang="en-US" sz="2400" dirty="0"/>
              <a:t>Immediate sharp pain, swelling</a:t>
            </a:r>
          </a:p>
          <a:p>
            <a:pPr lvl="1"/>
            <a:r>
              <a:rPr lang="en-US" sz="2600" dirty="0"/>
              <a:t>Causes-</a:t>
            </a:r>
          </a:p>
          <a:p>
            <a:pPr lvl="2"/>
            <a:r>
              <a:rPr lang="en-US" sz="2400" dirty="0"/>
              <a:t>Overexertion, poor flexibility, weak muscles</a:t>
            </a:r>
          </a:p>
          <a:p>
            <a:pPr lvl="1"/>
            <a:r>
              <a:rPr lang="en-US" sz="2600" dirty="0"/>
              <a:t>Treatment</a:t>
            </a:r>
          </a:p>
          <a:p>
            <a:pPr lvl="2"/>
            <a:r>
              <a:rPr lang="en-US" sz="2400" dirty="0"/>
              <a:t>RICE, NSAID’s, strengthening</a:t>
            </a:r>
          </a:p>
        </p:txBody>
      </p:sp>
    </p:spTree>
    <p:extLst>
      <p:ext uri="{BB962C8B-B14F-4D97-AF65-F5344CB8AC3E}">
        <p14:creationId xmlns:p14="http://schemas.microsoft.com/office/powerpoint/2010/main" val="42467707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Common 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Illness</a:t>
            </a:r>
          </a:p>
          <a:p>
            <a:r>
              <a:rPr lang="en-US" sz="2800" dirty="0"/>
              <a:t>Includes various types of ailments from the flu to gastrointestinal issues. </a:t>
            </a:r>
          </a:p>
          <a:p>
            <a:r>
              <a:rPr lang="en-US" sz="2800" dirty="0"/>
              <a:t>General rule:</a:t>
            </a:r>
          </a:p>
          <a:p>
            <a:pPr lvl="1"/>
            <a:r>
              <a:rPr lang="en-US" sz="2600" dirty="0"/>
              <a:t>”above the neck you’re okay to exercise; below is a no go”</a:t>
            </a:r>
          </a:p>
          <a:p>
            <a:pPr lvl="1"/>
            <a:r>
              <a:rPr lang="en-US" sz="2600" dirty="0"/>
              <a:t>Before exercising when ill, make sure there is no fever, dehydration (from GI issues), or body aches</a:t>
            </a:r>
          </a:p>
          <a:p>
            <a:pPr lvl="1"/>
            <a:r>
              <a:rPr lang="en-US" sz="2600" dirty="0"/>
              <a:t>If unable to exercise, wait 24 hours after symptoms have disappeared to exercise</a:t>
            </a:r>
          </a:p>
        </p:txBody>
      </p:sp>
    </p:spTree>
    <p:extLst>
      <p:ext uri="{BB962C8B-B14F-4D97-AF65-F5344CB8AC3E}">
        <p14:creationId xmlns:p14="http://schemas.microsoft.com/office/powerpoint/2010/main" val="2199681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Walking is safer than running, for injuries</a:t>
            </a:r>
          </a:p>
          <a:p>
            <a:r>
              <a:rPr lang="en-US" sz="2800" dirty="0"/>
              <a:t>More is better for fitness but quantity tends to be the main factor in causing injury</a:t>
            </a:r>
          </a:p>
          <a:p>
            <a:r>
              <a:rPr lang="en-US" sz="2800" dirty="0"/>
              <a:t>Most injuries are soft-tissue injuries and can be treated at home</a:t>
            </a: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8369708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Price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2800" dirty="0"/>
              <a:t>An acronym used to describe treatment and accelerate healing time</a:t>
            </a:r>
          </a:p>
          <a:p>
            <a:r>
              <a:rPr lang="en-US" sz="2800" b="1" dirty="0"/>
              <a:t>P-prevention</a:t>
            </a:r>
          </a:p>
          <a:p>
            <a:r>
              <a:rPr lang="en-US" sz="2800" b="1" dirty="0"/>
              <a:t>R-rest</a:t>
            </a:r>
          </a:p>
          <a:p>
            <a:pPr lvl="1"/>
            <a:r>
              <a:rPr lang="en-US" sz="2600" dirty="0"/>
              <a:t>Immobilize injured area and avoid use for 24-48 hours</a:t>
            </a:r>
          </a:p>
          <a:p>
            <a:r>
              <a:rPr lang="en-US" sz="2800" b="1" dirty="0"/>
              <a:t>I-ice</a:t>
            </a:r>
          </a:p>
          <a:p>
            <a:pPr lvl="1"/>
            <a:r>
              <a:rPr lang="en-US" sz="2600" dirty="0"/>
              <a:t>Cold therapy reduces inflammation; ice injured area for 15-20 minutes several times a day for first 48 hours of injury</a:t>
            </a:r>
          </a:p>
          <a:p>
            <a:r>
              <a:rPr lang="en-US" sz="2800" b="1" dirty="0"/>
              <a:t>C-compression</a:t>
            </a:r>
          </a:p>
          <a:p>
            <a:pPr lvl="1"/>
            <a:r>
              <a:rPr lang="en-US" sz="2600" dirty="0"/>
              <a:t>Use a wrap to help squeeze blood away from injured area</a:t>
            </a:r>
          </a:p>
          <a:p>
            <a:r>
              <a:rPr lang="en-US" sz="2800" b="1" dirty="0"/>
              <a:t>E-elevation</a:t>
            </a:r>
          </a:p>
          <a:p>
            <a:pPr lvl="1"/>
            <a:r>
              <a:rPr lang="en-US" sz="2600" dirty="0"/>
              <a:t>Raise injured area above level of the heart, if possible. </a:t>
            </a:r>
          </a:p>
        </p:txBody>
      </p:sp>
    </p:spTree>
    <p:extLst>
      <p:ext uri="{BB962C8B-B14F-4D97-AF65-F5344CB8AC3E}">
        <p14:creationId xmlns:p14="http://schemas.microsoft.com/office/powerpoint/2010/main" val="35318559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Additional treatment strategies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Anti-inflammatory medications-</a:t>
            </a:r>
          </a:p>
          <a:p>
            <a:pPr lvl="1"/>
            <a:r>
              <a:rPr lang="en-US" sz="2600" dirty="0"/>
              <a:t>Non-steroidal anti-inflammatory drugs (NSAIDS)-aspirin, ibuprofen, naproxen</a:t>
            </a:r>
          </a:p>
          <a:p>
            <a:pPr lvl="1"/>
            <a:r>
              <a:rPr lang="en-US" sz="2600" dirty="0"/>
              <a:t>Steroidal drugs-administered by a physician like cortisone</a:t>
            </a:r>
          </a:p>
          <a:p>
            <a:r>
              <a:rPr lang="en-US" sz="2800" dirty="0"/>
              <a:t>Surgery-usually not needed but can be required if determined by patient and physician to be the appropriate strategy. </a:t>
            </a:r>
          </a:p>
        </p:txBody>
      </p:sp>
    </p:spTree>
    <p:extLst>
      <p:ext uri="{BB962C8B-B14F-4D97-AF65-F5344CB8AC3E}">
        <p14:creationId xmlns:p14="http://schemas.microsoft.com/office/powerpoint/2010/main" val="7193105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Prevention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Should be the focus; “an ounce of prevention is worth a pound of cure”</a:t>
            </a:r>
          </a:p>
          <a:p>
            <a:r>
              <a:rPr lang="en-US" sz="2800" dirty="0"/>
              <a:t>Educate yourself on causes of injuries using scientifically backed literature and experience</a:t>
            </a: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8363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General guidelines to Injury prevention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Muscle weakness-</a:t>
            </a:r>
          </a:p>
          <a:p>
            <a:pPr lvl="1"/>
            <a:r>
              <a:rPr lang="en-US" sz="2600" dirty="0"/>
              <a:t>impact forces require strength to prevent injury</a:t>
            </a:r>
          </a:p>
          <a:p>
            <a:r>
              <a:rPr lang="en-US" sz="2800" dirty="0"/>
              <a:t>Genetic factors-</a:t>
            </a:r>
          </a:p>
          <a:p>
            <a:pPr lvl="1"/>
            <a:r>
              <a:rPr lang="en-US" sz="2600" dirty="0"/>
              <a:t>be aware of your body’s needs. High arches, hip shape, gait patterns may or may not be able to be altered. Adapt accordingly. </a:t>
            </a:r>
          </a:p>
          <a:p>
            <a:r>
              <a:rPr lang="en-US" sz="2800" dirty="0"/>
              <a:t>Training errors-</a:t>
            </a:r>
          </a:p>
          <a:p>
            <a:pPr lvl="1"/>
            <a:r>
              <a:rPr lang="en-US" sz="2600" dirty="0"/>
              <a:t>Control volume and intensity to avoid over-stressing the system</a:t>
            </a:r>
          </a:p>
        </p:txBody>
      </p:sp>
    </p:spTree>
    <p:extLst>
      <p:ext uri="{BB962C8B-B14F-4D97-AF65-F5344CB8AC3E}">
        <p14:creationId xmlns:p14="http://schemas.microsoft.com/office/powerpoint/2010/main" val="33483924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General guidelines to Injury prevention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2800" dirty="0"/>
              <a:t>Stretching-</a:t>
            </a:r>
          </a:p>
          <a:p>
            <a:pPr lvl="1"/>
            <a:r>
              <a:rPr lang="en-US" sz="2600" dirty="0"/>
              <a:t>Stretch at the right times, after your workout is the best</a:t>
            </a:r>
          </a:p>
          <a:p>
            <a:r>
              <a:rPr lang="en-US" sz="2800" dirty="0"/>
              <a:t>Warm up-</a:t>
            </a:r>
          </a:p>
          <a:p>
            <a:pPr lvl="1"/>
            <a:r>
              <a:rPr lang="en-US" sz="2600" dirty="0"/>
              <a:t>Performing a good warm-up helps prevent injury</a:t>
            </a:r>
          </a:p>
          <a:p>
            <a:r>
              <a:rPr lang="en-US" sz="2800" dirty="0"/>
              <a:t>Terrain and running surfaces-</a:t>
            </a:r>
          </a:p>
          <a:p>
            <a:pPr lvl="1"/>
            <a:r>
              <a:rPr lang="en-US" sz="2600" dirty="0"/>
              <a:t>Altering terrain such as pavement vs. trails, hills vs. flats can help prevent injury</a:t>
            </a:r>
          </a:p>
          <a:p>
            <a:r>
              <a:rPr lang="en-US" sz="2800" dirty="0"/>
              <a:t>Weight-</a:t>
            </a:r>
          </a:p>
          <a:p>
            <a:pPr lvl="1"/>
            <a:r>
              <a:rPr lang="en-US" sz="2600" dirty="0"/>
              <a:t>Manage weight; increased weight increases forces being placed on body during exercise</a:t>
            </a:r>
          </a:p>
        </p:txBody>
      </p:sp>
    </p:spTree>
    <p:extLst>
      <p:ext uri="{BB962C8B-B14F-4D97-AF65-F5344CB8AC3E}">
        <p14:creationId xmlns:p14="http://schemas.microsoft.com/office/powerpoint/2010/main" val="25974752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Common 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/>
              <a:t>Medial tibia stress syndrome (MTSS) or shin splints</a:t>
            </a:r>
          </a:p>
          <a:p>
            <a:r>
              <a:rPr lang="en-US" sz="2800" dirty="0"/>
              <a:t>Causes, symptoms, treatments</a:t>
            </a:r>
          </a:p>
          <a:p>
            <a:pPr lvl="1"/>
            <a:r>
              <a:rPr lang="en-US" sz="2600" dirty="0"/>
              <a:t>Most common for runners</a:t>
            </a:r>
          </a:p>
          <a:p>
            <a:pPr lvl="1"/>
            <a:r>
              <a:rPr lang="en-US" sz="2600" dirty="0"/>
              <a:t>Symptoms-</a:t>
            </a:r>
          </a:p>
          <a:p>
            <a:pPr lvl="2"/>
            <a:r>
              <a:rPr lang="en-US" sz="2400" dirty="0"/>
              <a:t>Pain in shins</a:t>
            </a:r>
          </a:p>
          <a:p>
            <a:pPr lvl="1"/>
            <a:r>
              <a:rPr lang="en-US" sz="2600" dirty="0"/>
              <a:t>Causes-</a:t>
            </a:r>
          </a:p>
          <a:p>
            <a:pPr lvl="2"/>
            <a:r>
              <a:rPr lang="en-US" sz="2400" dirty="0"/>
              <a:t>Too much too soon, inflexible muscles, running surfaces, worn out shoes</a:t>
            </a:r>
          </a:p>
          <a:p>
            <a:pPr lvl="1"/>
            <a:r>
              <a:rPr lang="en-US" sz="2600" dirty="0"/>
              <a:t>Treatment</a:t>
            </a:r>
          </a:p>
          <a:p>
            <a:pPr lvl="2"/>
            <a:r>
              <a:rPr lang="en-US" sz="2400" dirty="0"/>
              <a:t>RICE, NSAID’s, varying walking terrain, check shoes</a:t>
            </a:r>
          </a:p>
        </p:txBody>
      </p:sp>
    </p:spTree>
    <p:extLst>
      <p:ext uri="{BB962C8B-B14F-4D97-AF65-F5344CB8AC3E}">
        <p14:creationId xmlns:p14="http://schemas.microsoft.com/office/powerpoint/2010/main" val="34670889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Common Injuries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Muscle Soreness</a:t>
            </a:r>
          </a:p>
          <a:p>
            <a:r>
              <a:rPr lang="en-US" sz="2800" dirty="0"/>
              <a:t>Causes, symptoms, treatments</a:t>
            </a:r>
          </a:p>
          <a:p>
            <a:pPr lvl="1"/>
            <a:r>
              <a:rPr lang="en-US" sz="2600" dirty="0"/>
              <a:t>Common at the onset of a new exercise routine</a:t>
            </a:r>
          </a:p>
          <a:p>
            <a:pPr lvl="1"/>
            <a:r>
              <a:rPr lang="en-US" sz="2600" dirty="0"/>
              <a:t>Symptoms-</a:t>
            </a:r>
          </a:p>
          <a:p>
            <a:pPr lvl="2"/>
            <a:r>
              <a:rPr lang="en-US" sz="2400" dirty="0"/>
              <a:t>General muscle aches in areas of body utilized during exercise</a:t>
            </a:r>
          </a:p>
          <a:p>
            <a:pPr lvl="1"/>
            <a:r>
              <a:rPr lang="en-US" sz="2600" dirty="0"/>
              <a:t>Causes-</a:t>
            </a:r>
          </a:p>
          <a:p>
            <a:pPr lvl="2"/>
            <a:r>
              <a:rPr lang="en-US" sz="2400" dirty="0"/>
              <a:t>Inactivity, sudden change is intensity</a:t>
            </a:r>
          </a:p>
          <a:p>
            <a:pPr lvl="1"/>
            <a:r>
              <a:rPr lang="en-US" sz="2600" dirty="0"/>
              <a:t>Treatment</a:t>
            </a:r>
          </a:p>
          <a:p>
            <a:pPr lvl="2"/>
            <a:r>
              <a:rPr lang="en-US" sz="2400" dirty="0"/>
              <a:t>NSAID’s, rest</a:t>
            </a:r>
          </a:p>
        </p:txBody>
      </p:sp>
    </p:spTree>
    <p:extLst>
      <p:ext uri="{BB962C8B-B14F-4D97-AF65-F5344CB8AC3E}">
        <p14:creationId xmlns:p14="http://schemas.microsoft.com/office/powerpoint/2010/main" val="2570466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Health Fitness 16x9">
  <a:themeElements>
    <a:clrScheme name="HealthFitness">
      <a:dk1>
        <a:srgbClr val="595959"/>
      </a:dk1>
      <a:lt1>
        <a:sysClr val="window" lastClr="FFFFFF"/>
      </a:lt1>
      <a:dk2>
        <a:srgbClr val="000000"/>
      </a:dk2>
      <a:lt2>
        <a:srgbClr val="DDDDDD"/>
      </a:lt2>
      <a:accent1>
        <a:srgbClr val="87A91B"/>
      </a:accent1>
      <a:accent2>
        <a:srgbClr val="FBCE11"/>
      </a:accent2>
      <a:accent3>
        <a:srgbClr val="446ED8"/>
      </a:accent3>
      <a:accent4>
        <a:srgbClr val="9D22E2"/>
      </a:accent4>
      <a:accent5>
        <a:srgbClr val="FE9E00"/>
      </a:accent5>
      <a:accent6>
        <a:srgbClr val="DF5327"/>
      </a:accent6>
      <a:hlink>
        <a:srgbClr val="446ED8"/>
      </a:hlink>
      <a:folHlink>
        <a:srgbClr val="828282"/>
      </a:folHlink>
    </a:clrScheme>
    <a:fontScheme name="Calibri Light">
      <a:majorFont>
        <a:latin typeface="Calibri Light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ealth and fitness presentation (widescreen).potx" id="{ABFD658B-2256-413B-9244-0F977A0B2D12}" vid="{E4CB021D-C859-4C82-BDBB-2F2FACCF0D80}"/>
    </a:ext>
  </a:extLst>
</a:theme>
</file>

<file path=ppt/theme/theme2.xml><?xml version="1.0" encoding="utf-8"?>
<a:theme xmlns:a="http://schemas.openxmlformats.org/drawingml/2006/main" name="Office Theme">
  <a:themeElements>
    <a:clrScheme name="HealthFitness">
      <a:dk1>
        <a:srgbClr val="595959"/>
      </a:dk1>
      <a:lt1>
        <a:sysClr val="window" lastClr="FFFFFF"/>
      </a:lt1>
      <a:dk2>
        <a:srgbClr val="000000"/>
      </a:dk2>
      <a:lt2>
        <a:srgbClr val="DDDDDD"/>
      </a:lt2>
      <a:accent1>
        <a:srgbClr val="87A91B"/>
      </a:accent1>
      <a:accent2>
        <a:srgbClr val="FBCE11"/>
      </a:accent2>
      <a:accent3>
        <a:srgbClr val="446ED8"/>
      </a:accent3>
      <a:accent4>
        <a:srgbClr val="9D22E2"/>
      </a:accent4>
      <a:accent5>
        <a:srgbClr val="FE9E00"/>
      </a:accent5>
      <a:accent6>
        <a:srgbClr val="DF5327"/>
      </a:accent6>
      <a:hlink>
        <a:srgbClr val="446ED8"/>
      </a:hlink>
      <a:folHlink>
        <a:srgbClr val="828282"/>
      </a:folHlink>
    </a:clrScheme>
    <a:fontScheme name="Calibri Light">
      <a:majorFont>
        <a:latin typeface="Calibri Light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HealthFitness">
      <a:dk1>
        <a:srgbClr val="595959"/>
      </a:dk1>
      <a:lt1>
        <a:sysClr val="window" lastClr="FFFFFF"/>
      </a:lt1>
      <a:dk2>
        <a:srgbClr val="000000"/>
      </a:dk2>
      <a:lt2>
        <a:srgbClr val="DDDDDD"/>
      </a:lt2>
      <a:accent1>
        <a:srgbClr val="87A91B"/>
      </a:accent1>
      <a:accent2>
        <a:srgbClr val="FBCE11"/>
      </a:accent2>
      <a:accent3>
        <a:srgbClr val="446ED8"/>
      </a:accent3>
      <a:accent4>
        <a:srgbClr val="9D22E2"/>
      </a:accent4>
      <a:accent5>
        <a:srgbClr val="FE9E00"/>
      </a:accent5>
      <a:accent6>
        <a:srgbClr val="DF5327"/>
      </a:accent6>
      <a:hlink>
        <a:srgbClr val="446ED8"/>
      </a:hlink>
      <a:folHlink>
        <a:srgbClr val="828282"/>
      </a:folHlink>
    </a:clrScheme>
    <a:fontScheme name="Calibri Light">
      <a:majorFont>
        <a:latin typeface="Calibri Light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324DE37D1BAA747A721D6DF703D3972" ma:contentTypeVersion="7" ma:contentTypeDescription="Create a new document." ma:contentTypeScope="" ma:versionID="0d651ac8afed9a10d52f522538c62c73">
  <xsd:schema xmlns:xsd="http://www.w3.org/2001/XMLSchema" xmlns:xs="http://www.w3.org/2001/XMLSchema" xmlns:p="http://schemas.microsoft.com/office/2006/metadata/properties" xmlns:ns2="1bd97ddc-fa26-4429-a5c1-9c1c89bfe3b1" xmlns:ns3="4544e67c-3b18-4bbc-bc36-f2613a0c8f26" targetNamespace="http://schemas.microsoft.com/office/2006/metadata/properties" ma:root="true" ma:fieldsID="7ad4c0713df0ae52b57551b43ce568e2" ns2:_="" ns3:_="">
    <xsd:import namespace="1bd97ddc-fa26-4429-a5c1-9c1c89bfe3b1"/>
    <xsd:import namespace="4544e67c-3b18-4bbc-bc36-f2613a0c8f2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bd97ddc-fa26-4429-a5c1-9c1c89bfe3b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544e67c-3b18-4bbc-bc36-f2613a0c8f26" elementFormDefault="qualified">
    <xsd:import namespace="http://schemas.microsoft.com/office/2006/documentManagement/types"/>
    <xsd:import namespace="http://schemas.microsoft.com/office/infopath/2007/PartnerControls"/>
    <xsd:element name="SharedWithUsers" ma:index="11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2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5F15004-E0AC-45FA-B9C7-F72812A6A19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77106455-D146-4902-BE4B-B892AA300F6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221C47B-D420-4013-9B6A-E73D3383199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bd97ddc-fa26-4429-a5c1-9c1c89bfe3b1"/>
    <ds:schemaRef ds:uri="4544e67c-3b18-4bbc-bc36-f2613a0c8f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Health Fitness 16x9</Template>
  <TotalTime>50</TotalTime>
  <Words>739</Words>
  <Application>Microsoft Office PowerPoint</Application>
  <PresentationFormat>Widescreen</PresentationFormat>
  <Paragraphs>128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0" baseType="lpstr">
      <vt:lpstr>Arial</vt:lpstr>
      <vt:lpstr>Calibri</vt:lpstr>
      <vt:lpstr>Calibri Light</vt:lpstr>
      <vt:lpstr>Health Fitness 16x9</vt:lpstr>
      <vt:lpstr>Injuries and Care</vt:lpstr>
      <vt:lpstr>Injuries</vt:lpstr>
      <vt:lpstr>Price</vt:lpstr>
      <vt:lpstr>Additional treatment strategies</vt:lpstr>
      <vt:lpstr>Prevention</vt:lpstr>
      <vt:lpstr>General guidelines to Injury prevention</vt:lpstr>
      <vt:lpstr>General guidelines to Injury prevention</vt:lpstr>
      <vt:lpstr>Common Injuries</vt:lpstr>
      <vt:lpstr>Common Injuries</vt:lpstr>
      <vt:lpstr>Common Injuries</vt:lpstr>
      <vt:lpstr>Common Injuries</vt:lpstr>
      <vt:lpstr>Common Injuries</vt:lpstr>
      <vt:lpstr>Common Injuries</vt:lpstr>
      <vt:lpstr>Common Injuries</vt:lpstr>
      <vt:lpstr>Common Injuries</vt:lpstr>
      <vt:lpstr>Common Injuries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Injuries and Care</dc:title>
  <dc:creator>Microsoft Office User</dc:creator>
  <cp:lastModifiedBy>Althea Moser</cp:lastModifiedBy>
  <cp:revision>8</cp:revision>
  <dcterms:created xsi:type="dcterms:W3CDTF">2019-05-24T17:26:22Z</dcterms:created>
  <dcterms:modified xsi:type="dcterms:W3CDTF">2020-01-03T19:30:17Z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0x010100F324DE37D1BAA747A721D6DF703D3972</vt:lpwstr>
  </property>
</Properties>
</file>

<file path=docProps/thumbnail.jpeg>
</file>