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0" r:id="rId2"/>
    <p:sldId id="292" r:id="rId3"/>
    <p:sldId id="293" r:id="rId4"/>
    <p:sldId id="294" r:id="rId5"/>
    <p:sldId id="295" r:id="rId6"/>
    <p:sldId id="296" r:id="rId7"/>
    <p:sldId id="298" r:id="rId8"/>
    <p:sldId id="263" r:id="rId9"/>
    <p:sldId id="299" r:id="rId10"/>
    <p:sldId id="300" r:id="rId11"/>
    <p:sldId id="256" r:id="rId12"/>
    <p:sldId id="258" r:id="rId13"/>
    <p:sldId id="260" r:id="rId14"/>
    <p:sldId id="277" r:id="rId15"/>
    <p:sldId id="283" r:id="rId16"/>
    <p:sldId id="301" r:id="rId17"/>
    <p:sldId id="284" r:id="rId18"/>
    <p:sldId id="287" r:id="rId19"/>
    <p:sldId id="288" r:id="rId20"/>
    <p:sldId id="257" r:id="rId21"/>
    <p:sldId id="302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78" y="9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CE2768-8D74-46E0-BBD9-C2FD21012ACC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5D4B5C-FFD9-439B-8617-C95B7AF2D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245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>
            <a:extLst>
              <a:ext uri="{FF2B5EF4-FFF2-40B4-BE49-F238E27FC236}">
                <a16:creationId xmlns:a16="http://schemas.microsoft.com/office/drawing/2014/main" id="{22847865-73A8-468F-9404-966BFEF1CD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877888"/>
            <a:ext cx="4475163" cy="316388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CC12452D-3291-4B33-B065-ECF384B8AB55}"/>
              </a:ext>
            </a:extLst>
          </p:cNvPr>
          <p:cNvSpPr>
            <a:spLocks noChangeArrowheads="1"/>
          </p:cNvSpPr>
          <p:nvPr>
            <p:ph type="body"/>
          </p:nvPr>
        </p:nvSpPr>
        <p:spPr>
          <a:xfrm>
            <a:off x="1060450" y="4349750"/>
            <a:ext cx="4738688" cy="3509963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AB931D3C-B32E-4BF4-86FB-181552B66BFD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08CB3FC4-9227-4C7F-AF0B-8BAE05C345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>
            <a:extLst>
              <a:ext uri="{FF2B5EF4-FFF2-40B4-BE49-F238E27FC236}">
                <a16:creationId xmlns:a16="http://schemas.microsoft.com/office/drawing/2014/main" id="{A1A95975-4F4A-49EE-82BF-F0776870DA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877888"/>
            <a:ext cx="4475163" cy="316388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D50F57D7-B19A-4678-87AB-0704319ADF47}"/>
              </a:ext>
            </a:extLst>
          </p:cNvPr>
          <p:cNvSpPr>
            <a:spLocks noChangeArrowheads="1"/>
          </p:cNvSpPr>
          <p:nvPr>
            <p:ph type="body"/>
          </p:nvPr>
        </p:nvSpPr>
        <p:spPr>
          <a:xfrm>
            <a:off x="1060450" y="4349750"/>
            <a:ext cx="4738688" cy="3509963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>
            <a:extLst>
              <a:ext uri="{FF2B5EF4-FFF2-40B4-BE49-F238E27FC236}">
                <a16:creationId xmlns:a16="http://schemas.microsoft.com/office/drawing/2014/main" id="{B3D4D7B1-3A87-46B6-A9E8-C151ECA7E8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877888"/>
            <a:ext cx="4475163" cy="316388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43E745BC-A983-46D0-A6D7-B9C0FF25E14A}"/>
              </a:ext>
            </a:extLst>
          </p:cNvPr>
          <p:cNvSpPr>
            <a:spLocks noChangeArrowheads="1"/>
          </p:cNvSpPr>
          <p:nvPr>
            <p:ph type="body"/>
          </p:nvPr>
        </p:nvSpPr>
        <p:spPr>
          <a:xfrm>
            <a:off x="1060450" y="4349750"/>
            <a:ext cx="4738688" cy="3509963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>
            <a:extLst>
              <a:ext uri="{FF2B5EF4-FFF2-40B4-BE49-F238E27FC236}">
                <a16:creationId xmlns:a16="http://schemas.microsoft.com/office/drawing/2014/main" id="{2AFD8CC4-D6E5-4E67-AE3A-C1891BA30D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877888"/>
            <a:ext cx="4475163" cy="316388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E42DBE20-BADE-4CD7-BB3A-6285395DD7E5}"/>
              </a:ext>
            </a:extLst>
          </p:cNvPr>
          <p:cNvSpPr>
            <a:spLocks noChangeArrowheads="1"/>
          </p:cNvSpPr>
          <p:nvPr>
            <p:ph type="body"/>
          </p:nvPr>
        </p:nvSpPr>
        <p:spPr>
          <a:xfrm>
            <a:off x="1060450" y="4349750"/>
            <a:ext cx="4738688" cy="3509963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>
            <a:extLst>
              <a:ext uri="{FF2B5EF4-FFF2-40B4-BE49-F238E27FC236}">
                <a16:creationId xmlns:a16="http://schemas.microsoft.com/office/drawing/2014/main" id="{9FA554F0-8123-4565-B1DD-D6CF1EC50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877888"/>
            <a:ext cx="4475163" cy="316388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9955CBEE-48EF-4D0A-94AD-C5ECB55FC26D}"/>
              </a:ext>
            </a:extLst>
          </p:cNvPr>
          <p:cNvSpPr>
            <a:spLocks noChangeArrowheads="1"/>
          </p:cNvSpPr>
          <p:nvPr>
            <p:ph type="body"/>
          </p:nvPr>
        </p:nvSpPr>
        <p:spPr>
          <a:xfrm>
            <a:off x="1060450" y="4349750"/>
            <a:ext cx="4738688" cy="3509963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6DC4F2EB-2F7E-4E06-858E-215A41324E8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CF49C94A-E6D3-4569-802B-35B412CB84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B86B752D-4CB0-4412-9507-5BAC17C873C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319213" y="877888"/>
            <a:ext cx="4216400" cy="3162300"/>
          </a:xfrm>
          <a:ln/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B18BB5F1-122C-4CB8-BC2F-50A74FBFE233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xfrm>
            <a:off x="1060450" y="4349750"/>
            <a:ext cx="4738688" cy="3427413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A85E4762-BFC5-42B4-8FCE-2F36F45FF6D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FD53F393-65C2-4B94-8940-FD478795DF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2FE1BC5C-A8A7-4ED4-BFDC-D7500AC8D481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5B87D051-C993-4976-9317-E81ECA4DE9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8F75ED-2018-4977-9B89-FC00EDC15D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F89D47-8D22-4CF4-A481-29ED05789D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00B570-AD1D-4A08-8E45-AB8935C2D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0D1B2-04ED-4903-8E65-66ED69904C02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1D15D6-5DDD-45C4-B457-6780900BE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833118-C7FB-4CB1-85CC-78C0B76C3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894FA-19CA-4F4A-97D9-311A11DF3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44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E0838-2A50-4892-82FD-8CCF313B2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882336-C67A-41CD-B3B9-718660D2AA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8E4EFA-6636-4308-9853-FAB072FF1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0D1B2-04ED-4903-8E65-66ED69904C02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3867FC-00D8-4AF5-AF34-3342CD73B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6A7FD9-DD53-45FE-B2D1-990097FA3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894FA-19CA-4F4A-97D9-311A11DF3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47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D57A3B9-10C6-40CE-A5BB-34F73C0181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3331B4-9A0F-49A8-A57E-5161F69642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57DA4A-9874-4660-8A4E-AD61BCF3A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0D1B2-04ED-4903-8E65-66ED69904C02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6AFD4F-6865-4797-8523-D6E3E9EB2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C24977-D93A-49FF-8CFE-92CED4AD3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894FA-19CA-4F4A-97D9-311A11DF3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906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680D5-C7DE-455D-828A-6A0C6281A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5F79C-4967-465D-B16B-19AF225391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4AD47E-1A82-422E-8734-132B1DFDF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0D1B2-04ED-4903-8E65-66ED69904C02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C91079-E402-45E7-9FB1-9D56FCB38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08FD8D-A2A9-4393-9BF0-695362E29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894FA-19CA-4F4A-97D9-311A11DF3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174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DC818-663A-48C7-B570-D92A9C32E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1857AE-14CD-4EF1-B5FE-AB09B8E738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052129-6D46-4028-9CCB-DB34C09CB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0D1B2-04ED-4903-8E65-66ED69904C02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89D6B-67A4-4BFD-B71B-732E84787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0D96C-B167-473E-AB04-0C060F613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894FA-19CA-4F4A-97D9-311A11DF3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006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82EC6-C020-4A58-B0A6-9C0B48871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7DCABC-250D-4DB0-9261-3D1F6098B3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940008-202F-4EB0-B3AC-968D25F6B8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FB50F0-C487-4957-A6EA-D0C30A19E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0D1B2-04ED-4903-8E65-66ED69904C02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9641B3-DAE2-411D-A182-69D2F2413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674291-155E-45D2-BCF4-301DAC7B2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894FA-19CA-4F4A-97D9-311A11DF3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11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BBA88-8643-469A-9E93-5EBA9AA04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991CA5-57F4-4356-89ED-5E94F5D51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657326-C178-4194-B7AC-48A793BADE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86487A-2097-4E46-8243-33A42A229D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04E554-7566-4F04-A283-B7DAE0DFD0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658EC7-8471-4B33-9B1A-4291CCDDA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0D1B2-04ED-4903-8E65-66ED69904C02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97131D-5E21-4992-BB5D-1B395C88F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8CDA57F-85D8-496C-883F-0352342C3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894FA-19CA-4F4A-97D9-311A11DF3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36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219D3-304F-4732-B173-4F70F88AA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DCC4CC-B177-4D30-92D4-C587C7902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0D1B2-04ED-4903-8E65-66ED69904C02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DE193A-1A86-4A04-AF6A-6E411D23A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D0AB7F-14F9-466C-A65D-8970F37B0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894FA-19CA-4F4A-97D9-311A11DF3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526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0E6845-4649-4281-BD2D-B8AD7563A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0D1B2-04ED-4903-8E65-66ED69904C02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E7EE98-EA0C-4A36-88AD-C826129E7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26CAA1-1465-4D51-9DF6-53D1D7082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894FA-19CA-4F4A-97D9-311A11DF3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65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5344FB-F22E-40B9-BE42-80E77A37C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1B702C-80B9-4C73-8FCD-C3C6E78AF1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0AD4EF-C687-407F-952D-1FCD2C46AA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33B215-33E5-4B68-B237-FCE3ADDF12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0D1B2-04ED-4903-8E65-66ED69904C02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3DA9A0-588E-450E-9587-A2877EE56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66D8A7-7835-4C76-BB37-EF4BB0E0B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894FA-19CA-4F4A-97D9-311A11DF3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06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A4C99-8366-4953-811A-AA5896477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5D83B26-82A0-4F78-B80E-B5F7E1FE71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54A9F3-9609-4E29-AF79-9C86AEA412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840E2E-08D4-43A0-878D-293AA73BF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0D1B2-04ED-4903-8E65-66ED69904C02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87E622-86ED-4801-B67A-7539380E5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CD4B9F-2A86-4A89-9B45-86BBA4EF3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894FA-19CA-4F4A-97D9-311A11DF3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608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1F82EE-A475-4FFF-90AA-8E43DAF06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6CF7FD-0654-4857-8177-51CAF970F8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DF7CB9-3FFD-4950-939C-E1E4DB1C76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E0D1B2-04ED-4903-8E65-66ED69904C02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AC35BD-203C-4747-8121-90A058BB1D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757580-C971-44A3-8E4C-16795B730E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894FA-19CA-4F4A-97D9-311A11DF3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5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934F1179-B481-4F9E-BCA3-AFB972070F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Right Triangle 73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0" name="Rectangle 2">
            <a:extLst>
              <a:ext uri="{FF2B5EF4-FFF2-40B4-BE49-F238E27FC236}">
                <a16:creationId xmlns:a16="http://schemas.microsoft.com/office/drawing/2014/main" id="{1D6E8F3F-7C54-4122-9419-586D32E87A1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285241" y="1008993"/>
            <a:ext cx="9231410" cy="3542045"/>
          </a:xfrm>
        </p:spPr>
        <p:txBody>
          <a:bodyPr anchor="b">
            <a:normAutofit/>
          </a:bodyPr>
          <a:lstStyle/>
          <a:p>
            <a:pPr algn="l"/>
            <a:r>
              <a:rPr lang="en-US" altLang="en-US" sz="11500" dirty="0"/>
              <a:t>IT 3223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0DE6573F-B4F7-41A8-8171-47AAD0C6419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85241" y="4582814"/>
            <a:ext cx="7132335" cy="1312657"/>
          </a:xfrm>
        </p:spPr>
        <p:txBody>
          <a:bodyPr anchor="t">
            <a:normAutofit/>
          </a:bodyPr>
          <a:lstStyle/>
          <a:p>
            <a:pPr algn="l"/>
            <a:r>
              <a:rPr lang="en-US" altLang="en-US" sz="4000" dirty="0"/>
              <a:t>Testing and Change Management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6" name="Rectangle 135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ight Triangle 137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62" name="Rectangle 2">
            <a:extLst>
              <a:ext uri="{FF2B5EF4-FFF2-40B4-BE49-F238E27FC236}">
                <a16:creationId xmlns:a16="http://schemas.microsoft.com/office/drawing/2014/main" id="{526A412A-59F9-45C9-B13A-02D14F8045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5"/>
            <a:ext cx="8074815" cy="1618489"/>
          </a:xfrm>
        </p:spPr>
        <p:txBody>
          <a:bodyPr anchor="ctr">
            <a:normAutofit/>
          </a:bodyPr>
          <a:lstStyle/>
          <a:p>
            <a:pPr>
              <a:defRPr/>
            </a:pPr>
            <a:r>
              <a:rPr lang="en-US" altLang="en-US" sz="5000"/>
              <a:t>Best Practice: Build in quality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A2A7E6F0-DAFB-40D5-A42D-4CA00927809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85240" y="2496541"/>
            <a:ext cx="8074815" cy="3508410"/>
          </a:xfrm>
        </p:spPr>
        <p:txBody>
          <a:bodyPr anchor="t">
            <a:normAutofit/>
          </a:bodyPr>
          <a:lstStyle/>
          <a:p>
            <a:r>
              <a:rPr lang="en-US" altLang="en-US" sz="2400" dirty="0"/>
              <a:t>Functional Specifications</a:t>
            </a:r>
          </a:p>
          <a:p>
            <a:r>
              <a:rPr lang="en-US" altLang="en-US" sz="2400" dirty="0"/>
              <a:t>Reviews and Inspections</a:t>
            </a:r>
          </a:p>
          <a:p>
            <a:r>
              <a:rPr lang="en-US" altLang="en-US" sz="2400" dirty="0"/>
              <a:t>Formal entry and exit criteria for project</a:t>
            </a:r>
          </a:p>
          <a:p>
            <a:r>
              <a:rPr lang="en-US" altLang="en-US" sz="2400" dirty="0"/>
              <a:t>Functional testing</a:t>
            </a:r>
          </a:p>
          <a:p>
            <a:r>
              <a:rPr lang="en-US" altLang="en-US" sz="2400" dirty="0"/>
              <a:t>Multiplatform testing</a:t>
            </a:r>
          </a:p>
          <a:p>
            <a:r>
              <a:rPr lang="en-US" altLang="en-US" sz="2400" dirty="0"/>
              <a:t>Automated testing</a:t>
            </a:r>
          </a:p>
          <a:p>
            <a:r>
              <a:rPr lang="en-US" altLang="en-US" sz="2400" dirty="0"/>
              <a:t>‘Nightly” builds</a:t>
            </a:r>
          </a:p>
          <a:p>
            <a:pPr lvl="1"/>
            <a:endParaRPr lang="en-US" altLang="en-US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ight Triangle 74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86" name="Rectangle 2">
            <a:extLst>
              <a:ext uri="{FF2B5EF4-FFF2-40B4-BE49-F238E27FC236}">
                <a16:creationId xmlns:a16="http://schemas.microsoft.com/office/drawing/2014/main" id="{F9E9A2A5-B459-41BF-9D06-29EC9E1602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5"/>
            <a:ext cx="9370470" cy="1056057"/>
          </a:xfrm>
        </p:spPr>
        <p:txBody>
          <a:bodyPr vert="horz" lIns="90488" tIns="44450" rIns="90488" bIns="44450" rtlCol="0" anchor="ctr">
            <a:normAutofit/>
          </a:bodyPr>
          <a:lstStyle/>
          <a:p>
            <a:pPr>
              <a:defRPr/>
            </a:pPr>
            <a:r>
              <a:rPr lang="en-US" altLang="en-US" sz="5000" b="1" dirty="0"/>
              <a:t>Some Simple Definitions for Testing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652C448D-2B68-4C67-9117-6FFE752C3DC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85240" y="2018849"/>
            <a:ext cx="8994386" cy="3946874"/>
          </a:xfrm>
        </p:spPr>
        <p:txBody>
          <a:bodyPr vert="horz" lIns="90488" tIns="44450" rIns="90488" bIns="44450" rtlCol="0" anchor="t">
            <a:normAutofit/>
          </a:bodyPr>
          <a:lstStyle/>
          <a:p>
            <a:r>
              <a:rPr lang="en-US" altLang="en-US" sz="2000" dirty="0"/>
              <a:t>Error:</a:t>
            </a:r>
          </a:p>
          <a:p>
            <a:pPr lvl="1"/>
            <a:r>
              <a:rPr lang="en-US" altLang="en-US" sz="2000" dirty="0"/>
              <a:t>a mistake made by some person</a:t>
            </a:r>
          </a:p>
          <a:p>
            <a:r>
              <a:rPr lang="en-US" altLang="en-US" sz="2000" dirty="0"/>
              <a:t>Fault or Defect :</a:t>
            </a:r>
          </a:p>
          <a:p>
            <a:pPr lvl="1"/>
            <a:r>
              <a:rPr lang="en-US" altLang="en-US" sz="2000" dirty="0"/>
              <a:t>the result of an error </a:t>
            </a:r>
          </a:p>
          <a:p>
            <a:pPr lvl="1"/>
            <a:r>
              <a:rPr lang="en-US" altLang="en-US" sz="2000" dirty="0"/>
              <a:t>there may be many faults or defects caused by a single error</a:t>
            </a:r>
          </a:p>
          <a:p>
            <a:r>
              <a:rPr lang="en-US" altLang="en-US" sz="2000" dirty="0"/>
              <a:t>Failure :</a:t>
            </a:r>
          </a:p>
          <a:p>
            <a:pPr lvl="1"/>
            <a:r>
              <a:rPr lang="en-US" altLang="en-US" sz="2000" dirty="0"/>
              <a:t>the result of a defect that manifests itself during execution</a:t>
            </a:r>
          </a:p>
          <a:p>
            <a:pPr lvl="1"/>
            <a:r>
              <a:rPr lang="en-US" altLang="en-US" sz="2000" dirty="0"/>
              <a:t>there may be several failures due to a single defect</a:t>
            </a:r>
          </a:p>
          <a:p>
            <a:pPr lvl="1"/>
            <a:r>
              <a:rPr lang="en-US" altLang="en-US" sz="2000" dirty="0"/>
              <a:t>there may never be any failure even when there are defects or faults simply because the specific combination of conditions never occurred during the execution.</a:t>
            </a: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6" name="Rectangle 135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ight Triangle 137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id="{5A40D035-BFB5-48FD-B88E-740A186891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6"/>
            <a:ext cx="8074815" cy="829824"/>
          </a:xfrm>
        </p:spPr>
        <p:txBody>
          <a:bodyPr vert="horz" lIns="90488" tIns="44450" rIns="90488" bIns="44450" rtlCol="0" anchor="ctr">
            <a:normAutofit fontScale="90000"/>
          </a:bodyPr>
          <a:lstStyle/>
          <a:p>
            <a:pPr>
              <a:defRPr/>
            </a:pPr>
            <a:r>
              <a:rPr lang="en-US" altLang="en-US" sz="7200" b="1" dirty="0"/>
              <a:t>Types of Faults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041A98D7-21B0-4179-9D08-C52CE332CA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5240" y="1935669"/>
            <a:ext cx="9908786" cy="4037428"/>
          </a:xfrm>
        </p:spPr>
        <p:txBody>
          <a:bodyPr vert="horz" lIns="90488" tIns="44450" rIns="90488" bIns="44450" rtlCol="0" anchor="t">
            <a:normAutofit lnSpcReduction="10000"/>
          </a:bodyPr>
          <a:lstStyle/>
          <a:p>
            <a:pPr>
              <a:defRPr/>
            </a:pPr>
            <a:r>
              <a:rPr lang="en-US" altLang="en-US" sz="2000" b="1" dirty="0"/>
              <a:t>algorithmic fault : logic error such as wrong initialization, wrong comparison, etc.</a:t>
            </a:r>
          </a:p>
          <a:p>
            <a:pPr>
              <a:defRPr/>
            </a:pPr>
            <a:r>
              <a:rPr lang="en-US" altLang="en-US" sz="2000" b="1" dirty="0"/>
              <a:t>computation and precision fault: implementing wrong formula, lack of degree of accuracy, etc.</a:t>
            </a:r>
          </a:p>
          <a:p>
            <a:pPr>
              <a:defRPr/>
            </a:pPr>
            <a:r>
              <a:rPr lang="en-US" altLang="en-US" sz="2000" b="1" dirty="0"/>
              <a:t>stress fault : limited buffer size, undersized queue size, etc.</a:t>
            </a:r>
          </a:p>
          <a:p>
            <a:pPr>
              <a:defRPr/>
            </a:pPr>
            <a:r>
              <a:rPr lang="en-US" altLang="en-US" sz="2000" b="1" dirty="0"/>
              <a:t>performance &amp; capacity fault : not enough throughput, limited number of simultaneous users, etc. that are lesser than what requirements asked for</a:t>
            </a:r>
          </a:p>
          <a:p>
            <a:pPr>
              <a:defRPr/>
            </a:pPr>
            <a:r>
              <a:rPr lang="en-US" altLang="en-US" sz="2000" b="1" dirty="0"/>
              <a:t>timing fault: real-time processing miss where the timing of multiple, synchronous processing is key </a:t>
            </a:r>
          </a:p>
          <a:p>
            <a:pPr>
              <a:defRPr/>
            </a:pPr>
            <a:r>
              <a:rPr lang="en-US" altLang="en-US" sz="2000" b="1" dirty="0"/>
              <a:t>fault recovery fault: lack of or erroneous fault processing</a:t>
            </a:r>
          </a:p>
          <a:p>
            <a:pPr>
              <a:defRPr/>
            </a:pPr>
            <a:r>
              <a:rPr lang="en-US" altLang="en-US" sz="2000" b="1" dirty="0"/>
              <a:t>documentation fault: erroneous documentation of design or of requirements specification</a:t>
            </a:r>
          </a:p>
          <a:p>
            <a:pPr>
              <a:defRPr/>
            </a:pPr>
            <a:r>
              <a:rPr lang="en-US" altLang="en-US" sz="2000" b="1" dirty="0"/>
              <a:t>interface fault : system to system or hardware to software interfaces not working as specified or documented </a:t>
            </a:r>
          </a:p>
          <a:p>
            <a:pPr>
              <a:buFontTx/>
              <a:buChar char="–"/>
              <a:defRPr/>
            </a:pPr>
            <a:endParaRPr lang="en-US" altLang="en-US" sz="1300" b="1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ight Triangle 74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82" name="Rectangle 2">
            <a:extLst>
              <a:ext uri="{FF2B5EF4-FFF2-40B4-BE49-F238E27FC236}">
                <a16:creationId xmlns:a16="http://schemas.microsoft.com/office/drawing/2014/main" id="{2EDC112F-9568-46CE-8589-68CE7A3073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6"/>
            <a:ext cx="8074815" cy="579101"/>
          </a:xfrm>
        </p:spPr>
        <p:txBody>
          <a:bodyPr vert="horz" lIns="90488" tIns="44450" rIns="90488" bIns="44450" rtlCol="0" anchor="ctr">
            <a:normAutofit fontScale="90000"/>
          </a:bodyPr>
          <a:lstStyle/>
          <a:p>
            <a:pPr>
              <a:defRPr/>
            </a:pPr>
            <a:r>
              <a:rPr lang="en-US" altLang="en-US" sz="7200" b="1" dirty="0"/>
              <a:t>Types of Testing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B07A0913-9D37-4955-9C94-C53DB7ED0D1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85239" y="1794957"/>
            <a:ext cx="8074815" cy="4347746"/>
          </a:xfrm>
        </p:spPr>
        <p:txBody>
          <a:bodyPr vert="horz" lIns="90488" tIns="44450" rIns="90488" bIns="44450" rtlCol="0" anchor="t">
            <a:normAutofit/>
          </a:bodyPr>
          <a:lstStyle/>
          <a:p>
            <a:r>
              <a:rPr lang="en-US" altLang="en-US" sz="1400" u="sng" dirty="0"/>
              <a:t>Unit testing  </a:t>
            </a:r>
            <a:endParaRPr lang="en-US" altLang="en-US" sz="1400" dirty="0"/>
          </a:p>
          <a:p>
            <a:pPr lvl="1"/>
            <a:r>
              <a:rPr lang="en-US" altLang="en-US" sz="1400" dirty="0"/>
              <a:t>often performed by the programmer himself/herself</a:t>
            </a:r>
          </a:p>
          <a:p>
            <a:pPr lvl="1"/>
            <a:r>
              <a:rPr lang="en-US" altLang="en-US" sz="1400" dirty="0"/>
              <a:t>testing only that independent chunk of code</a:t>
            </a:r>
          </a:p>
          <a:p>
            <a:r>
              <a:rPr lang="en-US" altLang="en-US" sz="1400" u="sng" dirty="0"/>
              <a:t>Functional testing </a:t>
            </a:r>
            <a:endParaRPr lang="en-US" altLang="en-US" sz="1400" dirty="0"/>
          </a:p>
          <a:p>
            <a:pPr lvl="1"/>
            <a:r>
              <a:rPr lang="en-US" altLang="en-US" sz="1400" dirty="0"/>
              <a:t>testing a group of units for a particular required function</a:t>
            </a:r>
          </a:p>
          <a:p>
            <a:pPr lvl="1"/>
            <a:r>
              <a:rPr lang="en-US" altLang="en-US" sz="1400" dirty="0"/>
              <a:t>often performed by someone else than the code author </a:t>
            </a:r>
          </a:p>
          <a:p>
            <a:r>
              <a:rPr lang="en-US" altLang="en-US" sz="1400" u="sng" dirty="0"/>
              <a:t>Component testing </a:t>
            </a:r>
            <a:r>
              <a:rPr lang="en-US" altLang="en-US" sz="1400" dirty="0"/>
              <a:t>: </a:t>
            </a:r>
          </a:p>
          <a:p>
            <a:pPr lvl="1"/>
            <a:r>
              <a:rPr lang="en-US" altLang="en-US" sz="1400" dirty="0"/>
              <a:t>testing a group of related functions for a piece of major requirements</a:t>
            </a:r>
          </a:p>
          <a:p>
            <a:pPr lvl="1"/>
            <a:r>
              <a:rPr lang="en-US" altLang="en-US" sz="1400" dirty="0"/>
              <a:t>should be performed by an independent test group</a:t>
            </a:r>
          </a:p>
          <a:p>
            <a:r>
              <a:rPr lang="en-US" altLang="en-US" sz="1400" u="sng" dirty="0"/>
              <a:t>Integration testing : </a:t>
            </a:r>
          </a:p>
          <a:p>
            <a:pPr lvl="1"/>
            <a:r>
              <a:rPr lang="en-US" altLang="en-US" sz="1400" dirty="0"/>
              <a:t>Testing multiple components together</a:t>
            </a:r>
          </a:p>
          <a:p>
            <a:pPr lvl="1"/>
            <a:r>
              <a:rPr lang="en-US" altLang="en-US" sz="1400" dirty="0"/>
              <a:t>should be performed by an independent test group</a:t>
            </a:r>
            <a:endParaRPr lang="en-US" altLang="en-US" sz="1400" u="sng" dirty="0"/>
          </a:p>
          <a:p>
            <a:r>
              <a:rPr lang="en-US" altLang="en-US" sz="1400" u="sng" dirty="0"/>
              <a:t>System testing </a:t>
            </a:r>
            <a:endParaRPr lang="en-US" altLang="en-US" sz="1400" dirty="0"/>
          </a:p>
          <a:p>
            <a:pPr lvl="1"/>
            <a:r>
              <a:rPr lang="en-US" altLang="en-US" sz="1400" dirty="0"/>
              <a:t>testing the complete system </a:t>
            </a:r>
          </a:p>
          <a:p>
            <a:pPr lvl="1"/>
            <a:r>
              <a:rPr lang="en-US" altLang="en-US" sz="1400" dirty="0"/>
              <a:t>may be further divided into : </a:t>
            </a:r>
            <a:r>
              <a:rPr lang="en-US" altLang="en-US" sz="1400" i="1" u="sng" dirty="0"/>
              <a:t>performance</a:t>
            </a:r>
            <a:r>
              <a:rPr lang="en-US" altLang="en-US" sz="1400" dirty="0"/>
              <a:t>, </a:t>
            </a:r>
            <a:r>
              <a:rPr lang="en-US" altLang="en-US" sz="1400" i="1" u="sng" dirty="0"/>
              <a:t>regression</a:t>
            </a:r>
            <a:r>
              <a:rPr lang="en-US" altLang="en-US" sz="1400" dirty="0"/>
              <a:t>, </a:t>
            </a:r>
            <a:r>
              <a:rPr lang="en-US" altLang="en-US" sz="1400" i="1" u="sng" dirty="0"/>
              <a:t>acceptance</a:t>
            </a:r>
            <a:r>
              <a:rPr lang="en-US" altLang="en-US" sz="1400" dirty="0"/>
              <a:t>, </a:t>
            </a:r>
            <a:r>
              <a:rPr lang="en-US" altLang="en-US" sz="1400" i="1" u="sng" dirty="0"/>
              <a:t>installation</a:t>
            </a:r>
            <a:r>
              <a:rPr lang="en-US" altLang="en-US" sz="1400" dirty="0"/>
              <a:t>, etc. kind of testing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Triangle 7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794" name="Rectangle 2">
            <a:extLst>
              <a:ext uri="{FF2B5EF4-FFF2-40B4-BE49-F238E27FC236}">
                <a16:creationId xmlns:a16="http://schemas.microsoft.com/office/drawing/2014/main" id="{DF1B97ED-7197-429C-AE85-D450D76E66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6"/>
            <a:ext cx="9458960" cy="829824"/>
          </a:xfrm>
        </p:spPr>
        <p:txBody>
          <a:bodyPr anchor="ctr">
            <a:normAutofit/>
          </a:bodyPr>
          <a:lstStyle/>
          <a:p>
            <a:pPr>
              <a:defRPr/>
            </a:pPr>
            <a:r>
              <a:rPr lang="en-US" altLang="en-US" sz="5000" b="1" dirty="0"/>
              <a:t>Different Testing Methodologies</a:t>
            </a: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3826864A-9989-4736-9146-807A6AEC34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4234" y="1935669"/>
            <a:ext cx="9399966" cy="4140666"/>
          </a:xfrm>
        </p:spPr>
        <p:txBody>
          <a:bodyPr rtlCol="0" anchor="t">
            <a:normAutofit/>
          </a:bodyPr>
          <a:lstStyle/>
          <a:p>
            <a:pPr>
              <a:defRPr/>
            </a:pPr>
            <a:r>
              <a:rPr lang="en-US" altLang="en-US" sz="2000" dirty="0"/>
              <a:t>Inspection and Review </a:t>
            </a:r>
          </a:p>
          <a:p>
            <a:pPr lvl="1">
              <a:defRPr/>
            </a:pPr>
            <a:r>
              <a:rPr lang="en-US" altLang="en-US" sz="2000" dirty="0"/>
              <a:t>mostly applicable for documents and non-machine executable material</a:t>
            </a:r>
          </a:p>
          <a:p>
            <a:pPr lvl="1">
              <a:defRPr/>
            </a:pPr>
            <a:r>
              <a:rPr lang="en-US" altLang="en-US" sz="2000" dirty="0"/>
              <a:t>requires preparation and some training in looking for problem, recording, follow-up, etc.</a:t>
            </a:r>
          </a:p>
          <a:p>
            <a:pPr>
              <a:defRPr/>
            </a:pPr>
            <a:r>
              <a:rPr lang="en-US" altLang="en-US" sz="2000" dirty="0"/>
              <a:t>Formal proof of correctness</a:t>
            </a:r>
          </a:p>
          <a:p>
            <a:pPr lvl="1">
              <a:defRPr/>
            </a:pPr>
            <a:r>
              <a:rPr lang="en-US" altLang="en-US" sz="2000" dirty="0"/>
              <a:t>applicable to very small algorithmic solutions</a:t>
            </a:r>
          </a:p>
          <a:p>
            <a:pPr lvl="1">
              <a:defRPr/>
            </a:pPr>
            <a:r>
              <a:rPr lang="en-US" altLang="en-US" sz="2000" dirty="0"/>
              <a:t>requires formal training in theorem proving</a:t>
            </a:r>
          </a:p>
          <a:p>
            <a:pPr>
              <a:defRPr/>
            </a:pPr>
            <a:r>
              <a:rPr lang="en-US" altLang="en-US" sz="2000" dirty="0"/>
              <a:t>Running code</a:t>
            </a:r>
          </a:p>
          <a:p>
            <a:pPr lvl="1">
              <a:defRPr/>
            </a:pPr>
            <a:r>
              <a:rPr lang="en-US" altLang="en-US" sz="2000" dirty="0"/>
              <a:t>applies to all executable material</a:t>
            </a:r>
          </a:p>
          <a:p>
            <a:pPr lvl="1">
              <a:defRPr/>
            </a:pPr>
            <a:r>
              <a:rPr lang="en-US" altLang="en-US" sz="2000" dirty="0"/>
              <a:t>requires a lot of preparation of test cases and some training in test process, test execution, and test tools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Triangle 7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890" name="Rectangle 2">
            <a:extLst>
              <a:ext uri="{FF2B5EF4-FFF2-40B4-BE49-F238E27FC236}">
                <a16:creationId xmlns:a16="http://schemas.microsoft.com/office/drawing/2014/main" id="{EECBA0C2-CFD5-472D-B100-C13B95F2C9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6"/>
            <a:ext cx="9768676" cy="741334"/>
          </a:xfrm>
        </p:spPr>
        <p:txBody>
          <a:bodyPr anchor="ctr">
            <a:normAutofit fontScale="90000"/>
          </a:bodyPr>
          <a:lstStyle/>
          <a:p>
            <a:pPr>
              <a:defRPr/>
            </a:pPr>
            <a:r>
              <a:rPr lang="en-US" altLang="en-US" sz="5000" b="1" dirty="0"/>
              <a:t>Random Testing &amp; “Gorilla” Testing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F569D568-D173-4D8E-A000-BDD38C9537A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85240" y="1870715"/>
            <a:ext cx="8074815" cy="4139253"/>
          </a:xfrm>
        </p:spPr>
        <p:txBody>
          <a:bodyPr rtlCol="0" anchor="t">
            <a:normAutofit/>
          </a:bodyPr>
          <a:lstStyle/>
          <a:p>
            <a:pPr>
              <a:defRPr/>
            </a:pPr>
            <a:r>
              <a:rPr lang="en-US" altLang="en-US" sz="2000" dirty="0"/>
              <a:t>Random testing can be truly random: </a:t>
            </a:r>
          </a:p>
          <a:p>
            <a:pPr lvl="1">
              <a:defRPr/>
            </a:pPr>
            <a:r>
              <a:rPr lang="en-US" altLang="en-US" sz="2000" dirty="0"/>
              <a:t>Pick every third (or </a:t>
            </a:r>
            <a:r>
              <a:rPr lang="en-US" altLang="en-US" sz="2000" dirty="0" err="1"/>
              <a:t>xth</a:t>
            </a:r>
            <a:r>
              <a:rPr lang="en-US" altLang="en-US" sz="2000" dirty="0"/>
              <a:t>) test cases from all the generated test cases</a:t>
            </a:r>
          </a:p>
          <a:p>
            <a:pPr lvl="1">
              <a:defRPr/>
            </a:pPr>
            <a:r>
              <a:rPr lang="en-US" altLang="en-US" sz="2000" dirty="0"/>
              <a:t>Develop a user profile, pick test cases (arbitrarily) from each of the profiled tested cases</a:t>
            </a:r>
          </a:p>
          <a:p>
            <a:pPr lvl="1">
              <a:defRPr/>
            </a:pPr>
            <a:r>
              <a:rPr lang="en-US" altLang="en-US" sz="2000" dirty="0"/>
              <a:t>Develop a user profile, pick test cases (randomly) from each of the profiled test cases. But the number of test cases for each category would follow the profiles percentages.</a:t>
            </a:r>
          </a:p>
          <a:p>
            <a:pPr>
              <a:defRPr/>
            </a:pPr>
            <a:r>
              <a:rPr lang="en-US" altLang="en-US" sz="2000" dirty="0"/>
              <a:t>Gorilla Testing:</a:t>
            </a:r>
          </a:p>
          <a:p>
            <a:pPr lvl="1">
              <a:defRPr/>
            </a:pPr>
            <a:r>
              <a:rPr lang="en-US" altLang="en-US" sz="2000" dirty="0"/>
              <a:t>Pick the experienced users or sales/support personnel</a:t>
            </a:r>
          </a:p>
          <a:p>
            <a:pPr lvl="1">
              <a:defRPr/>
            </a:pPr>
            <a:r>
              <a:rPr lang="en-US" altLang="en-US" sz="2000" dirty="0"/>
              <a:t>Let them run the system (from their experiences).</a:t>
            </a:r>
          </a:p>
          <a:p>
            <a:pPr lvl="1">
              <a:defRPr/>
            </a:pPr>
            <a:r>
              <a:rPr lang="en-US" altLang="en-US" sz="2000" dirty="0"/>
              <a:t>Continue for a “longer” period if the number of problems found is bigger than some “preset bar.”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ight Triangle 74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78" name="Rectangle 2">
            <a:extLst>
              <a:ext uri="{FF2B5EF4-FFF2-40B4-BE49-F238E27FC236}">
                <a16:creationId xmlns:a16="http://schemas.microsoft.com/office/drawing/2014/main" id="{9FDDAD71-EF57-4223-86D9-94D6866E78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5"/>
            <a:ext cx="8074815" cy="770831"/>
          </a:xfrm>
        </p:spPr>
        <p:txBody>
          <a:bodyPr anchor="ctr">
            <a:normAutofit fontScale="90000"/>
          </a:bodyPr>
          <a:lstStyle/>
          <a:p>
            <a:pPr>
              <a:defRPr/>
            </a:pPr>
            <a:r>
              <a:rPr lang="en-US" altLang="en-US" sz="5000" b="1" dirty="0"/>
              <a:t>Some Fundamentals on Testing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FD6C173D-3B98-4AC3-A0E4-33278330A5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6860" y="1821426"/>
            <a:ext cx="9901411" cy="4129548"/>
          </a:xfrm>
        </p:spPr>
        <p:txBody>
          <a:bodyPr rtlCol="0" anchor="t">
            <a:normAutofit/>
          </a:bodyPr>
          <a:lstStyle/>
          <a:p>
            <a:pPr>
              <a:defRPr/>
            </a:pPr>
            <a:r>
              <a:rPr lang="en-US" altLang="en-US" sz="2400" dirty="0"/>
              <a:t>How many test cases to develop and run?</a:t>
            </a:r>
          </a:p>
          <a:p>
            <a:pPr lvl="1">
              <a:defRPr/>
            </a:pPr>
            <a:r>
              <a:rPr lang="en-US" altLang="en-US" dirty="0"/>
              <a:t>Exhaustive testing:  develop and run </a:t>
            </a:r>
            <a:r>
              <a:rPr lang="en-US" altLang="en-US" u="sng" dirty="0"/>
              <a:t>every possible</a:t>
            </a:r>
            <a:r>
              <a:rPr lang="en-US" altLang="en-US" dirty="0"/>
              <a:t> test case. </a:t>
            </a:r>
          </a:p>
          <a:p>
            <a:pPr lvl="2">
              <a:defRPr/>
            </a:pPr>
            <a:r>
              <a:rPr lang="en-US" altLang="en-US" sz="2400" dirty="0"/>
              <a:t>Too much and impractical. </a:t>
            </a:r>
          </a:p>
          <a:p>
            <a:pPr lvl="2">
              <a:defRPr/>
            </a:pPr>
            <a:r>
              <a:rPr lang="en-US" altLang="en-US" sz="2400" dirty="0"/>
              <a:t>e.g.  To cover all possible cases for an input statement that reads a three digit integer would be impractical. (there are  999 positive integers and 999 negative integers and a zero making it 1999 test cases for exhaustive test cases!)  </a:t>
            </a:r>
          </a:p>
          <a:p>
            <a:pPr>
              <a:defRPr/>
            </a:pPr>
            <a:r>
              <a:rPr lang="en-US" altLang="en-US" sz="2400" dirty="0"/>
              <a:t>How do we design the test cases for in-house developed application?</a:t>
            </a:r>
          </a:p>
          <a:p>
            <a:pPr lvl="1">
              <a:defRPr/>
            </a:pPr>
            <a:r>
              <a:rPr lang="en-US" altLang="en-US" dirty="0"/>
              <a:t>How much of the code should we cover? </a:t>
            </a:r>
          </a:p>
          <a:p>
            <a:pPr lvl="1">
              <a:defRPr/>
            </a:pPr>
            <a:r>
              <a:rPr lang="en-US" altLang="en-US" dirty="0"/>
              <a:t>When do we stop running? 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ight Triangle 136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14" name="Rectangle 2">
            <a:extLst>
              <a:ext uri="{FF2B5EF4-FFF2-40B4-BE49-F238E27FC236}">
                <a16:creationId xmlns:a16="http://schemas.microsoft.com/office/drawing/2014/main" id="{E7C91843-46DD-41AF-9231-FE894B5BFC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5"/>
            <a:ext cx="8074815" cy="704463"/>
          </a:xfrm>
        </p:spPr>
        <p:txBody>
          <a:bodyPr anchor="ctr">
            <a:normAutofit fontScale="90000"/>
          </a:bodyPr>
          <a:lstStyle/>
          <a:p>
            <a:pPr>
              <a:defRPr/>
            </a:pPr>
            <a:r>
              <a:rPr lang="en-US" altLang="en-US" sz="5600" b="1"/>
              <a:t>When do we Stop Testing ?</a:t>
            </a: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1EC3908B-607D-4AC8-8671-48204789BF1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85240" y="1878088"/>
            <a:ext cx="9599070" cy="4183499"/>
          </a:xfrm>
        </p:spPr>
        <p:txBody>
          <a:bodyPr anchor="t">
            <a:normAutofit lnSpcReduction="10000"/>
          </a:bodyPr>
          <a:lstStyle/>
          <a:p>
            <a:r>
              <a:rPr lang="en-US" altLang="en-US" sz="2400" dirty="0"/>
              <a:t>Most common goal for stopping:</a:t>
            </a:r>
          </a:p>
          <a:p>
            <a:pPr lvl="1"/>
            <a:r>
              <a:rPr lang="en-US" altLang="en-US" dirty="0"/>
              <a:t>When we have executed all of our test cases and when all the failures which came from the testing are fixed.</a:t>
            </a:r>
          </a:p>
          <a:p>
            <a:r>
              <a:rPr lang="en-US" altLang="en-US" sz="2400" dirty="0"/>
              <a:t>Less common goal for stopping:</a:t>
            </a:r>
          </a:p>
          <a:p>
            <a:pPr lvl="1"/>
            <a:r>
              <a:rPr lang="en-US" altLang="en-US" dirty="0"/>
              <a:t>When we have executed a fixed percentage of test cases and when all the failures which came from the testing are fixed</a:t>
            </a:r>
          </a:p>
          <a:p>
            <a:pPr lvl="1"/>
            <a:r>
              <a:rPr lang="en-US" altLang="en-US" dirty="0"/>
              <a:t>When we have executed all the test cases and when only a fixed percentage of the failures which came from the testing are fixed</a:t>
            </a:r>
          </a:p>
          <a:p>
            <a:r>
              <a:rPr lang="en-US" altLang="en-US" sz="2400" dirty="0"/>
              <a:t>Lesser common goal for stopping:</a:t>
            </a:r>
          </a:p>
          <a:p>
            <a:pPr lvl="1"/>
            <a:r>
              <a:rPr lang="en-US" altLang="en-US" dirty="0"/>
              <a:t>devising a stopping scheme with a goal and stop when the goal is reached. </a:t>
            </a:r>
          </a:p>
          <a:p>
            <a:endParaRPr lang="en-US" altLang="en-US" sz="1500" b="1" dirty="0"/>
          </a:p>
          <a:p>
            <a:endParaRPr lang="en-US" altLang="en-US" sz="1500" b="1" dirty="0"/>
          </a:p>
          <a:p>
            <a:endParaRPr lang="en-US" altLang="en-US" sz="15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Triangle 7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938" name="Rectangle 2">
            <a:extLst>
              <a:ext uri="{FF2B5EF4-FFF2-40B4-BE49-F238E27FC236}">
                <a16:creationId xmlns:a16="http://schemas.microsoft.com/office/drawing/2014/main" id="{D9BA217B-589D-4F66-8147-3F5F765A94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5"/>
            <a:ext cx="8074815" cy="719211"/>
          </a:xfrm>
        </p:spPr>
        <p:txBody>
          <a:bodyPr anchor="ctr">
            <a:normAutofit fontScale="90000"/>
          </a:bodyPr>
          <a:lstStyle/>
          <a:p>
            <a:pPr>
              <a:defRPr/>
            </a:pPr>
            <a:r>
              <a:rPr lang="en-US" altLang="en-US" sz="7200" b="1" dirty="0"/>
              <a:t>Test -Fix Cycle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EA3ECC05-CCD3-4B9A-85AC-0FD4E172EB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6860" y="1935669"/>
            <a:ext cx="9835043" cy="4007931"/>
          </a:xfrm>
        </p:spPr>
        <p:txBody>
          <a:bodyPr rtlCol="0" anchor="t">
            <a:normAutofit/>
          </a:bodyPr>
          <a:lstStyle/>
          <a:p>
            <a:pPr>
              <a:defRPr/>
            </a:pPr>
            <a:r>
              <a:rPr lang="en-US" altLang="en-US" sz="2400" dirty="0"/>
              <a:t>Testing cycle involves both the testers and the fixers and therefore must be managed.</a:t>
            </a:r>
          </a:p>
          <a:p>
            <a:pPr lvl="1">
              <a:defRPr/>
            </a:pPr>
            <a:r>
              <a:rPr lang="en-US" altLang="en-US" dirty="0"/>
              <a:t>Problems found must be described and submitted for fix</a:t>
            </a:r>
          </a:p>
          <a:p>
            <a:pPr lvl="1">
              <a:defRPr/>
            </a:pPr>
            <a:r>
              <a:rPr lang="en-US" altLang="en-US" dirty="0"/>
              <a:t>Resource must be assigned to diagnose (accept or reject) the failures found</a:t>
            </a:r>
          </a:p>
          <a:p>
            <a:pPr lvl="1">
              <a:defRPr/>
            </a:pPr>
            <a:r>
              <a:rPr lang="en-US" altLang="en-US" dirty="0"/>
              <a:t>Resource must be assigned to fix the failures</a:t>
            </a:r>
          </a:p>
          <a:p>
            <a:pPr lvl="1">
              <a:defRPr/>
            </a:pPr>
            <a:r>
              <a:rPr lang="en-US" altLang="en-US" dirty="0"/>
              <a:t>Resources must be set aside to accept the fixes and merge them into the next test “build cycle.” </a:t>
            </a:r>
          </a:p>
          <a:p>
            <a:pPr lvl="1">
              <a:defRPr/>
            </a:pPr>
            <a:r>
              <a:rPr lang="en-US" altLang="en-US" dirty="0"/>
              <a:t>Resource and schedule must be set to include re-test of the fixes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Triangle 7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962" name="Rectangle 2">
            <a:extLst>
              <a:ext uri="{FF2B5EF4-FFF2-40B4-BE49-F238E27FC236}">
                <a16:creationId xmlns:a16="http://schemas.microsoft.com/office/drawing/2014/main" id="{FF92B0BC-57FE-4FD6-ABC6-E4C41DDCCF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5"/>
            <a:ext cx="8074815" cy="689715"/>
          </a:xfrm>
        </p:spPr>
        <p:txBody>
          <a:bodyPr anchor="ctr">
            <a:normAutofit fontScale="90000"/>
          </a:bodyPr>
          <a:lstStyle/>
          <a:p>
            <a:pPr>
              <a:defRPr/>
            </a:pPr>
            <a:r>
              <a:rPr lang="en-US" altLang="en-US" sz="6100" b="1" dirty="0"/>
              <a:t>Possible Problem Report 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9939293F-AB3B-46FE-B985-046072C1F6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85240" y="1841218"/>
            <a:ext cx="9761302" cy="4080259"/>
          </a:xfrm>
        </p:spPr>
        <p:txBody>
          <a:bodyPr rtlCol="0" anchor="t">
            <a:normAutofit/>
          </a:bodyPr>
          <a:lstStyle/>
          <a:p>
            <a:pPr>
              <a:defRPr/>
            </a:pPr>
            <a:r>
              <a:rPr lang="en-US" altLang="en-US" sz="2000" dirty="0"/>
              <a:t>Problem report should contain items such as:</a:t>
            </a:r>
          </a:p>
          <a:p>
            <a:pPr lvl="1">
              <a:defRPr/>
            </a:pPr>
            <a:r>
              <a:rPr lang="en-US" altLang="en-US" sz="2000" dirty="0"/>
              <a:t>person who found the problem</a:t>
            </a:r>
          </a:p>
          <a:p>
            <a:pPr lvl="1">
              <a:defRPr/>
            </a:pPr>
            <a:r>
              <a:rPr lang="en-US" altLang="en-US" sz="2000" dirty="0"/>
              <a:t>date of problem submission</a:t>
            </a:r>
          </a:p>
          <a:p>
            <a:pPr lvl="1">
              <a:defRPr/>
            </a:pPr>
            <a:r>
              <a:rPr lang="en-US" altLang="en-US" sz="2000" dirty="0"/>
              <a:t>problem id #</a:t>
            </a:r>
          </a:p>
          <a:p>
            <a:pPr lvl="1">
              <a:defRPr/>
            </a:pPr>
            <a:r>
              <a:rPr lang="en-US" altLang="en-US" sz="2000" dirty="0"/>
              <a:t>component and version id of the software that was tested</a:t>
            </a:r>
          </a:p>
          <a:p>
            <a:pPr lvl="1">
              <a:defRPr/>
            </a:pPr>
            <a:r>
              <a:rPr lang="en-US" altLang="en-US" sz="2000" dirty="0"/>
              <a:t>test case(s) used  </a:t>
            </a:r>
          </a:p>
          <a:p>
            <a:pPr lvl="1">
              <a:defRPr/>
            </a:pPr>
            <a:r>
              <a:rPr lang="en-US" altLang="en-US" sz="2000" dirty="0"/>
              <a:t>brief description of the problem symptoms with possibly screen snapshots</a:t>
            </a:r>
          </a:p>
          <a:p>
            <a:pPr lvl="1">
              <a:defRPr/>
            </a:pPr>
            <a:r>
              <a:rPr lang="en-US" altLang="en-US" sz="2000" dirty="0"/>
              <a:t>tester’s assessment of the problem severity </a:t>
            </a:r>
          </a:p>
          <a:p>
            <a:pPr lvl="1">
              <a:defRPr/>
            </a:pPr>
            <a:r>
              <a:rPr lang="en-US" altLang="en-US" sz="2000" dirty="0"/>
              <a:t>if a retest of another problem, give the earlier problem id # </a:t>
            </a:r>
          </a:p>
          <a:p>
            <a:pPr lvl="1">
              <a:defRPr/>
            </a:pPr>
            <a:r>
              <a:rPr lang="en-US" altLang="en-US" sz="2000" dirty="0"/>
              <a:t>status: open; in fix; fixed; closed</a:t>
            </a:r>
          </a:p>
          <a:p>
            <a:pPr lvl="1">
              <a:defRPr/>
            </a:pPr>
            <a:r>
              <a:rPr lang="en-US" altLang="en-US" sz="2000" dirty="0"/>
              <a:t>closed date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6" name="Rectangle 135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ight Triangle 137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70" name="Rectangle 2">
            <a:extLst>
              <a:ext uri="{FF2B5EF4-FFF2-40B4-BE49-F238E27FC236}">
                <a16:creationId xmlns:a16="http://schemas.microsoft.com/office/drawing/2014/main" id="{9F3528F8-9D9B-4C93-8368-ED6AB425EF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5767" y="1188637"/>
            <a:ext cx="2988234" cy="4480726"/>
          </a:xfrm>
        </p:spPr>
        <p:txBody>
          <a:bodyPr vert="horz" lIns="0" tIns="0" rIns="0" bIns="0" rtlCol="0">
            <a:normAutofit/>
          </a:bodyPr>
          <a:lstStyle/>
          <a:p>
            <a:pPr algn="r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US" altLang="en-US" sz="6600"/>
              <a:t>Testing</a:t>
            </a:r>
          </a:p>
        </p:txBody>
      </p: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23AAC9B5-8015-485C-ACF9-A750390E9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852863"/>
            <a:ext cx="0" cy="3236495"/>
          </a:xfrm>
          <a:prstGeom prst="line">
            <a:avLst/>
          </a:prstGeom>
          <a:ln w="1905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19" name="Rectangle 3">
            <a:extLst>
              <a:ext uri="{FF2B5EF4-FFF2-40B4-BE49-F238E27FC236}">
                <a16:creationId xmlns:a16="http://schemas.microsoft.com/office/drawing/2014/main" id="{ACD23A45-2A49-44BA-ACB5-DAA955DF376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255260" y="1648870"/>
            <a:ext cx="4702848" cy="3560260"/>
          </a:xfrm>
        </p:spPr>
        <p:txBody>
          <a:bodyPr vert="horz" lIns="0" tIns="0" rIns="0" bIns="0" rtlCol="0" anchor="ctr">
            <a:normAutofit/>
          </a:bodyPr>
          <a:lstStyle/>
          <a:p>
            <a:pPr marL="428625" indent="-323850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 sz="2400"/>
              <a:t>Process of executing a program or system to find errors</a:t>
            </a:r>
          </a:p>
          <a:p>
            <a:pPr marL="428625" indent="-323850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 sz="2400"/>
              <a:t>Evaluation of attribute or capability of a program or system to determine suitability</a:t>
            </a:r>
          </a:p>
          <a:p>
            <a:pPr marL="428625" indent="-323850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 sz="2400"/>
              <a:t>Consideration of inputs and resultant outputs</a:t>
            </a:r>
          </a:p>
          <a:p>
            <a:pPr marL="428625" indent="-323850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 sz="2400"/>
              <a:t>Design errors vs Implementation defects.</a:t>
            </a:r>
          </a:p>
          <a:p>
            <a:pPr marL="428625" indent="-323850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endParaRPr lang="en-US" altLang="en-US" sz="2400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A4711C-745D-4791-B6D0-D08A82B97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40" y="1050595"/>
            <a:ext cx="8074815" cy="851947"/>
          </a:xfrm>
        </p:spPr>
        <p:txBody>
          <a:bodyPr anchor="ctr">
            <a:normAutofit fontScale="90000"/>
          </a:bodyPr>
          <a:lstStyle/>
          <a:p>
            <a:r>
              <a:rPr lang="en-US" sz="7200" b="1" dirty="0"/>
              <a:t>Change Management</a:t>
            </a:r>
            <a:endParaRPr lang="en-US" sz="7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364985-BF65-4F5F-898F-2FB0C5EB09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5240" y="2027018"/>
            <a:ext cx="8074815" cy="3835466"/>
          </a:xfrm>
        </p:spPr>
        <p:txBody>
          <a:bodyPr anchor="t">
            <a:normAutofit/>
          </a:bodyPr>
          <a:lstStyle/>
          <a:p>
            <a:r>
              <a:rPr lang="en-US" dirty="0"/>
              <a:t> The process, tools and techniques methodologies applied to resources, business processes, budget allocations and other operational aspects of a project to achieve the required business outcome. </a:t>
            </a:r>
          </a:p>
          <a:p>
            <a:r>
              <a:rPr lang="en-US" dirty="0"/>
              <a:t>Some “fixes” discovered during testing may require changes to the project.</a:t>
            </a:r>
          </a:p>
        </p:txBody>
      </p:sp>
    </p:spTree>
    <p:extLst>
      <p:ext uri="{BB962C8B-B14F-4D97-AF65-F5344CB8AC3E}">
        <p14:creationId xmlns:p14="http://schemas.microsoft.com/office/powerpoint/2010/main" val="36857969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49665B-2F96-4210-A7C4-D1DE90F6A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40" y="1050596"/>
            <a:ext cx="8074815" cy="984682"/>
          </a:xfrm>
        </p:spPr>
        <p:txBody>
          <a:bodyPr anchor="ctr">
            <a:normAutofit fontScale="90000"/>
          </a:bodyPr>
          <a:lstStyle/>
          <a:p>
            <a:r>
              <a:rPr lang="en-US" sz="7200" dirty="0"/>
              <a:t>Managing 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6D56A3-58A8-4A50-8043-C5A0049685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5240" y="2226391"/>
            <a:ext cx="8074815" cy="3208390"/>
          </a:xfrm>
        </p:spPr>
        <p:txBody>
          <a:bodyPr anchor="t">
            <a:normAutofit/>
          </a:bodyPr>
          <a:lstStyle/>
          <a:p>
            <a:r>
              <a:rPr lang="en-US" dirty="0"/>
              <a:t>Communicate with impacted stakeholders</a:t>
            </a:r>
          </a:p>
          <a:p>
            <a:r>
              <a:rPr lang="en-US" dirty="0"/>
              <a:t>Document reason for change</a:t>
            </a:r>
          </a:p>
          <a:p>
            <a:r>
              <a:rPr lang="en-US" dirty="0"/>
              <a:t>Evaluate impacts on project plan and timeline</a:t>
            </a:r>
          </a:p>
        </p:txBody>
      </p:sp>
    </p:spTree>
    <p:extLst>
      <p:ext uri="{BB962C8B-B14F-4D97-AF65-F5344CB8AC3E}">
        <p14:creationId xmlns:p14="http://schemas.microsoft.com/office/powerpoint/2010/main" val="519564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ight Triangle 74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94" name="Rectangle 2">
            <a:extLst>
              <a:ext uri="{FF2B5EF4-FFF2-40B4-BE49-F238E27FC236}">
                <a16:creationId xmlns:a16="http://schemas.microsoft.com/office/drawing/2014/main" id="{983A095C-16C5-47EE-ACF6-BE9C6A11D7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5"/>
            <a:ext cx="8074815" cy="1618489"/>
          </a:xfrm>
        </p:spPr>
        <p:txBody>
          <a:bodyPr vert="horz" lIns="0" tIns="0" rIns="0" bIns="0" rtlCol="0" anchor="ctr">
            <a:normAutofit/>
          </a:bodyPr>
          <a:lstStyle/>
          <a:p>
            <a: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US" altLang="en-US" sz="7200"/>
              <a:t>Why Test?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99B6B59D-3347-4A00-ABEE-C85B27E25F4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85240" y="2969469"/>
            <a:ext cx="8074815" cy="2800395"/>
          </a:xfrm>
        </p:spPr>
        <p:txBody>
          <a:bodyPr vert="horz" lIns="0" tIns="0" rIns="0" bIns="0" rtlCol="0" anchor="t">
            <a:normAutofit/>
          </a:bodyPr>
          <a:lstStyle/>
          <a:p>
            <a:pPr marL="428625" indent="-323850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 sz="2400"/>
              <a:t>To improve quality and reliability of software</a:t>
            </a:r>
          </a:p>
          <a:p>
            <a:pPr marL="428625" indent="-323850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 sz="2400"/>
              <a:t>Ensure conformance to the specified design requirement under specified circumstances. </a:t>
            </a:r>
          </a:p>
          <a:p>
            <a:pPr marL="428625" indent="-323850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 sz="2400"/>
              <a:t>Verification &amp; Validation (V&amp;V)</a:t>
            </a:r>
            <a:r>
              <a:rPr lang="ar-SA" altLang="en-US" sz="2400">
                <a:ea typeface="Majalla UI"/>
              </a:rPr>
              <a:t>‏</a:t>
            </a:r>
            <a:endParaRPr lang="en-US" altLang="en-US" sz="2400"/>
          </a:p>
          <a:p>
            <a:pPr marL="428625" indent="-323850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 sz="2400"/>
              <a:t>Reliability estimation</a:t>
            </a:r>
          </a:p>
          <a:p>
            <a:pPr marL="428625" indent="-323850" defTabSz="457200">
              <a:buNone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endParaRPr lang="en-US" altLang="en-US" sz="2400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6" name="Rectangle 135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ight Triangle 137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18" name="Rectangle 2">
            <a:extLst>
              <a:ext uri="{FF2B5EF4-FFF2-40B4-BE49-F238E27FC236}">
                <a16:creationId xmlns:a16="http://schemas.microsoft.com/office/drawing/2014/main" id="{081B0A50-BB03-450D-B733-1B3D18960A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5"/>
            <a:ext cx="8074815" cy="1618489"/>
          </a:xfrm>
        </p:spPr>
        <p:txBody>
          <a:bodyPr vert="horz" lIns="0" tIns="0" rIns="0" bIns="0" rtlCol="0" anchor="ctr">
            <a:normAutofit/>
          </a:bodyPr>
          <a:lstStyle/>
          <a:p>
            <a: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US" altLang="en-US" sz="5600"/>
              <a:t>Typical Software Quality Factors 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71240A77-D4AE-4F67-B0AE-37B14F29676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85240" y="2969469"/>
            <a:ext cx="8074815" cy="2800395"/>
          </a:xfrm>
        </p:spPr>
        <p:txBody>
          <a:bodyPr vert="horz" lIns="0" tIns="0" rIns="0" bIns="0" rtlCol="0" anchor="t">
            <a:normAutofit/>
          </a:bodyPr>
          <a:lstStyle/>
          <a:p>
            <a:pPr marL="428625" indent="-323850" defTabSz="457200">
              <a:buNone/>
              <a:tabLst>
                <a:tab pos="428625" algn="l"/>
                <a:tab pos="717550" algn="l"/>
                <a:tab pos="1441450" algn="l"/>
                <a:tab pos="2165350" algn="l"/>
                <a:tab pos="2889250" algn="l"/>
                <a:tab pos="3613150" algn="l"/>
                <a:tab pos="4337050" algn="l"/>
                <a:tab pos="5060950" algn="l"/>
                <a:tab pos="5784850" algn="l"/>
                <a:tab pos="6508750" algn="l"/>
                <a:tab pos="7232650" algn="l"/>
                <a:tab pos="7956550" algn="l"/>
                <a:tab pos="8223250" algn="l"/>
                <a:tab pos="8680450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400"/>
              <a:t>Correctness         Interoperability       Flexibility</a:t>
            </a:r>
          </a:p>
          <a:p>
            <a:pPr marL="428625" indent="-323850" defTabSz="457200">
              <a:buNone/>
              <a:tabLst>
                <a:tab pos="428625" algn="l"/>
                <a:tab pos="717550" algn="l"/>
                <a:tab pos="1441450" algn="l"/>
                <a:tab pos="2165350" algn="l"/>
                <a:tab pos="2889250" algn="l"/>
                <a:tab pos="3613150" algn="l"/>
                <a:tab pos="4337050" algn="l"/>
                <a:tab pos="5060950" algn="l"/>
                <a:tab pos="5784850" algn="l"/>
                <a:tab pos="6508750" algn="l"/>
                <a:tab pos="7232650" algn="l"/>
                <a:tab pos="7956550" algn="l"/>
                <a:tab pos="8223250" algn="l"/>
                <a:tab pos="8680450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400"/>
              <a:t>Reliability 	     Testability 	            Reusability</a:t>
            </a:r>
          </a:p>
          <a:p>
            <a:pPr marL="428625" indent="-323850" defTabSz="457200">
              <a:buNone/>
              <a:tabLst>
                <a:tab pos="428625" algn="l"/>
                <a:tab pos="717550" algn="l"/>
                <a:tab pos="1441450" algn="l"/>
                <a:tab pos="2165350" algn="l"/>
                <a:tab pos="2889250" algn="l"/>
                <a:tab pos="3613150" algn="l"/>
                <a:tab pos="4337050" algn="l"/>
                <a:tab pos="5060950" algn="l"/>
                <a:tab pos="5784850" algn="l"/>
                <a:tab pos="6508750" algn="l"/>
                <a:tab pos="7232650" algn="l"/>
                <a:tab pos="7956550" algn="l"/>
                <a:tab pos="8223250" algn="l"/>
                <a:tab pos="8680450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400"/>
              <a:t>Usability 	              Documentation       Integrity </a:t>
            </a:r>
          </a:p>
          <a:p>
            <a:pPr marL="428625" indent="-323850" defTabSz="457200">
              <a:buNone/>
              <a:tabLst>
                <a:tab pos="428625" algn="l"/>
                <a:tab pos="717550" algn="l"/>
                <a:tab pos="1441450" algn="l"/>
                <a:tab pos="2165350" algn="l"/>
                <a:tab pos="2889250" algn="l"/>
                <a:tab pos="3613150" algn="l"/>
                <a:tab pos="4337050" algn="l"/>
                <a:tab pos="5060950" algn="l"/>
                <a:tab pos="5784850" algn="l"/>
                <a:tab pos="6508750" algn="l"/>
                <a:tab pos="7232650" algn="l"/>
                <a:tab pos="7956550" algn="l"/>
                <a:tab pos="8223250" algn="l"/>
                <a:tab pos="8680450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400"/>
              <a:t>Maintainability    Performance	    Security</a:t>
            </a:r>
          </a:p>
          <a:p>
            <a:pPr marL="428625" indent="-323850" defTabSz="457200">
              <a:buNone/>
              <a:tabLst>
                <a:tab pos="428625" algn="l"/>
                <a:tab pos="717550" algn="l"/>
                <a:tab pos="1441450" algn="l"/>
                <a:tab pos="2165350" algn="l"/>
                <a:tab pos="2889250" algn="l"/>
                <a:tab pos="3613150" algn="l"/>
                <a:tab pos="4337050" algn="l"/>
                <a:tab pos="5060950" algn="l"/>
                <a:tab pos="5784850" algn="l"/>
                <a:tab pos="6508750" algn="l"/>
                <a:tab pos="7232650" algn="l"/>
                <a:tab pos="7956550" algn="l"/>
                <a:tab pos="8223250" algn="l"/>
                <a:tab pos="8680450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400"/>
              <a:t>Availability	      Installability</a:t>
            </a:r>
          </a:p>
          <a:p>
            <a:pPr marL="428625" indent="-323850" defTabSz="457200">
              <a:buNone/>
              <a:tabLst>
                <a:tab pos="428625" algn="l"/>
                <a:tab pos="717550" algn="l"/>
                <a:tab pos="1441450" algn="l"/>
                <a:tab pos="2165350" algn="l"/>
                <a:tab pos="2889250" algn="l"/>
                <a:tab pos="3613150" algn="l"/>
                <a:tab pos="4337050" algn="l"/>
                <a:tab pos="5060950" algn="l"/>
                <a:tab pos="5784850" algn="l"/>
                <a:tab pos="6508750" algn="l"/>
                <a:tab pos="7232650" algn="l"/>
                <a:tab pos="7956550" algn="l"/>
                <a:tab pos="8223250" algn="l"/>
                <a:tab pos="8680450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400"/>
          </a:p>
          <a:p>
            <a:pPr marL="428625" indent="-323850" defTabSz="457200">
              <a:buNone/>
              <a:tabLst>
                <a:tab pos="428625" algn="l"/>
                <a:tab pos="717550" algn="l"/>
                <a:tab pos="1441450" algn="l"/>
                <a:tab pos="2165350" algn="l"/>
                <a:tab pos="2889250" algn="l"/>
                <a:tab pos="3613150" algn="l"/>
                <a:tab pos="4337050" algn="l"/>
                <a:tab pos="5060950" algn="l"/>
                <a:tab pos="5784850" algn="l"/>
                <a:tab pos="6508750" algn="l"/>
                <a:tab pos="7232650" algn="l"/>
                <a:tab pos="7956550" algn="l"/>
                <a:tab pos="8223250" algn="l"/>
                <a:tab pos="8680450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400"/>
          </a:p>
          <a:p>
            <a:pPr marL="428625" indent="-323850" defTabSz="457200">
              <a:buNone/>
              <a:tabLst>
                <a:tab pos="428625" algn="l"/>
                <a:tab pos="717550" algn="l"/>
                <a:tab pos="1441450" algn="l"/>
                <a:tab pos="2165350" algn="l"/>
                <a:tab pos="2889250" algn="l"/>
                <a:tab pos="3613150" algn="l"/>
                <a:tab pos="4337050" algn="l"/>
                <a:tab pos="5060950" algn="l"/>
                <a:tab pos="5784850" algn="l"/>
                <a:tab pos="6508750" algn="l"/>
                <a:tab pos="7232650" algn="l"/>
                <a:tab pos="7956550" algn="l"/>
                <a:tab pos="8223250" algn="l"/>
                <a:tab pos="8680450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400"/>
          </a:p>
          <a:p>
            <a:pPr marL="428625" indent="-323850" defTabSz="457200">
              <a:buNone/>
              <a:tabLst>
                <a:tab pos="428625" algn="l"/>
                <a:tab pos="717550" algn="l"/>
                <a:tab pos="1441450" algn="l"/>
                <a:tab pos="2165350" algn="l"/>
                <a:tab pos="2889250" algn="l"/>
                <a:tab pos="3613150" algn="l"/>
                <a:tab pos="4337050" algn="l"/>
                <a:tab pos="5060950" algn="l"/>
                <a:tab pos="5784850" algn="l"/>
                <a:tab pos="6508750" algn="l"/>
                <a:tab pos="7232650" algn="l"/>
                <a:tab pos="7956550" algn="l"/>
                <a:tab pos="8223250" algn="l"/>
                <a:tab pos="8680450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400"/>
          </a:p>
          <a:p>
            <a:pPr marL="428625" indent="-323850" defTabSz="457200">
              <a:buNone/>
              <a:tabLst>
                <a:tab pos="428625" algn="l"/>
                <a:tab pos="717550" algn="l"/>
                <a:tab pos="1441450" algn="l"/>
                <a:tab pos="2165350" algn="l"/>
                <a:tab pos="2889250" algn="l"/>
                <a:tab pos="3613150" algn="l"/>
                <a:tab pos="4337050" algn="l"/>
                <a:tab pos="5060950" algn="l"/>
                <a:tab pos="5784850" algn="l"/>
                <a:tab pos="6508750" algn="l"/>
                <a:tab pos="7232650" algn="l"/>
                <a:tab pos="7956550" algn="l"/>
                <a:tab pos="8223250" algn="l"/>
                <a:tab pos="8680450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400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Triangle 7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42" name="Rectangle 2">
            <a:extLst>
              <a:ext uri="{FF2B5EF4-FFF2-40B4-BE49-F238E27FC236}">
                <a16:creationId xmlns:a16="http://schemas.microsoft.com/office/drawing/2014/main" id="{90B73576-824E-46D2-941B-E805B08A56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5"/>
            <a:ext cx="8074815" cy="1618489"/>
          </a:xfrm>
        </p:spPr>
        <p:txBody>
          <a:bodyPr anchor="ctr">
            <a:normAutofit/>
          </a:bodyPr>
          <a:lstStyle/>
          <a:p>
            <a:pPr>
              <a:defRPr/>
            </a:pPr>
            <a:r>
              <a:rPr lang="en-US" altLang="en-US" sz="5000"/>
              <a:t>When should testing begin?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09A3FD88-35FF-4444-BCC5-28FF6F8722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85240" y="2969469"/>
            <a:ext cx="8074815" cy="2800395"/>
          </a:xfrm>
        </p:spPr>
        <p:txBody>
          <a:bodyPr rtlCol="0" anchor="t">
            <a:normAutofit/>
          </a:bodyPr>
          <a:lstStyle/>
          <a:p>
            <a:pPr>
              <a:defRPr/>
            </a:pPr>
            <a:r>
              <a:rPr lang="en-US" altLang="en-US" sz="2400"/>
              <a:t>Planning?</a:t>
            </a:r>
          </a:p>
          <a:p>
            <a:pPr>
              <a:defRPr/>
            </a:pPr>
            <a:r>
              <a:rPr lang="en-US" altLang="en-US" sz="2400"/>
              <a:t>Implementation?</a:t>
            </a:r>
          </a:p>
          <a:p>
            <a:pPr marL="0" indent="0">
              <a:buNone/>
              <a:defRPr/>
            </a:pPr>
            <a:endParaRPr lang="en-US" altLang="en-US"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6" name="Rectangle 135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ight Triangle 137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66" name="Rectangle 2">
            <a:extLst>
              <a:ext uri="{FF2B5EF4-FFF2-40B4-BE49-F238E27FC236}">
                <a16:creationId xmlns:a16="http://schemas.microsoft.com/office/drawing/2014/main" id="{B34A8B2C-7F48-414B-9A29-27D76EF32D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5"/>
            <a:ext cx="8074815" cy="1618489"/>
          </a:xfrm>
        </p:spPr>
        <p:txBody>
          <a:bodyPr vert="horz" lIns="0" tIns="0" rIns="0" bIns="0" rtlCol="0" anchor="ctr">
            <a:normAutofit/>
          </a:bodyPr>
          <a:lstStyle/>
          <a:p>
            <a: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US" altLang="en-US" sz="7200"/>
              <a:t>Testing Phases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252A40AE-D3E6-4F8E-964C-50F83B99200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85240" y="2969469"/>
            <a:ext cx="8074815" cy="2800395"/>
          </a:xfrm>
        </p:spPr>
        <p:txBody>
          <a:bodyPr vert="horz" lIns="0" tIns="0" rIns="0" bIns="0" rtlCol="0" anchor="t">
            <a:normAutofit/>
          </a:bodyPr>
          <a:lstStyle/>
          <a:p>
            <a:pPr marL="428625" indent="-323850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 sz="2000"/>
              <a:t>Requirements phase testing</a:t>
            </a:r>
          </a:p>
          <a:p>
            <a:pPr marL="428625" indent="-323850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 sz="2000"/>
              <a:t>Design phase testing</a:t>
            </a:r>
          </a:p>
          <a:p>
            <a:pPr marL="428625" indent="-323850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 sz="2000"/>
              <a:t>Program phase testing</a:t>
            </a:r>
          </a:p>
          <a:p>
            <a:pPr marL="428625" indent="-323850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 sz="2000"/>
              <a:t>Evaluation of test results</a:t>
            </a:r>
          </a:p>
          <a:p>
            <a:pPr marL="428625" indent="-323850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 sz="2000"/>
              <a:t>Installation phase testing</a:t>
            </a:r>
          </a:p>
          <a:p>
            <a:pPr marL="428625" indent="-323850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 sz="2000"/>
              <a:t>Acceptance testing</a:t>
            </a:r>
          </a:p>
          <a:p>
            <a:pPr marL="428625" indent="-323850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 sz="2000"/>
              <a:t>Maintenance testing 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ight Triangle 74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14" name="Rectangle 2">
            <a:extLst>
              <a:ext uri="{FF2B5EF4-FFF2-40B4-BE49-F238E27FC236}">
                <a16:creationId xmlns:a16="http://schemas.microsoft.com/office/drawing/2014/main" id="{015C3F29-B024-4BFC-9C67-58644027ED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5"/>
            <a:ext cx="8074815" cy="1618489"/>
          </a:xfrm>
        </p:spPr>
        <p:txBody>
          <a:bodyPr vert="horz" lIns="0" tIns="0" rIns="0" bIns="0" rtlCol="0" anchor="ctr">
            <a:normAutofit/>
          </a:bodyPr>
          <a:lstStyle/>
          <a:p>
            <a: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US" altLang="en-US" sz="7200"/>
              <a:t>Correctness Testing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03E07801-2E63-455E-81C5-75FFF2542EA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85240" y="2969469"/>
            <a:ext cx="8074815" cy="2800395"/>
          </a:xfrm>
        </p:spPr>
        <p:txBody>
          <a:bodyPr vert="horz" lIns="0" tIns="0" rIns="0" bIns="0" rtlCol="0" anchor="t">
            <a:normAutofit/>
          </a:bodyPr>
          <a:lstStyle/>
          <a:p>
            <a:pPr marL="428625" indent="-323850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 sz="2400"/>
              <a:t>White-box</a:t>
            </a:r>
          </a:p>
          <a:p>
            <a:pPr marL="860425" lvl="1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/>
              <a:t>Control-flow testing</a:t>
            </a:r>
          </a:p>
          <a:p>
            <a:pPr marL="860425" lvl="1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/>
              <a:t>Loop testing</a:t>
            </a:r>
          </a:p>
          <a:p>
            <a:pPr marL="860425" lvl="1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/>
              <a:t>Data-flow testing</a:t>
            </a:r>
          </a:p>
          <a:p>
            <a:pPr marL="428625" indent="-323850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 sz="2400"/>
              <a:t>Black-box testing</a:t>
            </a:r>
          </a:p>
          <a:p>
            <a:pPr marL="860425" lvl="1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/>
              <a:t>Inputs -&gt; Outputs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Triangle 7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0" name="Rectangle 2">
            <a:extLst>
              <a:ext uri="{FF2B5EF4-FFF2-40B4-BE49-F238E27FC236}">
                <a16:creationId xmlns:a16="http://schemas.microsoft.com/office/drawing/2014/main" id="{9A794696-0FCF-4EA4-81BA-7CA3A3FB64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5"/>
            <a:ext cx="8074815" cy="1618489"/>
          </a:xfrm>
        </p:spPr>
        <p:txBody>
          <a:bodyPr vert="horz" lIns="90488" tIns="44450" rIns="90488" bIns="44450" rtlCol="0" anchor="ctr">
            <a:normAutofit/>
          </a:bodyPr>
          <a:lstStyle/>
          <a:p>
            <a:pPr>
              <a:defRPr/>
            </a:pPr>
            <a:r>
              <a:rPr lang="en-US" altLang="en-US" sz="5000" b="1"/>
              <a:t>Black Box and White Box Tests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208DF148-924B-47AF-987A-111AFD9B2F3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85240" y="2246798"/>
            <a:ext cx="8074815" cy="3822163"/>
          </a:xfrm>
        </p:spPr>
        <p:txBody>
          <a:bodyPr vert="horz" lIns="90488" tIns="44450" rIns="90488" bIns="44450" rtlCol="0" anchor="t">
            <a:normAutofit lnSpcReduction="10000"/>
          </a:bodyPr>
          <a:lstStyle/>
          <a:p>
            <a:pPr>
              <a:defRPr/>
            </a:pPr>
            <a:r>
              <a:rPr lang="en-US" altLang="en-US" sz="1800" dirty="0"/>
              <a:t>Black Box :</a:t>
            </a:r>
          </a:p>
          <a:p>
            <a:pPr lvl="1">
              <a:defRPr/>
            </a:pPr>
            <a:r>
              <a:rPr lang="en-US" altLang="en-US" sz="1800" dirty="0"/>
              <a:t>testing the functions from requirement statements</a:t>
            </a:r>
          </a:p>
          <a:p>
            <a:pPr lvl="1">
              <a:defRPr/>
            </a:pPr>
            <a:r>
              <a:rPr lang="en-US" altLang="en-US" sz="1800" dirty="0"/>
              <a:t>do not look inside the module and the code</a:t>
            </a:r>
          </a:p>
          <a:p>
            <a:pPr lvl="1">
              <a:defRPr/>
            </a:pPr>
            <a:r>
              <a:rPr lang="en-US" altLang="en-US" sz="1800" dirty="0"/>
              <a:t>can not catch any extraneous code that may have faults</a:t>
            </a:r>
          </a:p>
          <a:p>
            <a:pPr>
              <a:defRPr/>
            </a:pPr>
            <a:r>
              <a:rPr lang="en-US" altLang="en-US" sz="1800" dirty="0"/>
              <a:t>White Box :</a:t>
            </a:r>
          </a:p>
          <a:p>
            <a:pPr lvl="1">
              <a:defRPr/>
            </a:pPr>
            <a:r>
              <a:rPr lang="en-US" altLang="en-US" sz="1800" dirty="0"/>
              <a:t>testing the internal logic and all the logic</a:t>
            </a:r>
          </a:p>
          <a:p>
            <a:pPr lvl="1">
              <a:defRPr/>
            </a:pPr>
            <a:r>
              <a:rPr lang="en-US" altLang="en-US" sz="1800" dirty="0"/>
              <a:t>look at the inside of the module and the code</a:t>
            </a:r>
          </a:p>
          <a:p>
            <a:pPr lvl="1">
              <a:defRPr/>
            </a:pPr>
            <a:r>
              <a:rPr lang="en-US" altLang="en-US" sz="1800" dirty="0"/>
              <a:t>can not easily detect missing function </a:t>
            </a:r>
          </a:p>
          <a:p>
            <a:pPr>
              <a:defRPr/>
            </a:pPr>
            <a:r>
              <a:rPr lang="en-US" altLang="en-US" sz="1800" dirty="0"/>
              <a:t>Use both testing methods based :</a:t>
            </a:r>
          </a:p>
          <a:p>
            <a:pPr lvl="1">
              <a:defRPr/>
            </a:pPr>
            <a:r>
              <a:rPr lang="en-US" altLang="en-US" sz="1800" dirty="0"/>
              <a:t>test objectives and goal</a:t>
            </a:r>
          </a:p>
          <a:p>
            <a:pPr lvl="1">
              <a:defRPr/>
            </a:pPr>
            <a:r>
              <a:rPr lang="en-US" altLang="en-US" sz="1800" dirty="0"/>
              <a:t>complexity of the system</a:t>
            </a:r>
          </a:p>
          <a:p>
            <a:pPr lvl="1">
              <a:defRPr/>
            </a:pPr>
            <a:r>
              <a:rPr lang="en-US" altLang="en-US" sz="1800" dirty="0"/>
              <a:t>possible number of logical paths</a:t>
            </a:r>
          </a:p>
          <a:p>
            <a:pPr lvl="1">
              <a:defRPr/>
            </a:pPr>
            <a:endParaRPr lang="en-US" altLang="en-US" sz="1100" b="1" dirty="0"/>
          </a:p>
          <a:p>
            <a:pPr>
              <a:buFontTx/>
              <a:buChar char="–"/>
              <a:defRPr/>
            </a:pPr>
            <a:endParaRPr lang="en-US" altLang="en-US" sz="1100" b="1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6" name="Rectangle 135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ight Triangle 137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38" name="Rectangle 2">
            <a:extLst>
              <a:ext uri="{FF2B5EF4-FFF2-40B4-BE49-F238E27FC236}">
                <a16:creationId xmlns:a16="http://schemas.microsoft.com/office/drawing/2014/main" id="{96CA989C-8983-4CE3-A293-8FE274B133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5240" y="1050595"/>
            <a:ext cx="8074815" cy="1618489"/>
          </a:xfrm>
        </p:spPr>
        <p:txBody>
          <a:bodyPr vert="horz" lIns="0" tIns="0" rIns="0" bIns="0" rtlCol="0" anchor="ctr">
            <a:normAutofit/>
          </a:bodyPr>
          <a:lstStyle/>
          <a:p>
            <a:pPr marL="428625" indent="-323850" defTabSz="457200">
              <a:buClr>
                <a:srgbClr val="0E594D"/>
              </a:buCl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US" altLang="en-US" sz="7200" b="1"/>
              <a:t>When to stop testing?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5CDC7324-AAD6-4276-A5B2-9A698C01898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85239" y="2496541"/>
            <a:ext cx="8074815" cy="3310864"/>
          </a:xfrm>
        </p:spPr>
        <p:txBody>
          <a:bodyPr vert="horz" lIns="0" tIns="0" rIns="0" bIns="0" rtlCol="0" anchor="t">
            <a:normAutofit/>
          </a:bodyPr>
          <a:lstStyle/>
          <a:p>
            <a:pPr marL="428625" indent="-323850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 sz="3200" dirty="0"/>
              <a:t>Potentially endless. </a:t>
            </a:r>
          </a:p>
          <a:p>
            <a:pPr marL="428625" indent="-323850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 sz="3200" dirty="0"/>
              <a:t>Trade-off </a:t>
            </a:r>
          </a:p>
          <a:p>
            <a:pPr marL="860425" lvl="1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 sz="3200" dirty="0"/>
              <a:t>Budget</a:t>
            </a:r>
          </a:p>
          <a:p>
            <a:pPr marL="860425" lvl="1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 sz="3200" dirty="0"/>
              <a:t>Time</a:t>
            </a:r>
          </a:p>
          <a:p>
            <a:pPr marL="860425" lvl="1" defTabSz="45720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</a:pPr>
            <a:r>
              <a:rPr lang="en-US" altLang="en-US" sz="3200" dirty="0"/>
              <a:t>Quality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1213</Words>
  <Application>Microsoft Office PowerPoint</Application>
  <PresentationFormat>Widescreen</PresentationFormat>
  <Paragraphs>163</Paragraphs>
  <Slides>21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IT 3223</vt:lpstr>
      <vt:lpstr>Testing</vt:lpstr>
      <vt:lpstr>Why Test?</vt:lpstr>
      <vt:lpstr>Typical Software Quality Factors </vt:lpstr>
      <vt:lpstr>When should testing begin?</vt:lpstr>
      <vt:lpstr>Testing Phases</vt:lpstr>
      <vt:lpstr>Correctness Testing</vt:lpstr>
      <vt:lpstr>Black Box and White Box Tests</vt:lpstr>
      <vt:lpstr>When to stop testing?</vt:lpstr>
      <vt:lpstr>Best Practice: Build in quality</vt:lpstr>
      <vt:lpstr>Some Simple Definitions for Testing</vt:lpstr>
      <vt:lpstr>Types of Faults</vt:lpstr>
      <vt:lpstr>Types of Testing</vt:lpstr>
      <vt:lpstr>Different Testing Methodologies</vt:lpstr>
      <vt:lpstr>Random Testing &amp; “Gorilla” Testing</vt:lpstr>
      <vt:lpstr>Some Fundamentals on Testing</vt:lpstr>
      <vt:lpstr>When do we Stop Testing ?</vt:lpstr>
      <vt:lpstr>Test -Fix Cycle</vt:lpstr>
      <vt:lpstr>Possible Problem Report </vt:lpstr>
      <vt:lpstr>Change Management</vt:lpstr>
      <vt:lpstr>Managing Change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 3223</dc:title>
  <dc:creator>Susan Vande Ven</dc:creator>
  <cp:lastModifiedBy>Susan Vande Ven</cp:lastModifiedBy>
  <cp:revision>8</cp:revision>
  <dcterms:created xsi:type="dcterms:W3CDTF">2021-04-23T17:49:58Z</dcterms:created>
  <dcterms:modified xsi:type="dcterms:W3CDTF">2021-04-23T18:42:39Z</dcterms:modified>
</cp:coreProperties>
</file>