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45" r:id="rId1"/>
  </p:sldMasterIdLst>
  <p:notesMasterIdLst>
    <p:notesMasterId r:id="rId9"/>
  </p:notesMasterIdLst>
  <p:handoutMasterIdLst>
    <p:handoutMasterId r:id="rId10"/>
  </p:handoutMasterIdLst>
  <p:sldIdLst>
    <p:sldId id="303" r:id="rId2"/>
    <p:sldId id="306" r:id="rId3"/>
    <p:sldId id="311" r:id="rId4"/>
    <p:sldId id="320" r:id="rId5"/>
    <p:sldId id="317" r:id="rId6"/>
    <p:sldId id="308" r:id="rId7"/>
    <p:sldId id="309" r:id="rId8"/>
  </p:sldIdLst>
  <p:sldSz cx="9144000" cy="6858000" type="screen4x3"/>
  <p:notesSz cx="6858000" cy="9144000"/>
  <p:custDataLst>
    <p:tags r:id="rId1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A37"/>
    <a:srgbClr val="00417E"/>
    <a:srgbClr val="FFECD7"/>
    <a:srgbClr val="F7955A"/>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47" autoAdjust="0"/>
    <p:restoredTop sz="93202" autoAdjust="0"/>
  </p:normalViewPr>
  <p:slideViewPr>
    <p:cSldViewPr>
      <p:cViewPr>
        <p:scale>
          <a:sx n="110" d="100"/>
          <a:sy n="110" d="100"/>
        </p:scale>
        <p:origin x="1092" y="76"/>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5521A911-F455-AD9D-BD9B-6E15BDB95C9C}"/>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C2E99E38-AF93-63E9-4AAE-A59209D0F302}"/>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88C629EA-7616-FBA1-474A-3275B6F43D59}"/>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1495719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657389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5666598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rtlCol="0">
            <a:normAutofit/>
          </a:bodyPr>
          <a:lstStyle/>
          <a:p>
            <a:pPr lvl="0"/>
            <a:endParaRPr lang="en-US" noProof="0"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5"/>
          </p:nvPr>
        </p:nvSpPr>
        <p:spPr/>
        <p:txBody>
          <a:bodyPr/>
          <a:lstStyle>
            <a:lvl1pPr>
              <a:defRPr/>
            </a:lvl1pPr>
          </a:lstStyle>
          <a:p>
            <a:pPr>
              <a:defRPr/>
            </a:pPr>
            <a:fld id="{A1DBDB5D-5956-4717-B2E0-D781475071B8}" type="datetime4">
              <a:rPr lang="en-US"/>
              <a:pPr>
                <a:defRPr/>
              </a:pPr>
              <a:t>December 6, 2023</a:t>
            </a:fld>
            <a:endParaRPr lang="en-US"/>
          </a:p>
        </p:txBody>
      </p:sp>
      <p:sp>
        <p:nvSpPr>
          <p:cNvPr id="6" name="Footer Placeholder 4"/>
          <p:cNvSpPr>
            <a:spLocks noGrp="1"/>
          </p:cNvSpPr>
          <p:nvPr>
            <p:ph type="ftr" sz="quarter" idx="16"/>
          </p:nvPr>
        </p:nvSpPr>
        <p:spPr/>
        <p:txBody>
          <a:bodyPr/>
          <a:lstStyle>
            <a:lvl1pPr>
              <a:defRPr/>
            </a:lvl1pPr>
          </a:lstStyle>
          <a:p>
            <a:pPr>
              <a:defRPr/>
            </a:pPr>
            <a:endParaRPr lang="en-US"/>
          </a:p>
        </p:txBody>
      </p:sp>
      <p:sp>
        <p:nvSpPr>
          <p:cNvPr id="10" name="Slide Number Placeholder 5"/>
          <p:cNvSpPr>
            <a:spLocks noGrp="1"/>
          </p:cNvSpPr>
          <p:nvPr>
            <p:ph type="sldNum" sz="quarter" idx="17"/>
          </p:nvPr>
        </p:nvSpPr>
        <p:spPr/>
        <p:txBody>
          <a:bodyPr/>
          <a:lstStyle>
            <a:lvl1pPr>
              <a:defRPr/>
            </a:lvl1pPr>
          </a:lstStyle>
          <a:p>
            <a:pPr>
              <a:defRPr/>
            </a:pPr>
            <a:fld id="{2C3785B0-FE98-4A5B-9A50-1292CD97EBC4}" type="slidenum">
              <a:rPr lang="en-US"/>
              <a:pPr>
                <a:defRPr/>
              </a:pPr>
              <a:t>‹#›</a:t>
            </a:fld>
            <a:endParaRPr lang="en-US"/>
          </a:p>
        </p:txBody>
      </p:sp>
    </p:spTree>
    <p:extLst>
      <p:ext uri="{BB962C8B-B14F-4D97-AF65-F5344CB8AC3E}">
        <p14:creationId xmlns:p14="http://schemas.microsoft.com/office/powerpoint/2010/main" val="947676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661753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9718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78074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12/6/2023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606345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12/6/2023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2671842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12/6/2023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227489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12/6/2023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4177824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2941763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12/6/2023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6525532"/>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873ECEC8-0F24-45B8-950F-35FC94BCEA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894613" y="634946"/>
            <a:ext cx="2767693" cy="1450757"/>
          </a:xfrm>
        </p:spPr>
        <p:txBody>
          <a:bodyPr vert="horz" lIns="91440" tIns="45720" rIns="91440" bIns="45720" rtlCol="0">
            <a:normAutofit/>
          </a:bodyPr>
          <a:lstStyle/>
          <a:p>
            <a:r>
              <a:rPr lang="en-US" sz="3400" dirty="0"/>
              <a:t>SOURCES OF MAGNETIC FIELD</a:t>
            </a:r>
          </a:p>
        </p:txBody>
      </p:sp>
      <p:pic>
        <p:nvPicPr>
          <p:cNvPr id="6" name="Content Placeholder 5" descr="A large white machine with a colorful ceiling&#10;&#10;Description automatically generated">
            <a:extLst>
              <a:ext uri="{FF2B5EF4-FFF2-40B4-BE49-F238E27FC236}">
                <a16:creationId xmlns:a16="http://schemas.microsoft.com/office/drawing/2014/main" id="{23441C92-243A-02B5-30E1-C5D2C28351A8}"/>
              </a:ext>
            </a:extLst>
          </p:cNvPr>
          <p:cNvPicPr>
            <a:picLocks noChangeAspect="1"/>
          </p:cNvPicPr>
          <p:nvPr/>
        </p:nvPicPr>
        <p:blipFill rotWithShape="1">
          <a:blip r:embed="rId2"/>
          <a:srcRect l="6989" r="19876" b="2"/>
          <a:stretch/>
        </p:blipFill>
        <p:spPr>
          <a:xfrm>
            <a:off x="475499" y="640081"/>
            <a:ext cx="5182351" cy="5314406"/>
          </a:xfrm>
          <a:prstGeom prst="rect">
            <a:avLst/>
          </a:prstGeom>
        </p:spPr>
      </p:pic>
      <p:cxnSp>
        <p:nvCxnSpPr>
          <p:cNvPr id="28" name="Straight Connector 27">
            <a:extLst>
              <a:ext uri="{FF2B5EF4-FFF2-40B4-BE49-F238E27FC236}">
                <a16:creationId xmlns:a16="http://schemas.microsoft.com/office/drawing/2014/main" id="{89EB8C68-FF1B-4849-867B-32D29B19F10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19107" y="2085703"/>
            <a:ext cx="267462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7D417315-0A35-4882-ABD2-ABE3C89E5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2" name="Rectangle 31">
            <a:extLst>
              <a:ext uri="{FF2B5EF4-FFF2-40B4-BE49-F238E27FC236}">
                <a16:creationId xmlns:a16="http://schemas.microsoft.com/office/drawing/2014/main" id="{8B53612E-ADB2-4457-9688-89506397AF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3" name="Picture 2" descr="OSX-Stacked-TM-RGB-300dpi-2016.jpg">
            <a:extLst>
              <a:ext uri="{FF2B5EF4-FFF2-40B4-BE49-F238E27FC236}">
                <a16:creationId xmlns:a16="http://schemas.microsoft.com/office/drawing/2014/main" id="{9ED2C0ED-AA07-E2F2-AAB2-C1AEDF4F93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0" y="5379012"/>
            <a:ext cx="1226434" cy="833592"/>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Magnetic field of a moving charge, magnitude</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845264"/>
                <a:ext cx="8467438" cy="4745182"/>
              </a:xfrm>
            </p:spPr>
            <p:txBody>
              <a:bodyPr>
                <a:normAutofit/>
              </a:bodyPr>
              <a:lstStyle/>
              <a:p>
                <a:r>
                  <a:rPr lang="en-US" altLang="en-US" sz="2100" dirty="0"/>
                  <a:t>A moving charge generates a magnetic field that depends on the velocity of the charge, and the distance between the source charge and the point in field</a:t>
                </a:r>
                <a:endParaRPr lang="en-US" i="1" dirty="0">
                  <a:latin typeface="Times New Roman" panose="02020603050405020304" pitchFamily="18" charset="0"/>
                </a:endParaRPr>
              </a:p>
              <a:p>
                <a:pPr marL="0" indent="0">
                  <a:buNone/>
                </a:pPr>
                <a14:m>
                  <m:oMathPara xmlns:m="http://schemas.openxmlformats.org/officeDocument/2006/math">
                    <m:oMathParaPr>
                      <m:jc m:val="center"/>
                    </m:oMathParaPr>
                    <m:oMath xmlns:m="http://schemas.openxmlformats.org/officeDocument/2006/math">
                      <m:r>
                        <a:rPr lang="en-US" sz="2200" i="1">
                          <a:latin typeface="Cambria Math" panose="02040503050406030204" pitchFamily="18" charset="0"/>
                        </a:rPr>
                        <m:t>𝐵</m:t>
                      </m:r>
                      <m:r>
                        <a:rPr lang="en-US" sz="2200" i="1">
                          <a:latin typeface="Cambria Math" panose="02040503050406030204" pitchFamily="18" charset="0"/>
                        </a:rPr>
                        <m:t>=</m:t>
                      </m:r>
                      <m:f>
                        <m:fPr>
                          <m:ctrlPr>
                            <a:rPr lang="en-US" sz="2200" i="1">
                              <a:latin typeface="Cambria Math" panose="02040503050406030204" pitchFamily="18" charset="0"/>
                            </a:rPr>
                          </m:ctrlPr>
                        </m:fPr>
                        <m:num>
                          <m:sSub>
                            <m:sSubPr>
                              <m:ctrlPr>
                                <a:rPr lang="en-US" sz="2200" i="1">
                                  <a:latin typeface="Cambria Math" panose="02040503050406030204" pitchFamily="18" charset="0"/>
                                </a:rPr>
                              </m:ctrlPr>
                            </m:sSubPr>
                            <m:e>
                              <m:r>
                                <a:rPr lang="en-US" sz="2200" i="1">
                                  <a:latin typeface="Cambria Math" panose="02040503050406030204" pitchFamily="18" charset="0"/>
                                </a:rPr>
                                <m:t>𝜇</m:t>
                              </m:r>
                            </m:e>
                            <m:sub>
                              <m:r>
                                <a:rPr lang="en-US" sz="2200" i="1">
                                  <a:latin typeface="Cambria Math" panose="02040503050406030204" pitchFamily="18" charset="0"/>
                                </a:rPr>
                                <m:t>0</m:t>
                              </m:r>
                            </m:sub>
                          </m:sSub>
                        </m:num>
                        <m:den>
                          <m:r>
                            <a:rPr lang="en-US" sz="2200" i="1">
                              <a:latin typeface="Cambria Math" panose="02040503050406030204" pitchFamily="18" charset="0"/>
                            </a:rPr>
                            <m:t>4</m:t>
                          </m:r>
                          <m:r>
                            <a:rPr lang="en-US" sz="2200" i="1">
                              <a:latin typeface="Cambria Math" panose="02040503050406030204" pitchFamily="18" charset="0"/>
                            </a:rPr>
                            <m:t>𝜋</m:t>
                          </m:r>
                        </m:den>
                      </m:f>
                      <m:f>
                        <m:fPr>
                          <m:ctrlPr>
                            <a:rPr lang="en-US" sz="2200" i="1">
                              <a:latin typeface="Cambria Math" panose="02040503050406030204" pitchFamily="18" charset="0"/>
                            </a:rPr>
                          </m:ctrlPr>
                        </m:fPr>
                        <m:num>
                          <m:r>
                            <a:rPr lang="en-US" sz="2200" i="1">
                              <a:latin typeface="Cambria Math" panose="02040503050406030204" pitchFamily="18" charset="0"/>
                            </a:rPr>
                            <m:t>|</m:t>
                          </m:r>
                          <m:r>
                            <a:rPr lang="en-US" sz="2200" i="1">
                              <a:latin typeface="Cambria Math" panose="02040503050406030204" pitchFamily="18" charset="0"/>
                            </a:rPr>
                            <m:t>𝑞</m:t>
                          </m:r>
                          <m:r>
                            <a:rPr lang="en-US" sz="2200" i="1">
                              <a:latin typeface="Cambria Math" panose="02040503050406030204" pitchFamily="18" charset="0"/>
                            </a:rPr>
                            <m:t>|</m:t>
                          </m:r>
                          <m:r>
                            <a:rPr lang="en-US" sz="2200" i="1">
                              <a:latin typeface="Cambria Math" panose="02040503050406030204" pitchFamily="18" charset="0"/>
                            </a:rPr>
                            <m:t>𝑣𝑠𝑖𝑛</m:t>
                          </m:r>
                          <m:r>
                            <a:rPr lang="en-US" sz="2200" i="1">
                              <a:latin typeface="Cambria Math" panose="02040503050406030204" pitchFamily="18" charset="0"/>
                            </a:rPr>
                            <m:t>(</m:t>
                          </m:r>
                          <m:r>
                            <a:rPr lang="en-US" sz="2200" i="1">
                              <a:latin typeface="Cambria Math" panose="02040503050406030204" pitchFamily="18" charset="0"/>
                            </a:rPr>
                            <m:t>𝜙</m:t>
                          </m:r>
                          <m:r>
                            <a:rPr lang="en-US" sz="2200" i="1">
                              <a:latin typeface="Cambria Math" panose="02040503050406030204" pitchFamily="18" charset="0"/>
                            </a:rPr>
                            <m:t>)</m:t>
                          </m:r>
                        </m:num>
                        <m:den>
                          <m:sSup>
                            <m:sSupPr>
                              <m:ctrlPr>
                                <a:rPr lang="en-US" sz="2200" i="1">
                                  <a:latin typeface="Cambria Math" panose="02040503050406030204" pitchFamily="18" charset="0"/>
                                </a:rPr>
                              </m:ctrlPr>
                            </m:sSupPr>
                            <m:e>
                              <m:r>
                                <a:rPr lang="en-US" sz="2200" i="1">
                                  <a:latin typeface="Cambria Math" panose="02040503050406030204" pitchFamily="18" charset="0"/>
                                </a:rPr>
                                <m:t>𝑟</m:t>
                              </m:r>
                            </m:e>
                            <m:sup>
                              <m:r>
                                <a:rPr lang="en-US" sz="2200" i="1">
                                  <a:latin typeface="Cambria Math" panose="02040503050406030204" pitchFamily="18" charset="0"/>
                                </a:rPr>
                                <m:t>2</m:t>
                              </m:r>
                            </m:sup>
                          </m:sSup>
                        </m:den>
                      </m:f>
                    </m:oMath>
                  </m:oMathPara>
                </a14:m>
                <a:endParaRPr lang="en-US" altLang="en-US" sz="2200" dirty="0">
                  <a:latin typeface="Times New Roman" panose="02020603050405020304" pitchFamily="18" charset="0"/>
                </a:endParaRPr>
              </a:p>
              <a:p>
                <a:pPr marL="0" indent="0">
                  <a:buNone/>
                </a:pPr>
                <a:r>
                  <a:rPr lang="en-US" altLang="en-US" dirty="0"/>
                  <a:t>Here </a:t>
                </a:r>
                <a14:m>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0</m:t>
                        </m:r>
                      </m:sub>
                    </m:sSub>
                    <m:r>
                      <a:rPr lang="en-US" i="1">
                        <a:latin typeface="Cambria Math" panose="02040503050406030204" pitchFamily="18" charset="0"/>
                      </a:rPr>
                      <m:t>=4</m:t>
                    </m:r>
                    <m:r>
                      <a:rPr lang="en-US" i="1">
                        <a:latin typeface="Cambria Math" panose="02040503050406030204" pitchFamily="18" charset="0"/>
                      </a:rPr>
                      <m:t>𝜋</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10</m:t>
                        </m:r>
                      </m:e>
                      <m:sup>
                        <m:r>
                          <a:rPr lang="en-US" i="1">
                            <a:latin typeface="Cambria Math" panose="02040503050406030204" pitchFamily="18" charset="0"/>
                          </a:rPr>
                          <m:t>−7</m:t>
                        </m:r>
                      </m:sup>
                    </m:sSup>
                    <m:r>
                      <a:rPr lang="en-US" i="1">
                        <a:latin typeface="Cambria Math" panose="02040503050406030204" pitchFamily="18" charset="0"/>
                      </a:rPr>
                      <m:t> </m:t>
                    </m:r>
                    <m:r>
                      <a:rPr lang="en-US" i="1">
                        <a:latin typeface="Cambria Math" panose="02040503050406030204" pitchFamily="18" charset="0"/>
                      </a:rPr>
                      <m:t>𝑇</m:t>
                    </m:r>
                    <m:r>
                      <a:rPr lang="en-US" i="1">
                        <a:latin typeface="Cambria Math" panose="02040503050406030204" pitchFamily="18" charset="0"/>
                      </a:rPr>
                      <m:t>∙</m:t>
                    </m:r>
                    <m:r>
                      <a:rPr lang="en-US" i="1">
                        <a:latin typeface="Cambria Math" panose="02040503050406030204" pitchFamily="18" charset="0"/>
                      </a:rPr>
                      <m:t>𝑚</m:t>
                    </m:r>
                    <m:r>
                      <a:rPr lang="en-US" i="1">
                        <a:latin typeface="Cambria Math" panose="02040503050406030204" pitchFamily="18" charset="0"/>
                      </a:rPr>
                      <m:t>/</m:t>
                    </m:r>
                    <m:r>
                      <a:rPr lang="en-US" i="1">
                        <a:latin typeface="Cambria Math" panose="02040503050406030204" pitchFamily="18" charset="0"/>
                      </a:rPr>
                      <m:t>𝐴</m:t>
                    </m:r>
                  </m:oMath>
                </a14:m>
                <a:r>
                  <a:rPr lang="en-US" altLang="en-US" dirty="0">
                    <a:latin typeface="Times New Roman" panose="02020603050405020304" pitchFamily="18" charset="0"/>
                  </a:rPr>
                  <a:t> </a:t>
                </a:r>
                <a:r>
                  <a:rPr lang="en-US" altLang="en-US" i="1" dirty="0"/>
                  <a:t>(permeability of free space),</a:t>
                </a:r>
              </a:p>
              <a:p>
                <a:pPr marL="0" indent="0">
                  <a:buNone/>
                </a:pPr>
                <a14:m>
                  <m:oMath xmlns:m="http://schemas.openxmlformats.org/officeDocument/2006/math">
                    <m:r>
                      <a:rPr lang="en-US" b="0" i="1" smtClean="0">
                        <a:latin typeface="Cambria Math" panose="02040503050406030204" pitchFamily="18" charset="0"/>
                      </a:rPr>
                      <m:t>           </m:t>
                    </m:r>
                    <m:r>
                      <a:rPr lang="en-US" i="1">
                        <a:latin typeface="Cambria Math" panose="02040503050406030204" pitchFamily="18" charset="0"/>
                      </a:rPr>
                      <m:t>𝑣</m:t>
                    </m:r>
                  </m:oMath>
                </a14:m>
                <a:r>
                  <a:rPr lang="en-US" altLang="en-US" dirty="0">
                    <a:latin typeface="Times New Roman" panose="02020603050405020304" pitchFamily="18" charset="0"/>
                  </a:rPr>
                  <a:t> </a:t>
                </a:r>
                <a:r>
                  <a:rPr lang="en-US" altLang="en-US" dirty="0"/>
                  <a:t>is the magnitude of the charge’s velocity,</a:t>
                </a:r>
              </a:p>
              <a:p>
                <a:pPr marL="0" indent="0">
                  <a:buNone/>
                </a:pPr>
                <a:r>
                  <a:rPr lang="en-US" altLang="en-US" i="1" dirty="0">
                    <a:latin typeface="Times New Roman" panose="02020603050405020304" pitchFamily="18" charset="0"/>
                    <a:cs typeface="Times New Roman" panose="02020603050405020304" pitchFamily="18" charset="0"/>
                  </a:rPr>
                  <a:t>          r</a:t>
                </a:r>
                <a:r>
                  <a:rPr lang="en-US" altLang="en-US" dirty="0">
                    <a:latin typeface="Times New Roman" panose="02020603050405020304" pitchFamily="18" charset="0"/>
                  </a:rPr>
                  <a:t> </a:t>
                </a:r>
                <a:r>
                  <a:rPr lang="en-US" altLang="en-US" dirty="0"/>
                  <a:t>is the distance from the charge to the point in question, and</a:t>
                </a:r>
              </a:p>
              <a:p>
                <a:pPr marL="0" indent="0">
                  <a:buNone/>
                </a:pPr>
                <a:r>
                  <a:rPr lang="en-US" dirty="0"/>
                  <a:t>        </a:t>
                </a:r>
                <a14:m>
                  <m:oMath xmlns:m="http://schemas.openxmlformats.org/officeDocument/2006/math">
                    <m:r>
                      <a:rPr lang="en-US" i="1">
                        <a:latin typeface="Cambria Math" panose="02040503050406030204" pitchFamily="18" charset="0"/>
                      </a:rPr>
                      <m:t>𝜙</m:t>
                    </m:r>
                  </m:oMath>
                </a14:m>
                <a:r>
                  <a:rPr lang="en-US" altLang="en-US" dirty="0">
                    <a:latin typeface="Times New Roman" panose="02020603050405020304" pitchFamily="18" charset="0"/>
                  </a:rPr>
                  <a:t> </a:t>
                </a:r>
                <a:r>
                  <a:rPr lang="en-US" altLang="en-US" dirty="0"/>
                  <a:t>is the angle between particle’s velocity and direction from the      </a:t>
                </a:r>
              </a:p>
              <a:p>
                <a:pPr marL="0" indent="0">
                  <a:buNone/>
                </a:pPr>
                <a:r>
                  <a:rPr lang="en-US" altLang="en-US" dirty="0"/>
                  <a:t>        charge to the point in the field.</a:t>
                </a:r>
                <a:endParaRPr lang="en-US" altLang="en-US" dirty="0">
                  <a:latin typeface="Times New Roman" panose="02020603050405020304" pitchFamily="18" charset="0"/>
                </a:endParaRPr>
              </a:p>
              <a:p>
                <a:r>
                  <a:rPr lang="en-US" dirty="0"/>
                  <a:t>Note:  the direction of the magnetic field is NOT along the line from source charge to the point in field.</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845264"/>
                <a:ext cx="8467438" cy="4745182"/>
              </a:xfrm>
              <a:blipFill>
                <a:blip r:embed="rId2"/>
                <a:stretch>
                  <a:fillRect l="-1800" t="-1542"/>
                </a:stretch>
              </a:blipFill>
            </p:spPr>
            <p:txBody>
              <a:bodyPr/>
              <a:lstStyle/>
              <a:p>
                <a:r>
                  <a:rPr lang="en-US">
                    <a:noFill/>
                  </a:rPr>
                  <a:t> </a:t>
                </a:r>
              </a:p>
            </p:txBody>
          </p:sp>
        </mc:Fallback>
      </mc:AlternateContent>
    </p:spTree>
    <p:extLst>
      <p:ext uri="{BB962C8B-B14F-4D97-AF65-F5344CB8AC3E}">
        <p14:creationId xmlns:p14="http://schemas.microsoft.com/office/powerpoint/2010/main" val="14583213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043" y="393700"/>
            <a:ext cx="8709913" cy="1320800"/>
          </a:xfrm>
        </p:spPr>
        <p:txBody>
          <a:bodyPr>
            <a:noAutofit/>
          </a:bodyPr>
          <a:lstStyle/>
          <a:p>
            <a:r>
              <a:rPr lang="en-US" dirty="0"/>
              <a:t>Magnetic field of a straight current-carrying conductor</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11600" y="2057401"/>
                <a:ext cx="5732000" cy="2895599"/>
              </a:xfrm>
            </p:spPr>
            <p:txBody>
              <a:bodyPr>
                <a:normAutofit fontScale="92500"/>
              </a:bodyPr>
              <a:lstStyle/>
              <a:p>
                <a:pPr marL="0" indent="0">
                  <a:buNone/>
                </a:pPr>
                <a:r>
                  <a:rPr lang="en-US" dirty="0"/>
                  <a:t>The magnetic field strength (magnitude) produced by a long straight current-carrying wire is found by experiment to be</a:t>
                </a: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𝐵</m:t>
                      </m:r>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0</m:t>
                              </m:r>
                            </m:sub>
                          </m:sSub>
                          <m:r>
                            <a:rPr lang="en-US" i="1">
                              <a:latin typeface="Cambria Math" panose="02040503050406030204" pitchFamily="18" charset="0"/>
                            </a:rPr>
                            <m:t>𝐼</m:t>
                          </m:r>
                        </m:num>
                        <m:den>
                          <m:r>
                            <a:rPr lang="en-US" b="0" i="1" smtClean="0">
                              <a:latin typeface="Cambria Math" panose="02040503050406030204" pitchFamily="18" charset="0"/>
                            </a:rPr>
                            <m:t>2</m:t>
                          </m:r>
                          <m:r>
                            <a:rPr lang="en-US" i="1">
                              <a:latin typeface="Cambria Math" panose="02040503050406030204" pitchFamily="18" charset="0"/>
                            </a:rPr>
                            <m:t>𝜋</m:t>
                          </m:r>
                          <m:r>
                            <a:rPr lang="en-US" b="0" i="1" smtClean="0">
                              <a:latin typeface="Cambria Math" panose="02040503050406030204" pitchFamily="18" charset="0"/>
                            </a:rPr>
                            <m:t>𝑟</m:t>
                          </m:r>
                        </m:den>
                      </m:f>
                    </m:oMath>
                  </m:oMathPara>
                </a14:m>
                <a:endParaRPr lang="en-US" dirty="0"/>
              </a:p>
              <a:p>
                <a:pPr marL="0" indent="0">
                  <a:buNone/>
                </a:pPr>
                <a:r>
                  <a:rPr lang="en-US" dirty="0"/>
                  <a:t>where  </a:t>
                </a:r>
                <a:r>
                  <a:rPr lang="en-US" i="1" dirty="0">
                    <a:latin typeface="Times New Roman" panose="02020603050405020304" pitchFamily="18" charset="0"/>
                    <a:cs typeface="Times New Roman" panose="02020603050405020304" pitchFamily="18" charset="0"/>
                  </a:rPr>
                  <a:t>I</a:t>
                </a:r>
                <a:r>
                  <a:rPr lang="en-US" dirty="0"/>
                  <a:t> is the current, </a:t>
                </a:r>
                <a:r>
                  <a:rPr lang="en-US" i="1" dirty="0">
                    <a:latin typeface="Times New Roman" panose="02020603050405020304" pitchFamily="18" charset="0"/>
                    <a:cs typeface="Times New Roman" panose="02020603050405020304" pitchFamily="18" charset="0"/>
                  </a:rPr>
                  <a:t>r</a:t>
                </a:r>
                <a:r>
                  <a:rPr lang="en-US" dirty="0"/>
                  <a:t> is the shortest distance to the wire, and the constant </a:t>
                </a:r>
                <a14:m>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0</m:t>
                        </m:r>
                      </m:sub>
                    </m:sSub>
                    <m:r>
                      <a:rPr lang="en-US" i="1">
                        <a:latin typeface="Cambria Math" panose="02040503050406030204" pitchFamily="18" charset="0"/>
                      </a:rPr>
                      <m:t>=4</m:t>
                    </m:r>
                    <m:r>
                      <a:rPr lang="en-US" i="1">
                        <a:latin typeface="Cambria Math" panose="02040503050406030204" pitchFamily="18" charset="0"/>
                      </a:rPr>
                      <m:t>𝜋</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10</m:t>
                        </m:r>
                      </m:e>
                      <m:sup>
                        <m:r>
                          <a:rPr lang="en-US" i="1">
                            <a:latin typeface="Cambria Math" panose="02040503050406030204" pitchFamily="18" charset="0"/>
                          </a:rPr>
                          <m:t>−7</m:t>
                        </m:r>
                      </m:sup>
                    </m:sSup>
                    <m:r>
                      <a:rPr lang="en-US" i="1">
                        <a:latin typeface="Cambria Math" panose="02040503050406030204" pitchFamily="18" charset="0"/>
                      </a:rPr>
                      <m:t> </m:t>
                    </m:r>
                    <m:r>
                      <a:rPr lang="en-US" i="1">
                        <a:latin typeface="Cambria Math" panose="02040503050406030204" pitchFamily="18" charset="0"/>
                      </a:rPr>
                      <m:t>𝑇</m:t>
                    </m:r>
                    <m:r>
                      <a:rPr lang="en-US" i="1">
                        <a:latin typeface="Cambria Math" panose="02040503050406030204" pitchFamily="18" charset="0"/>
                      </a:rPr>
                      <m:t>∙</m:t>
                    </m:r>
                    <m:r>
                      <a:rPr lang="en-US" i="1">
                        <a:latin typeface="Cambria Math" panose="02040503050406030204" pitchFamily="18" charset="0"/>
                      </a:rPr>
                      <m:t>𝑚</m:t>
                    </m:r>
                    <m:r>
                      <a:rPr lang="en-US" i="1">
                        <a:latin typeface="Cambria Math" panose="02040503050406030204" pitchFamily="18" charset="0"/>
                      </a:rPr>
                      <m:t>/</m:t>
                    </m:r>
                    <m:r>
                      <a:rPr lang="en-US" i="1">
                        <a:latin typeface="Cambria Math" panose="02040503050406030204" pitchFamily="18" charset="0"/>
                      </a:rPr>
                      <m:t>𝐴</m:t>
                    </m:r>
                  </m:oMath>
                </a14:m>
                <a:r>
                  <a:rPr lang="en-US" altLang="en-US" dirty="0">
                    <a:latin typeface="Times New Roman" panose="02020603050405020304" pitchFamily="18" charset="0"/>
                  </a:rPr>
                  <a:t> </a:t>
                </a:r>
                <a:r>
                  <a:rPr lang="en-US" dirty="0"/>
                  <a:t>is the permeability of free space.</a:t>
                </a:r>
              </a:p>
              <a:p>
                <a:endParaRPr lang="en-US" altLang="en-US" sz="2000"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11600" y="2057401"/>
                <a:ext cx="5732000" cy="2895599"/>
              </a:xfrm>
              <a:blipFill>
                <a:blip r:embed="rId2"/>
                <a:stretch>
                  <a:fillRect l="-2660" t="-2105" r="-2021"/>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6B62F416-0E2C-524E-8911-93714F52EF36}"/>
              </a:ext>
            </a:extLst>
          </p:cNvPr>
          <p:cNvPicPr>
            <a:picLocks noChangeAspect="1"/>
          </p:cNvPicPr>
          <p:nvPr/>
        </p:nvPicPr>
        <p:blipFill>
          <a:blip r:embed="rId3"/>
          <a:stretch>
            <a:fillRect/>
          </a:stretch>
        </p:blipFill>
        <p:spPr>
          <a:xfrm>
            <a:off x="5943600" y="1905000"/>
            <a:ext cx="2085013" cy="3499407"/>
          </a:xfrm>
          <a:prstGeom prst="rect">
            <a:avLst/>
          </a:prstGeom>
        </p:spPr>
      </p:pic>
      <p:sp>
        <p:nvSpPr>
          <p:cNvPr id="5" name="TextBox 4">
            <a:extLst>
              <a:ext uri="{FF2B5EF4-FFF2-40B4-BE49-F238E27FC236}">
                <a16:creationId xmlns:a16="http://schemas.microsoft.com/office/drawing/2014/main" id="{BBEEB151-2B63-876A-56C4-812F8A60855A}"/>
              </a:ext>
            </a:extLst>
          </p:cNvPr>
          <p:cNvSpPr txBox="1"/>
          <p:nvPr/>
        </p:nvSpPr>
        <p:spPr>
          <a:xfrm>
            <a:off x="266699" y="5404407"/>
            <a:ext cx="8610600" cy="954107"/>
          </a:xfrm>
          <a:prstGeom prst="rect">
            <a:avLst/>
          </a:prstGeom>
          <a:noFill/>
        </p:spPr>
        <p:txBody>
          <a:bodyPr wrap="square">
            <a:spAutoFit/>
          </a:bodyPr>
          <a:lstStyle/>
          <a:p>
            <a:r>
              <a:rPr lang="en-US" sz="1400" dirty="0"/>
              <a:t>(a) Compasses placed near a long straight current-carrying wire indicate that field lines form circular loops centered on the wire. (b) Right hand rule 2 states that, if the right hand thumb points in the direction of the current, the fingers curl in the direction of the field. This rule is consistent with the field mapped for the long straight wire and is valid for any current segment.</a:t>
            </a:r>
          </a:p>
        </p:txBody>
      </p:sp>
    </p:spTree>
    <p:extLst>
      <p:ext uri="{BB962C8B-B14F-4D97-AF65-F5344CB8AC3E}">
        <p14:creationId xmlns:p14="http://schemas.microsoft.com/office/powerpoint/2010/main" val="36318254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71804"/>
            <a:ext cx="8062913" cy="658813"/>
          </a:xfrm>
        </p:spPr>
        <p:txBody>
          <a:bodyPr>
            <a:normAutofit fontScale="90000"/>
          </a:bodyPr>
          <a:lstStyle/>
          <a:p>
            <a:pPr fontAlgn="auto">
              <a:spcAft>
                <a:spcPts val="0"/>
              </a:spcAft>
              <a:defRPr/>
            </a:pPr>
            <a:r>
              <a:rPr lang="en-US" dirty="0"/>
              <a:t>Magnetic field of a current-carrying loop</a:t>
            </a:r>
          </a:p>
        </p:txBody>
      </p:sp>
      <p:pic>
        <p:nvPicPr>
          <p:cNvPr id="2" name="Picture Placeholder 1"/>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a:stretch>
            <a:fillRect/>
          </a:stretch>
        </p:blipFill>
        <p:spPr>
          <a:xfrm>
            <a:off x="5244790" y="2518492"/>
            <a:ext cx="3429000" cy="1927098"/>
          </a:xfrm>
        </p:spPr>
      </p:pic>
      <p:sp>
        <p:nvSpPr>
          <p:cNvPr id="9219" name="Text Placeholder 6"/>
          <p:cNvSpPr>
            <a:spLocks noGrp="1"/>
          </p:cNvSpPr>
          <p:nvPr>
            <p:ph type="body" sz="quarter" idx="14"/>
          </p:nvPr>
        </p:nvSpPr>
        <p:spPr>
          <a:xfrm>
            <a:off x="610877" y="5179886"/>
            <a:ext cx="8062913" cy="1166812"/>
          </a:xfrm>
        </p:spPr>
        <p:txBody>
          <a:bodyPr/>
          <a:lstStyle/>
          <a:p>
            <a:pPr marL="342900" indent="-342900">
              <a:buAutoNum type="alphaLcParenBoth"/>
            </a:pPr>
            <a:r>
              <a:rPr lang="en-US" sz="1600" dirty="0"/>
              <a:t>RHR-2 gives the direction of the magnetic field inside and outside a current-carrying loop.</a:t>
            </a:r>
          </a:p>
          <a:p>
            <a:pPr marL="342900" indent="-342900">
              <a:buAutoNum type="alphaLcParenBoth"/>
            </a:pPr>
            <a:r>
              <a:rPr lang="en-US" sz="1600" dirty="0"/>
              <a:t>More detailed mapping with compasses or with a Hall probe completes the picture. The field is similar to that of a bar magnet.</a:t>
            </a:r>
          </a:p>
        </p:txBody>
      </p:sp>
      <p:sp>
        <p:nvSpPr>
          <p:cNvPr id="4" name="TextBox 3">
            <a:extLst>
              <a:ext uri="{FF2B5EF4-FFF2-40B4-BE49-F238E27FC236}">
                <a16:creationId xmlns:a16="http://schemas.microsoft.com/office/drawing/2014/main" id="{D23A7296-2CA5-5BDF-D028-49D55AD588D6}"/>
              </a:ext>
            </a:extLst>
          </p:cNvPr>
          <p:cNvSpPr txBox="1"/>
          <p:nvPr/>
        </p:nvSpPr>
        <p:spPr>
          <a:xfrm>
            <a:off x="623887" y="1828800"/>
            <a:ext cx="4572000" cy="3416320"/>
          </a:xfrm>
          <a:prstGeom prst="rect">
            <a:avLst/>
          </a:prstGeom>
          <a:noFill/>
        </p:spPr>
        <p:txBody>
          <a:bodyPr wrap="square">
            <a:spAutoFit/>
          </a:bodyPr>
          <a:lstStyle/>
          <a:p>
            <a:r>
              <a:rPr lang="en-US" dirty="0"/>
              <a:t>The magnetic field near a current-carrying loop of wire is shown on the right. </a:t>
            </a:r>
          </a:p>
          <a:p>
            <a:r>
              <a:rPr lang="en-US" dirty="0"/>
              <a:t>RHR-2 can be used to give the direction of the field near the loop. </a:t>
            </a:r>
          </a:p>
          <a:p>
            <a:r>
              <a:rPr lang="en-US" dirty="0"/>
              <a:t>There is a simple formula for the magnetic field strength at the center of a circular loop:</a:t>
            </a:r>
          </a:p>
          <a:p>
            <a:endParaRPr lang="en-US" dirty="0"/>
          </a:p>
          <a:p>
            <a:endParaRPr lang="en-US" dirty="0"/>
          </a:p>
          <a:p>
            <a:endParaRPr lang="en-US" dirty="0"/>
          </a:p>
          <a:p>
            <a:r>
              <a:rPr lang="en-US" dirty="0"/>
              <a:t>where  </a:t>
            </a:r>
            <a:r>
              <a:rPr lang="en-US" i="1" dirty="0">
                <a:latin typeface="Times New Roman" panose="02020603050405020304" pitchFamily="18" charset="0"/>
                <a:cs typeface="Times New Roman" panose="02020603050405020304" pitchFamily="18" charset="0"/>
              </a:rPr>
              <a:t>R</a:t>
            </a:r>
            <a:r>
              <a:rPr lang="en-US" dirty="0"/>
              <a:t> is the radius of the loop. </a:t>
            </a:r>
          </a:p>
          <a:p>
            <a:endParaRPr lang="en-US" dirty="0"/>
          </a:p>
          <a:p>
            <a:r>
              <a:rPr lang="en-US" dirty="0"/>
              <a:t> </a:t>
            </a:r>
          </a:p>
        </p:txBody>
      </p:sp>
      <p:pic>
        <p:nvPicPr>
          <p:cNvPr id="7" name="Picture 6">
            <a:extLst>
              <a:ext uri="{FF2B5EF4-FFF2-40B4-BE49-F238E27FC236}">
                <a16:creationId xmlns:a16="http://schemas.microsoft.com/office/drawing/2014/main" id="{20DEBC06-0093-F343-B030-4D924A441577}"/>
              </a:ext>
            </a:extLst>
          </p:cNvPr>
          <p:cNvPicPr>
            <a:picLocks noChangeAspect="1"/>
          </p:cNvPicPr>
          <p:nvPr/>
        </p:nvPicPr>
        <p:blipFill>
          <a:blip r:embed="rId3"/>
          <a:stretch>
            <a:fillRect/>
          </a:stretch>
        </p:blipFill>
        <p:spPr>
          <a:xfrm>
            <a:off x="2286001" y="3657600"/>
            <a:ext cx="914400" cy="548641"/>
          </a:xfrm>
          <a:prstGeom prst="rect">
            <a:avLst/>
          </a:prstGeom>
        </p:spPr>
      </p:pic>
    </p:spTree>
    <p:extLst>
      <p:ext uri="{BB962C8B-B14F-4D97-AF65-F5344CB8AC3E}">
        <p14:creationId xmlns:p14="http://schemas.microsoft.com/office/powerpoint/2010/main" val="18306738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F64BBAA4-C62B-4146-B49F-FE4CC4655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22960" y="286603"/>
            <a:ext cx="7863840" cy="856397"/>
          </a:xfrm>
        </p:spPr>
        <p:txBody>
          <a:bodyPr>
            <a:normAutofit/>
          </a:bodyPr>
          <a:lstStyle/>
          <a:p>
            <a:r>
              <a:rPr lang="en-US" dirty="0"/>
              <a:t>Magnetic field of a solenoid</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85800" y="1431651"/>
                <a:ext cx="3733800" cy="3826149"/>
              </a:xfrm>
            </p:spPr>
            <p:txBody>
              <a:bodyPr>
                <a:noAutofit/>
              </a:bodyPr>
              <a:lstStyle/>
              <a:p>
                <a:pPr marL="0" indent="0">
                  <a:buNone/>
                </a:pPr>
                <a:r>
                  <a:rPr lang="en-US" altLang="en-US" sz="1600" dirty="0">
                    <a:latin typeface="Times New Roman" panose="02020603050405020304" pitchFamily="18" charset="0"/>
                  </a:rPr>
                  <a:t>A </a:t>
                </a:r>
                <a:r>
                  <a:rPr lang="en-US" altLang="en-US" sz="1600" i="1" dirty="0">
                    <a:latin typeface="Times New Roman" panose="02020603050405020304" pitchFamily="18" charset="0"/>
                  </a:rPr>
                  <a:t>solenoid</a:t>
                </a:r>
                <a:r>
                  <a:rPr lang="en-US" altLang="en-US" sz="1600" dirty="0">
                    <a:latin typeface="Times New Roman" panose="02020603050405020304" pitchFamily="18" charset="0"/>
                  </a:rPr>
                  <a:t> consists of a helical winding of wire on a cylinder. The magnetic field strength inside a solenoid is</a:t>
                </a:r>
                <a:endParaRPr lang="en-US" sz="1600" i="1" dirty="0"/>
              </a:p>
              <a:p>
                <a:pPr marL="0" indent="0">
                  <a:buNone/>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rPr>
                        <m:t>𝐵</m:t>
                      </m:r>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𝜇</m:t>
                          </m:r>
                        </m:e>
                        <m:sub>
                          <m:r>
                            <a:rPr lang="en-US" sz="1600" i="1">
                              <a:latin typeface="Cambria Math" panose="02040503050406030204" pitchFamily="18" charset="0"/>
                            </a:rPr>
                            <m:t>0</m:t>
                          </m:r>
                        </m:sub>
                      </m:sSub>
                      <m:r>
                        <a:rPr lang="en-US" sz="1600" i="1">
                          <a:latin typeface="Cambria Math" panose="02040503050406030204" pitchFamily="18" charset="0"/>
                        </a:rPr>
                        <m:t>𝑛𝐼</m:t>
                      </m:r>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𝜇</m:t>
                          </m:r>
                        </m:e>
                        <m:sub>
                          <m:r>
                            <a:rPr lang="en-US" sz="1600" i="1">
                              <a:latin typeface="Cambria Math" panose="02040503050406030204" pitchFamily="18" charset="0"/>
                            </a:rPr>
                            <m:t>0</m:t>
                          </m:r>
                        </m:sub>
                      </m:sSub>
                      <m:f>
                        <m:fPr>
                          <m:ctrlPr>
                            <a:rPr lang="en-US" sz="1600" i="1">
                              <a:latin typeface="Cambria Math" panose="02040503050406030204" pitchFamily="18" charset="0"/>
                            </a:rPr>
                          </m:ctrlPr>
                        </m:fPr>
                        <m:num>
                          <m:r>
                            <a:rPr lang="en-US" sz="1600" i="1">
                              <a:latin typeface="Cambria Math" panose="02040503050406030204" pitchFamily="18" charset="0"/>
                            </a:rPr>
                            <m:t>𝑁</m:t>
                          </m:r>
                        </m:num>
                        <m:den>
                          <m:r>
                            <a:rPr lang="en-US" sz="1600" i="1">
                              <a:latin typeface="Cambria Math" panose="02040503050406030204" pitchFamily="18" charset="0"/>
                            </a:rPr>
                            <m:t>𝑙</m:t>
                          </m:r>
                        </m:den>
                      </m:f>
                      <m:r>
                        <a:rPr lang="en-US" sz="1600" i="1">
                          <a:latin typeface="Cambria Math" panose="02040503050406030204" pitchFamily="18" charset="0"/>
                        </a:rPr>
                        <m:t>𝐼</m:t>
                      </m:r>
                    </m:oMath>
                  </m:oMathPara>
                </a14:m>
                <a:endParaRPr lang="en-US" sz="1600" dirty="0"/>
              </a:p>
              <a:p>
                <a:pPr marL="0" indent="0">
                  <a:buNone/>
                </a:pPr>
                <a:r>
                  <a:rPr lang="en-US" sz="1600" dirty="0"/>
                  <a:t>where  </a:t>
                </a:r>
                <a:r>
                  <a:rPr lang="en-US" sz="1600" i="1" dirty="0">
                    <a:latin typeface="Times New Roman" panose="02020603050405020304" pitchFamily="18" charset="0"/>
                    <a:cs typeface="Times New Roman" panose="02020603050405020304" pitchFamily="18" charset="0"/>
                  </a:rPr>
                  <a:t>n</a:t>
                </a:r>
                <a:r>
                  <a:rPr lang="en-US" sz="1600" dirty="0"/>
                  <a:t>  is the number of loops per unit length of the solenoid  (</a:t>
                </a:r>
                <a:r>
                  <a:rPr lang="en-US" sz="1600" i="1" dirty="0">
                    <a:latin typeface="Times New Roman" panose="02020603050405020304" pitchFamily="18" charset="0"/>
                    <a:cs typeface="Times New Roman" panose="02020603050405020304" pitchFamily="18" charset="0"/>
                  </a:rPr>
                  <a:t>n=N/l</a:t>
                </a:r>
                <a:r>
                  <a:rPr lang="en-US" sz="1600" dirty="0"/>
                  <a:t>, with  </a:t>
                </a:r>
                <a:r>
                  <a:rPr lang="en-US" sz="1600" i="1" dirty="0">
                    <a:latin typeface="Times New Roman" panose="02020603050405020304" pitchFamily="18" charset="0"/>
                    <a:cs typeface="Times New Roman" panose="02020603050405020304" pitchFamily="18" charset="0"/>
                  </a:rPr>
                  <a:t>N</a:t>
                </a:r>
                <a:r>
                  <a:rPr lang="en-US" sz="1600" dirty="0"/>
                  <a:t> being the number of loops and  </a:t>
                </a:r>
                <a:r>
                  <a:rPr lang="en-US" sz="1600" i="1" dirty="0">
                    <a:latin typeface="Times New Roman" panose="02020603050405020304" pitchFamily="18" charset="0"/>
                    <a:cs typeface="Times New Roman" panose="02020603050405020304" pitchFamily="18" charset="0"/>
                  </a:rPr>
                  <a:t>l</a:t>
                </a:r>
                <a:r>
                  <a:rPr lang="en-US" sz="1600" dirty="0"/>
                  <a:t> the length). </a:t>
                </a:r>
              </a:p>
              <a:p>
                <a:pPr marL="0" indent="0">
                  <a:buNone/>
                </a:pPr>
                <a:r>
                  <a:rPr lang="en-US" sz="1600" dirty="0"/>
                  <a:t>Note that  </a:t>
                </a:r>
                <a:r>
                  <a:rPr lang="en-US" sz="1600" i="1" dirty="0">
                    <a:latin typeface="Times New Roman" panose="02020603050405020304" pitchFamily="18" charset="0"/>
                    <a:cs typeface="Times New Roman" panose="02020603050405020304" pitchFamily="18" charset="0"/>
                  </a:rPr>
                  <a:t>B </a:t>
                </a:r>
                <a:r>
                  <a:rPr lang="en-US" sz="1600" dirty="0"/>
                  <a:t>is the field strength anywhere in the uniform region of the interior and not just at the center. </a:t>
                </a:r>
              </a:p>
              <a:p>
                <a:pPr marL="0" indent="0">
                  <a:buNone/>
                </a:pPr>
                <a:r>
                  <a:rPr lang="en-US" sz="1600" dirty="0"/>
                  <a:t>Large uniform fields spread over a large volume are possible with solenoids.</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85800" y="1431651"/>
                <a:ext cx="3733800" cy="3826149"/>
              </a:xfrm>
              <a:blipFill>
                <a:blip r:embed="rId2"/>
                <a:stretch>
                  <a:fillRect l="-3431" t="-1115" r="-3922"/>
                </a:stretch>
              </a:blipFill>
            </p:spPr>
            <p:txBody>
              <a:bodyPr/>
              <a:lstStyle/>
              <a:p>
                <a:r>
                  <a:rPr lang="en-US">
                    <a:noFill/>
                  </a:rPr>
                  <a:t> </a:t>
                </a:r>
              </a:p>
            </p:txBody>
          </p:sp>
        </mc:Fallback>
      </mc:AlternateContent>
      <p:pic>
        <p:nvPicPr>
          <p:cNvPr id="6" name="Picture 5" descr="A diagram of a hand and a wire&#10;&#10;Description automatically generated">
            <a:extLst>
              <a:ext uri="{FF2B5EF4-FFF2-40B4-BE49-F238E27FC236}">
                <a16:creationId xmlns:a16="http://schemas.microsoft.com/office/drawing/2014/main" id="{14CB3081-AE2B-98C6-959C-119A994D9B0F}"/>
              </a:ext>
            </a:extLst>
          </p:cNvPr>
          <p:cNvPicPr>
            <a:picLocks noChangeAspect="1"/>
          </p:cNvPicPr>
          <p:nvPr/>
        </p:nvPicPr>
        <p:blipFill>
          <a:blip r:embed="rId3"/>
          <a:stretch>
            <a:fillRect/>
          </a:stretch>
        </p:blipFill>
        <p:spPr>
          <a:xfrm>
            <a:off x="4648200" y="2209800"/>
            <a:ext cx="4180827" cy="2133600"/>
          </a:xfrm>
          <a:prstGeom prst="rect">
            <a:avLst/>
          </a:prstGeom>
        </p:spPr>
      </p:pic>
      <p:sp>
        <p:nvSpPr>
          <p:cNvPr id="15" name="Rectangle 14">
            <a:extLst>
              <a:ext uri="{FF2B5EF4-FFF2-40B4-BE49-F238E27FC236}">
                <a16:creationId xmlns:a16="http://schemas.microsoft.com/office/drawing/2014/main" id="{77C34054-98F8-4229-885E-04C525969C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FABD5B"/>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7" name="Rectangle 16">
            <a:extLst>
              <a:ext uri="{FF2B5EF4-FFF2-40B4-BE49-F238E27FC236}">
                <a16:creationId xmlns:a16="http://schemas.microsoft.com/office/drawing/2014/main" id="{22AAB964-B835-4B93-A1F3-4A30D1F38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5C496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8" name="TextBox 7">
            <a:extLst>
              <a:ext uri="{FF2B5EF4-FFF2-40B4-BE49-F238E27FC236}">
                <a16:creationId xmlns:a16="http://schemas.microsoft.com/office/drawing/2014/main" id="{A7C75613-36C0-A1D5-04CF-1A8B949F39BD}"/>
              </a:ext>
            </a:extLst>
          </p:cNvPr>
          <p:cNvSpPr txBox="1"/>
          <p:nvPr/>
        </p:nvSpPr>
        <p:spPr>
          <a:xfrm>
            <a:off x="595738" y="5439331"/>
            <a:ext cx="8318283" cy="760208"/>
          </a:xfrm>
          <a:prstGeom prst="rect">
            <a:avLst/>
          </a:prstGeom>
          <a:noFill/>
        </p:spPr>
        <p:txBody>
          <a:bodyPr wrap="square">
            <a:spAutoFit/>
          </a:bodyPr>
          <a:lstStyle/>
          <a:p>
            <a:pPr marL="228600" marR="0" lvl="0" indent="-228600" algn="l" defTabSz="914400" rtl="0" eaLnBrk="1" fontAlgn="base" latinLnBrk="0" hangingPunct="1">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Because of its shape, the field inside a solenoid of length </a:t>
            </a:r>
            <a:r>
              <a:rPr kumimoji="0" lang="en-US" sz="1200" b="0" i="1" u="none" strike="noStrike" kern="1200" cap="none" spc="0" normalizeH="0" baseline="0" noProof="0" dirty="0">
                <a:ln>
                  <a:noFill/>
                </a:ln>
                <a:solidFill>
                  <a:srgbClr val="000000"/>
                </a:solidFill>
                <a:effectLst/>
                <a:uLnTx/>
                <a:uFillTx/>
                <a:latin typeface="Book Antiqua" pitchFamily="18" charset="0"/>
                <a:ea typeface="+mn-ea"/>
                <a:cs typeface="+mn-cs"/>
              </a:rPr>
              <a:t>l</a:t>
            </a:r>
            <a:r>
              <a:rPr kumimoji="0" lang="en-US" sz="1200" b="0" i="0" u="none" strike="noStrike" kern="1200" cap="none" spc="0" normalizeH="0" baseline="0" noProof="0" dirty="0">
                <a:ln>
                  <a:noFill/>
                </a:ln>
                <a:solidFill>
                  <a:srgbClr val="000000"/>
                </a:solidFill>
                <a:effectLst/>
                <a:uLnTx/>
                <a:uFillTx/>
                <a:latin typeface="Arial"/>
                <a:ea typeface="+mn-ea"/>
                <a:cs typeface="+mn-cs"/>
              </a:rPr>
              <a:t> is remarkably uniform in magnitude and direction, as indicated by the straight and uniformly spaced field lines. The field outside the coils is nearly zero. </a:t>
            </a:r>
          </a:p>
          <a:p>
            <a:pPr marL="228600" marR="0" lvl="0" indent="-228600" algn="l" defTabSz="914400" rtl="0" eaLnBrk="1" fontAlgn="base" latinLnBrk="0" hangingPunct="1">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 This cutaway shows the magnetic field generated by the current in the solenoid.</a:t>
            </a:r>
          </a:p>
        </p:txBody>
      </p:sp>
    </p:spTree>
    <p:extLst>
      <p:ext uri="{BB962C8B-B14F-4D97-AF65-F5344CB8AC3E}">
        <p14:creationId xmlns:p14="http://schemas.microsoft.com/office/powerpoint/2010/main" val="618575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Forces between parallel conductors</a:t>
            </a:r>
          </a:p>
        </p:txBody>
      </p:sp>
      <p:sp>
        <p:nvSpPr>
          <p:cNvPr id="7" name="Rectangle 6"/>
          <p:cNvSpPr/>
          <p:nvPr/>
        </p:nvSpPr>
        <p:spPr>
          <a:xfrm>
            <a:off x="0" y="5401270"/>
            <a:ext cx="5410200" cy="923330"/>
          </a:xfrm>
          <a:prstGeom prst="rect">
            <a:avLst/>
          </a:prstGeom>
          <a:solidFill>
            <a:schemeClr val="accent1">
              <a:lumMod val="20000"/>
              <a:lumOff val="80000"/>
            </a:schemeClr>
          </a:solidFill>
        </p:spPr>
        <p:txBody>
          <a:bodyPr wrap="square">
            <a:spAutoFit/>
          </a:bodyPr>
          <a:lstStyle/>
          <a:p>
            <a:pPr>
              <a:buClr>
                <a:srgbClr val="D33325"/>
              </a:buClr>
            </a:pPr>
            <a:r>
              <a:rPr lang="en-US" altLang="en-US" dirty="0">
                <a:latin typeface="Times New Roman" panose="02020603050405020304" pitchFamily="18" charset="0"/>
              </a:rPr>
              <a:t>The conductors attract each other if the currents are in the same direction and repel if they are in opposite directions.</a:t>
            </a:r>
          </a:p>
        </p:txBody>
      </p:sp>
      <mc:AlternateContent xmlns:mc="http://schemas.openxmlformats.org/markup-compatibility/2006" xmlns:a14="http://schemas.microsoft.com/office/drawing/2010/main">
        <mc:Choice Requires="a14">
          <p:sp>
            <p:nvSpPr>
              <p:cNvPr id="10" name="TextBox 9"/>
              <p:cNvSpPr txBox="1"/>
              <p:nvPr/>
            </p:nvSpPr>
            <p:spPr>
              <a:xfrm>
                <a:off x="457200" y="1870944"/>
                <a:ext cx="5334000" cy="3189848"/>
              </a:xfrm>
              <a:prstGeom prst="rect">
                <a:avLst/>
              </a:prstGeom>
              <a:solidFill>
                <a:schemeClr val="bg1">
                  <a:alpha val="20000"/>
                </a:schemeClr>
              </a:solidFill>
            </p:spPr>
            <p:txBody>
              <a:bodyPr wrap="square" rtlCol="0">
                <a:spAutoFit/>
              </a:bodyPr>
              <a:lstStyle/>
              <a:p>
                <a:r>
                  <a:rPr lang="en-US" dirty="0"/>
                  <a:t>Magnetic force due to the conductor on the left:</a:t>
                </a:r>
              </a:p>
              <a:p>
                <a:pPr algn="ctr"/>
                <a14:m>
                  <m:oMath xmlns:m="http://schemas.openxmlformats.org/officeDocument/2006/math">
                    <m:r>
                      <a:rPr lang="en-US" sz="2400" i="1">
                        <a:latin typeface="Cambria Math" panose="02040503050406030204" pitchFamily="18" charset="0"/>
                      </a:rPr>
                      <m:t>𝐵</m:t>
                    </m:r>
                    <m:r>
                      <a:rPr lang="en-US" sz="2400" b="0" i="1" baseline="-25000" smtClean="0">
                        <a:latin typeface="Cambria Math" panose="02040503050406030204" pitchFamily="18" charset="0"/>
                      </a:rPr>
                      <m:t>1</m:t>
                    </m:r>
                    <m:r>
                      <a:rPr lang="en-US" sz="2400" i="1">
                        <a:latin typeface="Cambria Math" panose="02040503050406030204" pitchFamily="18" charset="0"/>
                      </a:rPr>
                      <m:t>=</m:t>
                    </m:r>
                    <m:f>
                      <m:fPr>
                        <m:ctrlPr>
                          <a:rPr lang="en-US" sz="2400" i="1">
                            <a:latin typeface="Cambria Math" panose="02040503050406030204" pitchFamily="18" charset="0"/>
                          </a:rPr>
                        </m:ctrlPr>
                      </m:fPr>
                      <m:num>
                        <m:sSub>
                          <m:sSubPr>
                            <m:ctrlPr>
                              <a:rPr lang="en-US" sz="2400" i="1">
                                <a:latin typeface="Cambria Math" panose="02040503050406030204" pitchFamily="18" charset="0"/>
                              </a:rPr>
                            </m:ctrlPr>
                          </m:sSubPr>
                          <m:e>
                            <m:r>
                              <a:rPr lang="en-US" sz="2400" b="1" i="1">
                                <a:latin typeface="Cambria Math" panose="02040503050406030204" pitchFamily="18" charset="0"/>
                              </a:rPr>
                              <m:t>𝝁</m:t>
                            </m:r>
                          </m:e>
                          <m:sub>
                            <m:r>
                              <a:rPr lang="en-US" sz="2400" i="1">
                                <a:latin typeface="Cambria Math" panose="02040503050406030204" pitchFamily="18" charset="0"/>
                              </a:rPr>
                              <m:t>0</m:t>
                            </m:r>
                          </m:sub>
                        </m:sSub>
                        <m:r>
                          <a:rPr lang="en-US" sz="2400" b="0" i="1" smtClean="0">
                            <a:latin typeface="Cambria Math" panose="02040503050406030204" pitchFamily="18" charset="0"/>
                          </a:rPr>
                          <m:t>𝐼</m:t>
                        </m:r>
                        <m:r>
                          <a:rPr lang="en-US" sz="2400" b="0" i="1" baseline="-25000" smtClean="0">
                            <a:latin typeface="Cambria Math" panose="02040503050406030204" pitchFamily="18" charset="0"/>
                          </a:rPr>
                          <m:t>1</m:t>
                        </m:r>
                      </m:num>
                      <m:den>
                        <m:r>
                          <a:rPr lang="en-US" sz="2400" b="0" i="1" smtClean="0">
                            <a:latin typeface="Cambria Math" panose="02040503050406030204" pitchFamily="18" charset="0"/>
                          </a:rPr>
                          <m:t>2</m:t>
                        </m:r>
                        <m:r>
                          <a:rPr lang="en-US" sz="2400" i="1">
                            <a:latin typeface="Cambria Math" panose="02040503050406030204" pitchFamily="18" charset="0"/>
                          </a:rPr>
                          <m:t>𝜋</m:t>
                        </m:r>
                        <m:r>
                          <a:rPr lang="en-US" sz="2400" i="1">
                            <a:latin typeface="Cambria Math" panose="02040503050406030204" pitchFamily="18" charset="0"/>
                          </a:rPr>
                          <m:t>𝑟</m:t>
                        </m:r>
                      </m:den>
                    </m:f>
                  </m:oMath>
                </a14:m>
                <a:r>
                  <a:rPr lang="en-US" sz="2400" dirty="0"/>
                  <a:t>   </a:t>
                </a:r>
              </a:p>
              <a:p>
                <a:endParaRPr lang="en-US" dirty="0"/>
              </a:p>
              <a:p>
                <a:r>
                  <a:rPr lang="en-US" dirty="0"/>
                  <a:t>The force on the length </a:t>
                </a:r>
                <a:r>
                  <a:rPr lang="en-US" i="1" dirty="0">
                    <a:latin typeface="Times New Roman" panose="02020603050405020304" pitchFamily="18" charset="0"/>
                    <a:cs typeface="Times New Roman" panose="02020603050405020304" pitchFamily="18" charset="0"/>
                  </a:rPr>
                  <a:t>L</a:t>
                </a:r>
                <a:r>
                  <a:rPr lang="en-US" dirty="0"/>
                  <a:t> of the conductor on the right:</a:t>
                </a:r>
              </a:p>
              <a:p>
                <a:pPr algn="ct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rPr>
                        <m:t>𝐹</m:t>
                      </m:r>
                      <m:r>
                        <a:rPr lang="en-US" sz="2000" i="1">
                          <a:latin typeface="Cambria Math" panose="02040503050406030204" pitchFamily="18" charset="0"/>
                        </a:rPr>
                        <m:t>=</m:t>
                      </m:r>
                      <m:r>
                        <a:rPr lang="en-US" sz="2000" b="0" i="1" smtClean="0">
                          <a:latin typeface="Cambria Math" panose="02040503050406030204" pitchFamily="18" charset="0"/>
                        </a:rPr>
                        <m:t>𝐼</m:t>
                      </m:r>
                      <m:r>
                        <a:rPr lang="en-US" sz="2000" b="0" i="1" baseline="-25000" smtClean="0">
                          <a:latin typeface="Cambria Math" panose="02040503050406030204" pitchFamily="18" charset="0"/>
                        </a:rPr>
                        <m:t>2</m:t>
                      </m:r>
                      <m:r>
                        <a:rPr lang="en-US" sz="2000" i="1">
                          <a:latin typeface="Cambria Math" panose="02040503050406030204" pitchFamily="18" charset="0"/>
                        </a:rPr>
                        <m:t>𝐿𝐵</m:t>
                      </m:r>
                      <m:r>
                        <a:rPr lang="en-US" sz="2000" i="1">
                          <a:latin typeface="Cambria Math" panose="02040503050406030204" pitchFamily="18" charset="0"/>
                        </a:rPr>
                        <m:t>=</m:t>
                      </m:r>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panose="02040503050406030204" pitchFamily="18" charset="0"/>
                                </a:rPr>
                                <m:t>𝜇</m:t>
                              </m:r>
                            </m:e>
                            <m:sub>
                              <m:r>
                                <a:rPr lang="en-US" sz="2000" i="1">
                                  <a:latin typeface="Cambria Math" panose="02040503050406030204" pitchFamily="18" charset="0"/>
                                </a:rPr>
                                <m:t>0</m:t>
                              </m:r>
                            </m:sub>
                          </m:sSub>
                          <m:r>
                            <a:rPr lang="en-US" sz="2000" i="1">
                              <a:latin typeface="Cambria Math" panose="02040503050406030204" pitchFamily="18" charset="0"/>
                            </a:rPr>
                            <m:t>𝐼</m:t>
                          </m:r>
                          <m:r>
                            <a:rPr lang="en-US" sz="2000" b="0" i="1" baseline="-25000" smtClean="0">
                              <a:latin typeface="Cambria Math" panose="02040503050406030204" pitchFamily="18" charset="0"/>
                            </a:rPr>
                            <m:t>1</m:t>
                          </m:r>
                          <m:r>
                            <a:rPr lang="en-US" sz="2000" b="0" i="1" smtClean="0">
                              <a:latin typeface="Cambria Math" panose="02040503050406030204" pitchFamily="18" charset="0"/>
                            </a:rPr>
                            <m:t>𝐼</m:t>
                          </m:r>
                          <m:r>
                            <a:rPr lang="en-US" sz="2000" b="0" i="1" baseline="-25000" smtClean="0">
                              <a:latin typeface="Cambria Math" panose="02040503050406030204" pitchFamily="18" charset="0"/>
                            </a:rPr>
                            <m:t>2</m:t>
                          </m:r>
                          <m:r>
                            <a:rPr lang="en-US" sz="2000" i="1">
                              <a:latin typeface="Cambria Math" panose="02040503050406030204" pitchFamily="18" charset="0"/>
                            </a:rPr>
                            <m:t>𝐿</m:t>
                          </m:r>
                        </m:num>
                        <m:den>
                          <m:r>
                            <a:rPr lang="en-US" sz="2000" i="1">
                              <a:latin typeface="Cambria Math" panose="02040503050406030204" pitchFamily="18" charset="0"/>
                            </a:rPr>
                            <m:t>2</m:t>
                          </m:r>
                          <m:r>
                            <a:rPr lang="en-US" sz="2000" i="1">
                              <a:latin typeface="Cambria Math" panose="02040503050406030204" pitchFamily="18" charset="0"/>
                            </a:rPr>
                            <m:t>𝜋</m:t>
                          </m:r>
                          <m:r>
                            <a:rPr lang="en-US" sz="2000" i="1">
                              <a:latin typeface="Cambria Math" panose="02040503050406030204" pitchFamily="18" charset="0"/>
                            </a:rPr>
                            <m:t>𝑟</m:t>
                          </m:r>
                        </m:den>
                      </m:f>
                    </m:oMath>
                  </m:oMathPara>
                </a14:m>
                <a:endParaRPr lang="en-US" sz="2000" dirty="0"/>
              </a:p>
              <a:p>
                <a:r>
                  <a:rPr lang="en-US" dirty="0"/>
                  <a:t>Force per unit length:</a:t>
                </a:r>
                <a:endParaRPr lang="en-US" sz="2400" dirty="0"/>
              </a:p>
              <a:p>
                <a:pPr algn="ctr"/>
                <a:r>
                  <a:rPr lang="en-US" sz="2400" dirty="0"/>
                  <a:t>  </a:t>
                </a:r>
                <a14:m>
                  <m:oMath xmlns:m="http://schemas.openxmlformats.org/officeDocument/2006/math">
                    <m:f>
                      <m:fPr>
                        <m:ctrlPr>
                          <a:rPr lang="en-US" sz="2800" i="1">
                            <a:latin typeface="Cambria Math" panose="02040503050406030204" pitchFamily="18" charset="0"/>
                          </a:rPr>
                        </m:ctrlPr>
                      </m:fPr>
                      <m:num>
                        <m:r>
                          <a:rPr lang="en-US" sz="2800" i="1">
                            <a:latin typeface="Cambria Math" panose="02040503050406030204" pitchFamily="18" charset="0"/>
                          </a:rPr>
                          <m:t>𝐹</m:t>
                        </m:r>
                      </m:num>
                      <m:den>
                        <m:r>
                          <a:rPr lang="en-US" sz="2800" i="1">
                            <a:latin typeface="Cambria Math" panose="02040503050406030204" pitchFamily="18" charset="0"/>
                          </a:rPr>
                          <m:t>𝐿</m:t>
                        </m:r>
                      </m:den>
                    </m:f>
                    <m:r>
                      <a:rPr lang="en-US" sz="2800" i="1">
                        <a:latin typeface="Cambria Math" panose="02040503050406030204" pitchFamily="18" charset="0"/>
                      </a:rPr>
                      <m:t>=</m:t>
                    </m:r>
                    <m:f>
                      <m:fPr>
                        <m:ctrlPr>
                          <a:rPr lang="en-US" sz="2800" i="1">
                            <a:latin typeface="Cambria Math" panose="02040503050406030204" pitchFamily="18" charset="0"/>
                          </a:rPr>
                        </m:ctrlPr>
                      </m:fPr>
                      <m:num>
                        <m:sSub>
                          <m:sSubPr>
                            <m:ctrlPr>
                              <a:rPr lang="en-US" sz="2800" i="1">
                                <a:latin typeface="Cambria Math" panose="02040503050406030204" pitchFamily="18" charset="0"/>
                              </a:rPr>
                            </m:ctrlPr>
                          </m:sSubPr>
                          <m:e>
                            <m:r>
                              <a:rPr lang="en-US" sz="2800" i="1">
                                <a:latin typeface="Cambria Math" panose="02040503050406030204" pitchFamily="18" charset="0"/>
                              </a:rPr>
                              <m:t>𝜇</m:t>
                            </m:r>
                          </m:e>
                          <m:sub>
                            <m:r>
                              <a:rPr lang="en-US" sz="2800" i="1">
                                <a:latin typeface="Cambria Math" panose="02040503050406030204" pitchFamily="18" charset="0"/>
                              </a:rPr>
                              <m:t>0</m:t>
                            </m:r>
                          </m:sub>
                        </m:sSub>
                        <m:r>
                          <a:rPr lang="en-US" sz="2800" i="1">
                            <a:latin typeface="Cambria Math" panose="02040503050406030204" pitchFamily="18" charset="0"/>
                          </a:rPr>
                          <m:t>𝐼</m:t>
                        </m:r>
                        <m:r>
                          <a:rPr lang="en-US" sz="2800" b="0" i="1" baseline="-25000" smtClean="0">
                            <a:latin typeface="Cambria Math" panose="02040503050406030204" pitchFamily="18" charset="0"/>
                          </a:rPr>
                          <m:t>1</m:t>
                        </m:r>
                        <m:r>
                          <a:rPr lang="en-US" sz="2800" b="0" i="1" smtClean="0">
                            <a:latin typeface="Cambria Math" panose="02040503050406030204" pitchFamily="18" charset="0"/>
                          </a:rPr>
                          <m:t>𝐼</m:t>
                        </m:r>
                        <m:r>
                          <a:rPr lang="en-US" sz="2800" b="0" i="1" baseline="-25000" smtClean="0">
                            <a:latin typeface="Cambria Math" panose="02040503050406030204" pitchFamily="18" charset="0"/>
                          </a:rPr>
                          <m:t>2</m:t>
                        </m:r>
                      </m:num>
                      <m:den>
                        <m:r>
                          <a:rPr lang="en-US" sz="2800" i="1">
                            <a:latin typeface="Cambria Math" panose="02040503050406030204" pitchFamily="18" charset="0"/>
                          </a:rPr>
                          <m:t>2</m:t>
                        </m:r>
                        <m:r>
                          <a:rPr lang="en-US" sz="2800" i="1">
                            <a:latin typeface="Cambria Math" panose="02040503050406030204" pitchFamily="18" charset="0"/>
                          </a:rPr>
                          <m:t>𝜋</m:t>
                        </m:r>
                        <m:r>
                          <a:rPr lang="en-US" sz="2800" i="1">
                            <a:latin typeface="Cambria Math" panose="02040503050406030204" pitchFamily="18" charset="0"/>
                          </a:rPr>
                          <m:t>𝑟</m:t>
                        </m:r>
                      </m:den>
                    </m:f>
                  </m:oMath>
                </a14:m>
                <a:endParaRPr lang="en-US" sz="2800" dirty="0"/>
              </a:p>
            </p:txBody>
          </p:sp>
        </mc:Choice>
        <mc:Fallback xmlns="">
          <p:sp>
            <p:nvSpPr>
              <p:cNvPr id="10" name="TextBox 9"/>
              <p:cNvSpPr txBox="1">
                <a:spLocks noRot="1" noChangeAspect="1" noMove="1" noResize="1" noEditPoints="1" noAdjustHandles="1" noChangeArrowheads="1" noChangeShapeType="1" noTextEdit="1"/>
              </p:cNvSpPr>
              <p:nvPr/>
            </p:nvSpPr>
            <p:spPr>
              <a:xfrm>
                <a:off x="457200" y="1870944"/>
                <a:ext cx="5334000" cy="3189848"/>
              </a:xfrm>
              <a:prstGeom prst="rect">
                <a:avLst/>
              </a:prstGeom>
              <a:blipFill>
                <a:blip r:embed="rId2"/>
                <a:stretch>
                  <a:fillRect l="-914" t="-1147"/>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9DE64522-C515-203D-751B-45D4B329B63A}"/>
              </a:ext>
            </a:extLst>
          </p:cNvPr>
          <p:cNvPicPr>
            <a:picLocks noChangeAspect="1"/>
          </p:cNvPicPr>
          <p:nvPr/>
        </p:nvPicPr>
        <p:blipFill>
          <a:blip r:embed="rId3"/>
          <a:stretch>
            <a:fillRect/>
          </a:stretch>
        </p:blipFill>
        <p:spPr>
          <a:xfrm>
            <a:off x="5637420" y="2209800"/>
            <a:ext cx="3201780" cy="1984689"/>
          </a:xfrm>
          <a:prstGeom prst="rect">
            <a:avLst/>
          </a:prstGeom>
        </p:spPr>
      </p:pic>
      <p:sp>
        <p:nvSpPr>
          <p:cNvPr id="6" name="Content Placeholder 5">
            <a:extLst>
              <a:ext uri="{FF2B5EF4-FFF2-40B4-BE49-F238E27FC236}">
                <a16:creationId xmlns:a16="http://schemas.microsoft.com/office/drawing/2014/main" id="{7C6C88BF-3AB7-1BBE-CAAB-2400B8842423}"/>
              </a:ext>
            </a:extLst>
          </p:cNvPr>
          <p:cNvSpPr>
            <a:spLocks noGrp="1"/>
          </p:cNvSpPr>
          <p:nvPr>
            <p:ph idx="1"/>
          </p:nvPr>
        </p:nvSpPr>
        <p:spPr>
          <a:xfrm>
            <a:off x="5603302" y="4267200"/>
            <a:ext cx="3464498" cy="2057400"/>
          </a:xfrm>
        </p:spPr>
        <p:txBody>
          <a:bodyPr>
            <a:normAutofit lnSpcReduction="10000"/>
          </a:bodyPr>
          <a:lstStyle/>
          <a:p>
            <a:pPr marL="228600" marR="0" lvl="0" indent="-2286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The magnetic field produced by a long straight conductor is perpendicular to a parallel conductor, as indicated by RHR-2. </a:t>
            </a:r>
          </a:p>
          <a:p>
            <a:pPr marL="228600" marR="0" lvl="0" indent="-2286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 A view from above of the two wires shown in (a), with one magnetic field line shown for each wire. RHR-1 shows that the force between the parallel conductors is attractive when the currents are in the same direction. A similar analysis shows that the force is repulsive between currents in opposite directions.</a:t>
            </a:r>
            <a:endParaRPr kumimoji="0" lang="en-US" sz="1150" b="0" i="0" u="none" strike="noStrike" kern="1200" cap="none" spc="0" normalizeH="0" baseline="0" noProof="0" dirty="0">
              <a:ln>
                <a:noFill/>
              </a:ln>
              <a:solidFill>
                <a:srgbClr val="000000"/>
              </a:solidFill>
              <a:effectLst/>
              <a:uLnTx/>
              <a:uFillTx/>
              <a:latin typeface="Arial"/>
              <a:ea typeface="+mn-ea"/>
              <a:cs typeface="+mn-cs"/>
            </a:endParaRPr>
          </a:p>
          <a:p>
            <a:endParaRPr lang="en-US" dirty="0"/>
          </a:p>
        </p:txBody>
      </p:sp>
    </p:spTree>
    <p:extLst>
      <p:ext uri="{BB962C8B-B14F-4D97-AF65-F5344CB8AC3E}">
        <p14:creationId xmlns:p14="http://schemas.microsoft.com/office/powerpoint/2010/main" val="1900666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Forces between parallel wires, example</a:t>
            </a:r>
          </a:p>
        </p:txBody>
      </p:sp>
      <p:pic>
        <p:nvPicPr>
          <p:cNvPr id="4" name="Content Placeholder 3"/>
          <p:cNvPicPr>
            <a:picLocks noGrp="1" noChangeAspect="1"/>
          </p:cNvPicPr>
          <p:nvPr>
            <p:ph idx="1"/>
          </p:nvPr>
        </p:nvPicPr>
        <p:blipFill>
          <a:blip r:embed="rId2"/>
          <a:stretch>
            <a:fillRect/>
          </a:stretch>
        </p:blipFill>
        <p:spPr>
          <a:xfrm>
            <a:off x="608899" y="2057400"/>
            <a:ext cx="6348413" cy="1307302"/>
          </a:xfrm>
          <a:prstGeom prst="rect">
            <a:avLst/>
          </a:prstGeom>
        </p:spPr>
      </p:pic>
      <mc:AlternateContent xmlns:mc="http://schemas.openxmlformats.org/markup-compatibility/2006" xmlns:a14="http://schemas.microsoft.com/office/drawing/2010/main">
        <mc:Choice Requires="a14">
          <p:sp>
            <p:nvSpPr>
              <p:cNvPr id="6" name="TextBox 5"/>
              <p:cNvSpPr txBox="1"/>
              <p:nvPr/>
            </p:nvSpPr>
            <p:spPr>
              <a:xfrm>
                <a:off x="762000" y="3810000"/>
                <a:ext cx="6705600" cy="919675"/>
              </a:xfrm>
              <a:prstGeom prst="rect">
                <a:avLst/>
              </a:prstGeom>
              <a:noFill/>
            </p:spPr>
            <p:txBody>
              <a:bodyPr wrap="square" rtlCol="0">
                <a:spAutoFit/>
              </a:bodyPr>
              <a:lstStyle/>
              <a:p>
                <a:r>
                  <a:rPr lang="en-US" sz="2000" dirty="0"/>
                  <a:t> </a:t>
                </a:r>
                <a14:m>
                  <m:oMath xmlns:m="http://schemas.openxmlformats.org/officeDocument/2006/math">
                    <m:f>
                      <m:fPr>
                        <m:ctrlPr>
                          <a:rPr lang="en-US" sz="2000" i="1">
                            <a:latin typeface="Cambria Math" panose="02040503050406030204" pitchFamily="18" charset="0"/>
                          </a:rPr>
                        </m:ctrlPr>
                      </m:fPr>
                      <m:num>
                        <m:r>
                          <a:rPr lang="en-US" sz="2000" i="1">
                            <a:latin typeface="Cambria Math" panose="02040503050406030204" pitchFamily="18" charset="0"/>
                          </a:rPr>
                          <m:t>𝐹</m:t>
                        </m:r>
                      </m:num>
                      <m:den>
                        <m:r>
                          <a:rPr lang="en-US" sz="2000" i="1">
                            <a:latin typeface="Cambria Math" panose="02040503050406030204" pitchFamily="18" charset="0"/>
                          </a:rPr>
                          <m:t>𝐿</m:t>
                        </m:r>
                      </m:den>
                    </m:f>
                    <m:r>
                      <a:rPr lang="en-US" sz="2000" i="1">
                        <a:latin typeface="Cambria Math" panose="02040503050406030204" pitchFamily="18" charset="0"/>
                      </a:rPr>
                      <m:t>=</m:t>
                    </m:r>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panose="02040503050406030204" pitchFamily="18" charset="0"/>
                              </a:rPr>
                              <m:t>𝜇</m:t>
                            </m:r>
                          </m:e>
                          <m:sub>
                            <m:r>
                              <a:rPr lang="en-US" sz="2000" i="1">
                                <a:latin typeface="Cambria Math" panose="02040503050406030204" pitchFamily="18" charset="0"/>
                              </a:rPr>
                              <m:t>0</m:t>
                            </m:r>
                          </m:sub>
                        </m:sSub>
                        <m:r>
                          <a:rPr lang="en-US" sz="2000" i="1">
                            <a:latin typeface="Cambria Math" panose="02040503050406030204" pitchFamily="18" charset="0"/>
                          </a:rPr>
                          <m:t>𝐼</m:t>
                        </m:r>
                        <m:sSup>
                          <m:sSupPr>
                            <m:ctrlPr>
                              <a:rPr lang="en-US" sz="2000" i="1">
                                <a:latin typeface="Cambria Math" panose="02040503050406030204" pitchFamily="18" charset="0"/>
                              </a:rPr>
                            </m:ctrlPr>
                          </m:sSupPr>
                          <m:e>
                            <m:r>
                              <a:rPr lang="en-US" sz="2000" i="1">
                                <a:latin typeface="Cambria Math" panose="02040503050406030204" pitchFamily="18" charset="0"/>
                              </a:rPr>
                              <m:t>𝐼</m:t>
                            </m:r>
                          </m:e>
                          <m:sup>
                            <m:r>
                              <a:rPr lang="en-US" sz="2000" i="1">
                                <a:latin typeface="Cambria Math" panose="02040503050406030204" pitchFamily="18" charset="0"/>
                              </a:rPr>
                              <m:t>′</m:t>
                            </m:r>
                          </m:sup>
                        </m:sSup>
                      </m:num>
                      <m:den>
                        <m:r>
                          <a:rPr lang="en-US" sz="2000" i="1">
                            <a:latin typeface="Cambria Math" panose="02040503050406030204" pitchFamily="18" charset="0"/>
                          </a:rPr>
                          <m:t>2</m:t>
                        </m:r>
                        <m:r>
                          <a:rPr lang="en-US" sz="2000" i="1">
                            <a:latin typeface="Cambria Math" panose="02040503050406030204" pitchFamily="18" charset="0"/>
                          </a:rPr>
                          <m:t>𝜋</m:t>
                        </m:r>
                        <m:r>
                          <a:rPr lang="en-US" sz="2000" i="1">
                            <a:latin typeface="Cambria Math" panose="02040503050406030204" pitchFamily="18" charset="0"/>
                          </a:rPr>
                          <m:t>𝑟</m:t>
                        </m:r>
                      </m:den>
                    </m:f>
                    <m:r>
                      <a:rPr lang="en-US" sz="2000" i="1">
                        <a:latin typeface="Cambria Math" panose="02040503050406030204" pitchFamily="18" charset="0"/>
                      </a:rPr>
                      <m:t>= </m:t>
                    </m:r>
                    <m:f>
                      <m:fPr>
                        <m:ctrlPr>
                          <a:rPr lang="en-US" sz="2000" i="1">
                            <a:latin typeface="Cambria Math" panose="02040503050406030204" pitchFamily="18" charset="0"/>
                          </a:rPr>
                        </m:ctrlPr>
                      </m:fPr>
                      <m:num>
                        <m:r>
                          <a:rPr lang="en-US" sz="2000" i="1">
                            <a:latin typeface="Cambria Math" panose="02040503050406030204" pitchFamily="18" charset="0"/>
                          </a:rPr>
                          <m:t>(4</m:t>
                        </m:r>
                        <m:r>
                          <a:rPr lang="en-US" sz="2000" i="1">
                            <a:latin typeface="Cambria Math" panose="02040503050406030204" pitchFamily="18" charset="0"/>
                          </a:rPr>
                          <m:t>𝜋</m:t>
                        </m:r>
                        <m:r>
                          <a:rPr lang="en-US" sz="2000" i="1">
                            <a:latin typeface="Cambria Math" panose="02040503050406030204" pitchFamily="18" charset="0"/>
                          </a:rPr>
                          <m:t>×</m:t>
                        </m:r>
                        <m:sSup>
                          <m:sSupPr>
                            <m:ctrlPr>
                              <a:rPr lang="en-US" sz="2000" i="1">
                                <a:latin typeface="Cambria Math" panose="02040503050406030204" pitchFamily="18" charset="0"/>
                              </a:rPr>
                            </m:ctrlPr>
                          </m:sSupPr>
                          <m:e>
                            <m:r>
                              <a:rPr lang="en-US" sz="2000" i="1">
                                <a:latin typeface="Cambria Math" panose="02040503050406030204" pitchFamily="18" charset="0"/>
                              </a:rPr>
                              <m:t>10</m:t>
                            </m:r>
                          </m:e>
                          <m:sup>
                            <m:r>
                              <a:rPr lang="en-US" sz="2000" i="1">
                                <a:latin typeface="Cambria Math" panose="02040503050406030204" pitchFamily="18" charset="0"/>
                              </a:rPr>
                              <m:t>−7</m:t>
                            </m:r>
                          </m:sup>
                        </m:sSup>
                        <m:r>
                          <a:rPr lang="en-US" sz="2000" i="1">
                            <a:latin typeface="Cambria Math" panose="02040503050406030204" pitchFamily="18" charset="0"/>
                          </a:rPr>
                          <m:t>𝑇</m:t>
                        </m:r>
                        <m:r>
                          <a:rPr lang="en-US" sz="2000" i="1">
                            <a:latin typeface="Cambria Math" panose="02040503050406030204" pitchFamily="18" charset="0"/>
                          </a:rPr>
                          <m:t>∙</m:t>
                        </m:r>
                        <m:r>
                          <a:rPr lang="en-US" sz="2000" i="1">
                            <a:latin typeface="Cambria Math" panose="02040503050406030204" pitchFamily="18" charset="0"/>
                          </a:rPr>
                          <m:t>𝑚</m:t>
                        </m:r>
                        <m:r>
                          <a:rPr lang="en-US" sz="2000" i="1">
                            <a:latin typeface="Cambria Math" panose="02040503050406030204" pitchFamily="18" charset="0"/>
                          </a:rPr>
                          <m:t>/</m:t>
                        </m:r>
                        <m:r>
                          <a:rPr lang="en-US" sz="2000" i="1">
                            <a:latin typeface="Cambria Math" panose="02040503050406030204" pitchFamily="18" charset="0"/>
                          </a:rPr>
                          <m:t>𝐴</m:t>
                        </m:r>
                        <m:r>
                          <a:rPr lang="en-US" sz="2000" i="1">
                            <a:latin typeface="Cambria Math" panose="02040503050406030204" pitchFamily="18" charset="0"/>
                          </a:rPr>
                          <m:t>)(15,000 </m:t>
                        </m:r>
                        <m:r>
                          <a:rPr lang="en-US" sz="2000" i="1">
                            <a:latin typeface="Cambria Math" panose="02040503050406030204" pitchFamily="18" charset="0"/>
                          </a:rPr>
                          <m:t>𝐴</m:t>
                        </m:r>
                        <m:r>
                          <a:rPr lang="en-US" sz="2000" i="1">
                            <a:latin typeface="Cambria Math" panose="02040503050406030204" pitchFamily="18" charset="0"/>
                          </a:rPr>
                          <m:t>)(15,000 </m:t>
                        </m:r>
                        <m:r>
                          <a:rPr lang="en-US" sz="2000" i="1">
                            <a:latin typeface="Cambria Math" panose="02040503050406030204" pitchFamily="18" charset="0"/>
                          </a:rPr>
                          <m:t>𝐴</m:t>
                        </m:r>
                        <m:r>
                          <a:rPr lang="en-US" sz="2000" i="1">
                            <a:latin typeface="Cambria Math" panose="02040503050406030204" pitchFamily="18" charset="0"/>
                          </a:rPr>
                          <m:t>)</m:t>
                        </m:r>
                      </m:num>
                      <m:den>
                        <m:r>
                          <a:rPr lang="en-US" sz="2000" i="1">
                            <a:latin typeface="Cambria Math" panose="02040503050406030204" pitchFamily="18" charset="0"/>
                          </a:rPr>
                          <m:t>2</m:t>
                        </m:r>
                        <m:r>
                          <a:rPr lang="en-US" sz="2000" i="1">
                            <a:latin typeface="Cambria Math" panose="02040503050406030204" pitchFamily="18" charset="0"/>
                          </a:rPr>
                          <m:t>𝜋</m:t>
                        </m:r>
                        <m:r>
                          <a:rPr lang="en-US" sz="2000" i="1">
                            <a:latin typeface="Cambria Math" panose="02040503050406030204" pitchFamily="18" charset="0"/>
                          </a:rPr>
                          <m:t> (4.5 × </m:t>
                        </m:r>
                        <m:sSup>
                          <m:sSupPr>
                            <m:ctrlPr>
                              <a:rPr lang="en-US" sz="2000" i="1">
                                <a:latin typeface="Cambria Math" panose="02040503050406030204" pitchFamily="18" charset="0"/>
                              </a:rPr>
                            </m:ctrlPr>
                          </m:sSupPr>
                          <m:e>
                            <m:r>
                              <a:rPr lang="en-US" sz="2000" i="1">
                                <a:latin typeface="Cambria Math" panose="02040503050406030204" pitchFamily="18" charset="0"/>
                              </a:rPr>
                              <m:t>10</m:t>
                            </m:r>
                          </m:e>
                          <m:sup>
                            <m:r>
                              <a:rPr lang="en-US" sz="2000" i="1">
                                <a:latin typeface="Cambria Math" panose="02040503050406030204" pitchFamily="18" charset="0"/>
                              </a:rPr>
                              <m:t>−3</m:t>
                            </m:r>
                          </m:sup>
                        </m:sSup>
                        <m:r>
                          <a:rPr lang="en-US" sz="2000" i="1">
                            <a:latin typeface="Cambria Math" panose="02040503050406030204" pitchFamily="18" charset="0"/>
                          </a:rPr>
                          <m:t>𝑚</m:t>
                        </m:r>
                        <m:r>
                          <a:rPr lang="en-US" sz="2000" i="1">
                            <a:latin typeface="Cambria Math" panose="02040503050406030204" pitchFamily="18" charset="0"/>
                          </a:rPr>
                          <m:t>)</m:t>
                        </m:r>
                      </m:den>
                    </m:f>
                    <m:r>
                      <a:rPr lang="en-US" sz="2000" i="1">
                        <a:latin typeface="Cambria Math" panose="02040503050406030204" pitchFamily="18" charset="0"/>
                      </a:rPr>
                      <m:t>=1.0 ×</m:t>
                    </m:r>
                    <m:sSup>
                      <m:sSupPr>
                        <m:ctrlPr>
                          <a:rPr lang="en-US" sz="2000" i="1">
                            <a:latin typeface="Cambria Math" panose="02040503050406030204" pitchFamily="18" charset="0"/>
                          </a:rPr>
                        </m:ctrlPr>
                      </m:sSupPr>
                      <m:e>
                        <m:r>
                          <a:rPr lang="en-US" sz="2000" i="1">
                            <a:latin typeface="Cambria Math" panose="02040503050406030204" pitchFamily="18" charset="0"/>
                          </a:rPr>
                          <m:t>10</m:t>
                        </m:r>
                      </m:e>
                      <m:sup>
                        <m:r>
                          <a:rPr lang="en-US" sz="2000" i="1">
                            <a:latin typeface="Cambria Math" panose="02040503050406030204" pitchFamily="18" charset="0"/>
                          </a:rPr>
                          <m:t>4</m:t>
                        </m:r>
                      </m:sup>
                    </m:sSup>
                    <m:r>
                      <a:rPr lang="en-US" sz="2000" i="1">
                        <a:latin typeface="Cambria Math" panose="02040503050406030204" pitchFamily="18" charset="0"/>
                      </a:rPr>
                      <m:t>𝑁</m:t>
                    </m:r>
                    <m:r>
                      <a:rPr lang="en-US" sz="2000" i="1">
                        <a:latin typeface="Cambria Math" panose="02040503050406030204" pitchFamily="18" charset="0"/>
                      </a:rPr>
                      <m:t>/</m:t>
                    </m:r>
                    <m:r>
                      <a:rPr lang="en-US" sz="2000" i="1">
                        <a:latin typeface="Cambria Math" panose="02040503050406030204" pitchFamily="18" charset="0"/>
                      </a:rPr>
                      <m:t>𝑚</m:t>
                    </m:r>
                  </m:oMath>
                </a14:m>
                <a:endParaRPr lang="en-US" sz="2000" dirty="0"/>
              </a:p>
            </p:txBody>
          </p:sp>
        </mc:Choice>
        <mc:Fallback xmlns="">
          <p:sp>
            <p:nvSpPr>
              <p:cNvPr id="6" name="TextBox 5"/>
              <p:cNvSpPr txBox="1">
                <a:spLocks noRot="1" noChangeAspect="1" noMove="1" noResize="1" noEditPoints="1" noAdjustHandles="1" noChangeArrowheads="1" noChangeShapeType="1" noTextEdit="1"/>
              </p:cNvSpPr>
              <p:nvPr/>
            </p:nvSpPr>
            <p:spPr>
              <a:xfrm>
                <a:off x="762000" y="3810000"/>
                <a:ext cx="6705600" cy="919675"/>
              </a:xfrm>
              <a:prstGeom prst="rect">
                <a:avLst/>
              </a:prstGeom>
              <a:blipFill>
                <a:blip r:embed="rId3"/>
                <a:stretch>
                  <a:fillRect b="-5960"/>
                </a:stretch>
              </a:blipFill>
            </p:spPr>
            <p:txBody>
              <a:bodyPr/>
              <a:lstStyle/>
              <a:p>
                <a:r>
                  <a:rPr lang="en-US">
                    <a:noFill/>
                  </a:rPr>
                  <a:t> </a:t>
                </a:r>
              </a:p>
            </p:txBody>
          </p:sp>
        </mc:Fallback>
      </mc:AlternateContent>
      <p:sp>
        <p:nvSpPr>
          <p:cNvPr id="8" name="TextBox 7"/>
          <p:cNvSpPr txBox="1"/>
          <p:nvPr/>
        </p:nvSpPr>
        <p:spPr>
          <a:xfrm>
            <a:off x="3200400" y="4876800"/>
            <a:ext cx="5943600" cy="1477328"/>
          </a:xfrm>
          <a:prstGeom prst="rect">
            <a:avLst/>
          </a:prstGeom>
          <a:solidFill>
            <a:schemeClr val="accent1">
              <a:lumMod val="20000"/>
              <a:lumOff val="80000"/>
            </a:schemeClr>
          </a:solidFill>
        </p:spPr>
        <p:txBody>
          <a:bodyPr wrap="square" rtlCol="0">
            <a:spAutoFit/>
          </a:bodyPr>
          <a:lstStyle/>
          <a:p>
            <a:r>
              <a:rPr lang="en-US" dirty="0"/>
              <a:t>One </a:t>
            </a:r>
            <a:r>
              <a:rPr lang="en-US" i="1" dirty="0"/>
              <a:t>ampere</a:t>
            </a:r>
            <a:r>
              <a:rPr lang="en-US" dirty="0"/>
              <a:t> is that current that if present in each of two parallel conductors of infinite length and one meter apart in empty space, causes each conductor to experience a force of exactly 2 x 10</a:t>
            </a:r>
            <a:r>
              <a:rPr lang="en-US" baseline="30000" dirty="0"/>
              <a:t>-7</a:t>
            </a:r>
            <a:r>
              <a:rPr lang="en-US" dirty="0"/>
              <a:t> </a:t>
            </a:r>
            <a:r>
              <a:rPr lang="en-US" dirty="0" err="1"/>
              <a:t>newtons</a:t>
            </a:r>
            <a:r>
              <a:rPr lang="en-US" dirty="0"/>
              <a:t> per meter of length</a:t>
            </a:r>
          </a:p>
        </p:txBody>
      </p:sp>
    </p:spTree>
    <p:extLst>
      <p:ext uri="{BB962C8B-B14F-4D97-AF65-F5344CB8AC3E}">
        <p14:creationId xmlns:p14="http://schemas.microsoft.com/office/powerpoint/2010/main" val="31280231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13308</TotalTime>
  <Words>744</Words>
  <Application>Microsoft Office PowerPoint</Application>
  <PresentationFormat>On-screen Show (4:3)</PresentationFormat>
  <Paragraphs>49</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Book Antiqua</vt:lpstr>
      <vt:lpstr>Calibri</vt:lpstr>
      <vt:lpstr>Calibri Light</vt:lpstr>
      <vt:lpstr>Cambria Math</vt:lpstr>
      <vt:lpstr>Times New Roman</vt:lpstr>
      <vt:lpstr>Retrospect</vt:lpstr>
      <vt:lpstr>SOURCES OF MAGNETIC FIELD</vt:lpstr>
      <vt:lpstr>Magnetic field of a moving charge, magnitude</vt:lpstr>
      <vt:lpstr>Magnetic field of a straight current-carrying conductor</vt:lpstr>
      <vt:lpstr>Magnetic field of a current-carrying loop</vt:lpstr>
      <vt:lpstr>Magnetic field of a solenoid</vt:lpstr>
      <vt:lpstr>Forces between parallel conductors</vt:lpstr>
      <vt:lpstr>Forces between parallel wires, example</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468</cp:revision>
  <cp:lastPrinted>2011-04-21T17:00:36Z</cp:lastPrinted>
  <dcterms:created xsi:type="dcterms:W3CDTF">2002-07-11T17:04:39Z</dcterms:created>
  <dcterms:modified xsi:type="dcterms:W3CDTF">2023-12-06T20:29:05Z</dcterms:modified>
</cp:coreProperties>
</file>