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51" r:id="rId1"/>
  </p:sldMasterIdLst>
  <p:notesMasterIdLst>
    <p:notesMasterId r:id="rId9"/>
  </p:notesMasterIdLst>
  <p:handoutMasterIdLst>
    <p:handoutMasterId r:id="rId10"/>
  </p:handoutMasterIdLst>
  <p:sldIdLst>
    <p:sldId id="303" r:id="rId2"/>
    <p:sldId id="323" r:id="rId3"/>
    <p:sldId id="320" r:id="rId4"/>
    <p:sldId id="330" r:id="rId5"/>
    <p:sldId id="325" r:id="rId6"/>
    <p:sldId id="334" r:id="rId7"/>
    <p:sldId id="345" r:id="rId8"/>
  </p:sldIdLst>
  <p:sldSz cx="9144000" cy="6858000" type="screen4x3"/>
  <p:notesSz cx="6858000" cy="9144000"/>
  <p:custDataLst>
    <p:tags r:id="rId1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9">
          <p15:clr>
            <a:srgbClr val="A4A3A4"/>
          </p15:clr>
        </p15:guide>
        <p15:guide id="2" orient="horz" pos="1803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  <p15:guide id="5" pos="33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A37"/>
    <a:srgbClr val="00417E"/>
    <a:srgbClr val="FFECD7"/>
    <a:srgbClr val="F7955A"/>
    <a:srgbClr val="666699"/>
    <a:srgbClr val="0066CC"/>
    <a:srgbClr val="00487A"/>
    <a:srgbClr val="D333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47" autoAdjust="0"/>
    <p:restoredTop sz="93202" autoAdjust="0"/>
  </p:normalViewPr>
  <p:slideViewPr>
    <p:cSldViewPr>
      <p:cViewPr>
        <p:scale>
          <a:sx n="103" d="100"/>
          <a:sy n="103" d="100"/>
        </p:scale>
        <p:origin x="1300" y="72"/>
      </p:cViewPr>
      <p:guideLst>
        <p:guide orient="horz" pos="1209"/>
        <p:guide orient="horz" pos="1803"/>
        <p:guide pos="2880"/>
        <p:guide pos="192"/>
        <p:guide pos="33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1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fld id="{B4D4A477-E489-4D48-B0DE-C00A06EDB9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481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fld id="{F0C69C93-BAD1-48EF-94E0-CF535B80067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C69C93-BAD1-48EF-94E0-CF535B80067E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1650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Answer: Sum the x and y components of the electric fields at A due to each of the three charges. The x component of the field</a:t>
            </a:r>
            <a:r>
              <a:rPr lang="en-US" baseline="0" dirty="0"/>
              <a:t> due to the upper left charge is –k(10E-9)/(r^2)*cos(theta) where r^2 = 0.01^2+0.02^2 = 5E-4 m^2 and theta = atan(0.5) = 27 degrees, so Ex1 = 1.6E5 N/C to the left. Ey1 = -k(10E-9)/r^2*sin(theta) = 8.0E4 N/C up. Ex due to the upper right charge is zero. Ey due to this charge is Ey2 = k(5E-9)/(0.01^2) = 4.5E5 N/C down. Ex to the lower left charge is Ex3 = k(10E-9)/(0.02^2) = 2.25E5 N/C to the right. Ey3 = 0. Adding we get Ex = Ex3-Ex1 = 6.5E4 N/C to the right and Ey = 8E4-4.5E5 = 3.7E5 N/C down. The total field is sqrt(Ex^2+Ey^2) = 3.8E5 N/C and the direction is atan(Ey/Ex) = 80 degrees below the horizontal and to the right.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lang="en-US"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8439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\\Ps14\ircd\50694_Young_Freedman_13e_IRDVD\Supplied\67546Young13e_marktg\Links\Calatrava-Bridge_sml.jpg">
            <a:extLst>
              <a:ext uri="{FF2B5EF4-FFF2-40B4-BE49-F238E27FC236}">
                <a16:creationId xmlns:a16="http://schemas.microsoft.com/office/drawing/2014/main" id="{114A75B5-14B6-9D21-FAFA-A18D22AE987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7">
            <a:extLst>
              <a:ext uri="{FF2B5EF4-FFF2-40B4-BE49-F238E27FC236}">
                <a16:creationId xmlns:a16="http://schemas.microsoft.com/office/drawing/2014/main" id="{38F012AB-0BFA-3A28-76C4-AA8A25A0E5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60350" y="5029200"/>
            <a:ext cx="86868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" dist="25399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800" dirty="0">
                <a:solidFill>
                  <a:srgbClr val="D33325"/>
                </a:solidFill>
                <a:latin typeface="Arial" charset="0"/>
              </a:rPr>
              <a:t>PowerPoint</a:t>
            </a:r>
            <a:r>
              <a:rPr lang="en-US" sz="1800" baseline="30000" dirty="0">
                <a:solidFill>
                  <a:srgbClr val="D33325"/>
                </a:solidFill>
                <a:latin typeface="Arial" charset="0"/>
              </a:rPr>
              <a:t>®</a:t>
            </a:r>
            <a:r>
              <a:rPr lang="en-US" sz="1800" dirty="0">
                <a:solidFill>
                  <a:srgbClr val="D33325"/>
                </a:solidFill>
                <a:latin typeface="Arial" charset="0"/>
              </a:rPr>
              <a:t> Lectures for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Arial" charset="0"/>
              </a:rPr>
              <a:t>University Physics, Thirteenth Edition</a:t>
            </a:r>
          </a:p>
          <a:p>
            <a:pPr algn="l">
              <a:defRPr/>
            </a:pPr>
            <a:r>
              <a:rPr lang="en-US" sz="1800" b="1" i="1" dirty="0">
                <a:solidFill>
                  <a:srgbClr val="D33325"/>
                </a:solidFill>
                <a:latin typeface="Times New Roman" charset="0"/>
              </a:rPr>
              <a:t>   – Hugh D. Young and Roger A. Freedman</a:t>
            </a:r>
          </a:p>
        </p:txBody>
      </p:sp>
      <p:sp>
        <p:nvSpPr>
          <p:cNvPr id="12" name="Text Box 23">
            <a:extLst>
              <a:ext uri="{FF2B5EF4-FFF2-40B4-BE49-F238E27FC236}">
                <a16:creationId xmlns:a16="http://schemas.microsoft.com/office/drawing/2014/main" id="{2F6BA787-0EF3-D2D5-95E6-3288AFA692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54000" y="6096000"/>
            <a:ext cx="3086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en-US" sz="1800" b="1">
                <a:solidFill>
                  <a:srgbClr val="D33325"/>
                </a:solidFill>
                <a:latin typeface="Times New Roman" panose="02020603050405020304" pitchFamily="18" charset="0"/>
              </a:rPr>
              <a:t>Lectures by Wayne Anderson</a:t>
            </a:r>
          </a:p>
        </p:txBody>
      </p:sp>
    </p:spTree>
    <p:extLst>
      <p:ext uri="{BB962C8B-B14F-4D97-AF65-F5344CB8AC3E}">
        <p14:creationId xmlns:p14="http://schemas.microsoft.com/office/powerpoint/2010/main" val="141226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060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1602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3 Conte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457200" y="215371"/>
            <a:ext cx="8229600" cy="10972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rgbClr val="007FA3"/>
              </a:buClr>
              <a:buFont typeface="Times New Roman"/>
              <a:buNone/>
              <a:defRPr sz="3600" b="1" i="0" u="none" strike="noStrike" cap="none">
                <a:solidFill>
                  <a:srgbClr val="007FA3"/>
                </a:solidFill>
                <a:latin typeface="+mj-lt"/>
                <a:ea typeface="Times New Roman"/>
                <a:cs typeface="Times New Roman"/>
                <a:sym typeface="Times New Roma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93969" y="6172200"/>
            <a:ext cx="8595359" cy="23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6335712" y="113071"/>
            <a:ext cx="2133599" cy="1828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69311" y="113071"/>
            <a:ext cx="551783" cy="1828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9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1BB07C-705F-4113-A2C5-779D6EA64D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556327"/>
            <a:ext cx="8229600" cy="114414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20D01C0-4FD2-4065-9EC3-96A30839828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0" y="2888656"/>
            <a:ext cx="8229600" cy="154767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hape 16"/>
          <p:cNvSpPr txBox="1"/>
          <p:nvPr userDrawn="1"/>
        </p:nvSpPr>
        <p:spPr>
          <a:xfrm>
            <a:off x="1600200" y="6429344"/>
            <a:ext cx="7162799" cy="20005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en-US" sz="1200" b="0" dirty="0">
              <a:latin typeface="Verdana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57200" y="4631625"/>
            <a:ext cx="8229600" cy="13668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9740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One Conte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457200" y="215371"/>
            <a:ext cx="8229600" cy="10972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buClr>
                <a:srgbClr val="007FA3"/>
              </a:buClr>
              <a:buFont typeface="Times New Roman"/>
              <a:buNone/>
              <a:defRPr sz="3600" b="1" i="0" u="none" strike="noStrike" cap="none">
                <a:solidFill>
                  <a:srgbClr val="007FA3"/>
                </a:solidFill>
                <a:latin typeface="+mj-lt"/>
                <a:ea typeface="Times New Roman"/>
                <a:cs typeface="Times New Roman"/>
                <a:sym typeface="Times New Roman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 dirty="0"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93969" y="6172200"/>
            <a:ext cx="8595359" cy="2354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6335712" y="113071"/>
            <a:ext cx="2133599" cy="1828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469311" y="113071"/>
            <a:ext cx="551783" cy="1828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9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1BB07C-705F-4113-A2C5-779D6EA64D9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556327"/>
            <a:ext cx="8229600" cy="440059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8875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449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413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42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00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55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019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172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058F-B960-4439-B370-43D89816EE05}" type="datetimeFigureOut">
              <a:rPr lang="en-US" smtClean="0"/>
              <a:t>12/13/2023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29B06-CF2A-459A-8CBC-F18C1D67D2B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028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12/13/2023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24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829E218-74FB-4455-98BE-F2C5BA8978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8D75FD-D4F9-4D11-B70D-82EFCB4CF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34316"/>
            <a:ext cx="9144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05743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b="4015"/>
          <a:stretch/>
        </p:blipFill>
        <p:spPr>
          <a:xfrm>
            <a:off x="-24" y="10"/>
            <a:ext cx="9144023" cy="491506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B4FB531-34DA-4777-9BD5-5B885DC38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30" y="4953000"/>
            <a:ext cx="9141714" cy="1905000"/>
          </a:xfrm>
          <a:prstGeom prst="rect">
            <a:avLst/>
          </a:prstGeom>
          <a:solidFill>
            <a:srgbClr val="236D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897" y="5120640"/>
            <a:ext cx="7543800" cy="8229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>
                <a:solidFill>
                  <a:srgbClr val="FFFFFF"/>
                </a:solidFill>
              </a:rPr>
              <a:t>ELECTRIC FIELDS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4831CE8-CE7C-49DF-BA32-7884E868A2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0" y="4906176"/>
            <a:ext cx="9141714" cy="64008"/>
          </a:xfrm>
          <a:prstGeom prst="rect">
            <a:avLst/>
          </a:prstGeom>
          <a:solidFill>
            <a:srgbClr val="79D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E705A7-72E4-AFAF-9236-3EAAD73E7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5894890"/>
            <a:ext cx="1231499" cy="83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00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81000"/>
            <a:ext cx="8534400" cy="1097279"/>
          </a:xfrm>
        </p:spPr>
        <p:txBody>
          <a:bodyPr>
            <a:noAutofit/>
          </a:bodyPr>
          <a:lstStyle/>
          <a:p>
            <a:r>
              <a:rPr lang="en-US" sz="48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concept of the electric field </a:t>
            </a:r>
            <a:endParaRPr lang="en-IN" sz="48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951643"/>
            <a:ext cx="4216400" cy="2954713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latin typeface="+mn-lt"/>
              </a:rPr>
              <a:t>The </a:t>
            </a:r>
            <a:r>
              <a:rPr lang="en-US" sz="2200" b="1" dirty="0">
                <a:latin typeface="+mn-lt"/>
              </a:rPr>
              <a:t>field model</a:t>
            </a:r>
            <a:r>
              <a:rPr lang="en-US" sz="2200" dirty="0">
                <a:latin typeface="+mn-lt"/>
              </a:rPr>
              <a:t> explains how the force due to charges is transmitted through empty space from one charge to another.</a:t>
            </a:r>
          </a:p>
          <a:p>
            <a:pPr marL="0" indent="0">
              <a:buNone/>
            </a:pPr>
            <a:r>
              <a:rPr lang="en-US" sz="2200" dirty="0">
                <a:latin typeface="+mn-lt"/>
              </a:rPr>
              <a:t>The figure shows a shallow pan of oil with grass seeds floating on it. When positive and negative wires touch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228600" y="4267200"/>
            <a:ext cx="8229600" cy="1306542"/>
          </a:xfrm>
        </p:spPr>
        <p:txBody>
          <a:bodyPr/>
          <a:lstStyle/>
          <a:p>
            <a:pPr marL="255600" indent="0">
              <a:buNone/>
            </a:pPr>
            <a:r>
              <a:rPr lang="en-US" sz="2200" dirty="0">
                <a:latin typeface="+mn-lt"/>
              </a:rPr>
              <a:t>the oil, a pattern emerges.</a:t>
            </a:r>
          </a:p>
          <a:p>
            <a:pPr indent="-255600"/>
            <a:r>
              <a:rPr lang="en-US" sz="2200" dirty="0">
                <a:latin typeface="+mn-lt"/>
              </a:rPr>
              <a:t>Some kind of electric influence from the charges </a:t>
            </a:r>
            <a:r>
              <a:rPr lang="en-US" sz="2200" b="1" dirty="0">
                <a:latin typeface="+mn-lt"/>
              </a:rPr>
              <a:t>fills the </a:t>
            </a:r>
            <a:r>
              <a:rPr lang="en-IN" sz="2200" b="1" dirty="0">
                <a:latin typeface="+mn-lt"/>
              </a:rPr>
              <a:t>space</a:t>
            </a:r>
            <a:r>
              <a:rPr lang="en-IN" sz="2200" b="1" i="1" dirty="0"/>
              <a:t>    </a:t>
            </a:r>
            <a:r>
              <a:rPr lang="en-IN" sz="2200" dirty="0">
                <a:latin typeface="+mn-lt"/>
              </a:rPr>
              <a:t>around the charges.</a:t>
            </a:r>
          </a:p>
        </p:txBody>
      </p:sp>
      <p:pic>
        <p:nvPicPr>
          <p:cNvPr id="10" name="Picture 9" descr="A picture shows two linear, metallic objects in line with each other but not touching. There are many lines of particles between and in circular patterns around these two objects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700" y="1951643"/>
            <a:ext cx="3429000" cy="228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42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25479"/>
            <a:ext cx="6781801" cy="898521"/>
          </a:xfrm>
        </p:spPr>
        <p:txBody>
          <a:bodyPr>
            <a:normAutofit/>
          </a:bodyPr>
          <a:lstStyle/>
          <a:p>
            <a:r>
              <a:rPr lang="en-US" dirty="0"/>
              <a:t>Electric field: introduction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C52D4B1-1D00-2329-C223-B99C764F19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24600" y="2514600"/>
            <a:ext cx="2680691" cy="2895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E28E8F-2A87-0832-D8FF-9215A67BBC75}"/>
              </a:ext>
            </a:extLst>
          </p:cNvPr>
          <p:cNvSpPr txBox="1"/>
          <p:nvPr/>
        </p:nvSpPr>
        <p:spPr>
          <a:xfrm>
            <a:off x="457200" y="2286000"/>
            <a:ext cx="541020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The Coulomb force field due to a positive charge  </a:t>
            </a:r>
            <a:r>
              <a:rPr lang="en-US" sz="1600" i="1" dirty="0"/>
              <a:t>Q</a:t>
            </a:r>
            <a:r>
              <a:rPr lang="en-US" sz="1600" dirty="0"/>
              <a:t> is shown acting on two different charges. Both charges are the same distance from  </a:t>
            </a:r>
            <a:r>
              <a:rPr lang="en-US" sz="1600" i="1" dirty="0"/>
              <a:t>Q</a:t>
            </a:r>
            <a:r>
              <a:rPr lang="en-US" sz="1600" dirty="0"/>
              <a:t> . (a) Since  </a:t>
            </a:r>
            <a:r>
              <a:rPr lang="en-US" sz="1600" i="1" dirty="0"/>
              <a:t>q</a:t>
            </a:r>
            <a:r>
              <a:rPr lang="en-US" sz="1600" baseline="-25000" dirty="0"/>
              <a:t>1</a:t>
            </a:r>
            <a:r>
              <a:rPr lang="en-US" sz="1600" dirty="0"/>
              <a:t> is positive, the force  </a:t>
            </a:r>
            <a:r>
              <a:rPr lang="en-US" sz="1600" i="1" dirty="0"/>
              <a:t>F</a:t>
            </a:r>
            <a:r>
              <a:rPr lang="en-US" sz="1600" baseline="-25000" dirty="0"/>
              <a:t>1</a:t>
            </a:r>
            <a:r>
              <a:rPr lang="en-US" sz="1600" dirty="0"/>
              <a:t> acting on it is repulsive. (b) The charge  </a:t>
            </a:r>
            <a:r>
              <a:rPr lang="en-US" sz="1600" i="1" dirty="0"/>
              <a:t>q</a:t>
            </a:r>
            <a:r>
              <a:rPr lang="en-US" sz="1600" baseline="-25000" dirty="0"/>
              <a:t>2 </a:t>
            </a:r>
            <a:r>
              <a:rPr lang="en-US" sz="1600" dirty="0"/>
              <a:t>is negative and greater in magnitude than  </a:t>
            </a:r>
            <a:r>
              <a:rPr lang="en-US" sz="1600" i="1" dirty="0"/>
              <a:t>q</a:t>
            </a:r>
            <a:r>
              <a:rPr lang="en-US" sz="1600" baseline="-25000" dirty="0"/>
              <a:t>1</a:t>
            </a:r>
            <a:r>
              <a:rPr lang="en-US" sz="1600" dirty="0"/>
              <a:t>, and so the force  </a:t>
            </a:r>
            <a:r>
              <a:rPr lang="en-US" sz="1600" i="1" dirty="0"/>
              <a:t>F</a:t>
            </a:r>
            <a:r>
              <a:rPr lang="en-US" sz="1600" baseline="-25000" dirty="0"/>
              <a:t>2 </a:t>
            </a:r>
            <a:r>
              <a:rPr lang="en-US" sz="1600" dirty="0"/>
              <a:t>acting on it is attractive and stronger than  </a:t>
            </a:r>
            <a:r>
              <a:rPr lang="en-US" sz="1600" i="1" dirty="0"/>
              <a:t>F</a:t>
            </a:r>
            <a:r>
              <a:rPr lang="en-US" sz="1600" baseline="-25000" dirty="0"/>
              <a:t>1</a:t>
            </a:r>
            <a:r>
              <a:rPr lang="en-US" sz="1600" dirty="0"/>
              <a:t>. The Coulomb force field is thus not unique at any point in space, because it depends on the test charges  </a:t>
            </a:r>
            <a:r>
              <a:rPr lang="en-US" sz="1600" i="1" dirty="0"/>
              <a:t>q</a:t>
            </a:r>
            <a:r>
              <a:rPr lang="en-US" sz="1600" baseline="-25000" dirty="0"/>
              <a:t>1 </a:t>
            </a:r>
            <a:r>
              <a:rPr lang="en-US" sz="1600" dirty="0"/>
              <a:t>and  </a:t>
            </a:r>
            <a:r>
              <a:rPr lang="en-US" sz="1600" i="1" dirty="0"/>
              <a:t>q</a:t>
            </a:r>
            <a:r>
              <a:rPr lang="en-US" sz="1600" baseline="-25000" dirty="0"/>
              <a:t>2</a:t>
            </a:r>
            <a:r>
              <a:rPr lang="en-US" sz="1600" dirty="0"/>
              <a:t> as well as the charge  </a:t>
            </a:r>
            <a:r>
              <a:rPr lang="en-US" sz="1600" i="1" dirty="0"/>
              <a:t>Q</a:t>
            </a:r>
            <a:r>
              <a:rPr lang="en-US" sz="1600" dirty="0"/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1E26A4-D35E-AC1D-9F46-2DB26D29BAD0}"/>
              </a:ext>
            </a:extLst>
          </p:cNvPr>
          <p:cNvSpPr txBox="1"/>
          <p:nvPr/>
        </p:nvSpPr>
        <p:spPr>
          <a:xfrm>
            <a:off x="457200" y="4419600"/>
            <a:ext cx="53339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Specifically, the electric field  E is defined to be the ratio of the Coulomb force to the test charge: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E00D92-39A7-CAD9-2E0D-222116BC80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5257800"/>
            <a:ext cx="721841" cy="63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47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 field: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Electric field is a </a:t>
            </a:r>
            <a:r>
              <a:rPr lang="en-US" sz="1600" b="1" dirty="0"/>
              <a:t>vector</a:t>
            </a:r>
            <a:r>
              <a:rPr lang="en-US" sz="1600" dirty="0"/>
              <a:t>.</a:t>
            </a:r>
          </a:p>
          <a:p>
            <a:r>
              <a:rPr lang="en-US" sz="1600" dirty="0"/>
              <a:t>SI Units: N/C.</a:t>
            </a:r>
          </a:p>
          <a:p>
            <a:r>
              <a:rPr lang="en-US" sz="1600" dirty="0"/>
              <a:t>Direction of the electric field at a certain location is the same as the direction of the electric force on a </a:t>
            </a:r>
            <a:r>
              <a:rPr lang="en-US" sz="1600" b="1" dirty="0"/>
              <a:t>positive</a:t>
            </a:r>
            <a:r>
              <a:rPr lang="en-US" sz="1600" dirty="0"/>
              <a:t> test charge at this location. </a:t>
            </a:r>
          </a:p>
          <a:p>
            <a:r>
              <a:rPr lang="en-US" sz="1600" dirty="0"/>
              <a:t>We can think about electric field as “electric force per unit charge”.</a:t>
            </a:r>
          </a:p>
          <a:p>
            <a:r>
              <a:rPr lang="en-US" sz="1600" dirty="0"/>
              <a:t>The field “belongs” to the source charge. The electric field is </a:t>
            </a:r>
            <a:r>
              <a:rPr lang="en-US" sz="1600" b="1" dirty="0"/>
              <a:t>independent</a:t>
            </a:r>
            <a:r>
              <a:rPr lang="en-US" sz="1600" i="1" dirty="0"/>
              <a:t> </a:t>
            </a:r>
            <a:r>
              <a:rPr lang="en-US" sz="1600" dirty="0"/>
              <a:t>of the charge </a:t>
            </a:r>
            <a:r>
              <a:rPr lang="en-US" sz="1600" i="1" dirty="0"/>
              <a:t>q</a:t>
            </a:r>
            <a:r>
              <a:rPr lang="en-US" sz="1600" dirty="0"/>
              <a:t> used to probe the field. The electric field depends only on the source charges that create the field.</a:t>
            </a:r>
          </a:p>
          <a:p>
            <a:r>
              <a:rPr lang="en-US" sz="1600" dirty="0"/>
              <a:t>Note that if the electric field is known at certain location, a charge placed at that </a:t>
            </a:r>
          </a:p>
          <a:p>
            <a:r>
              <a:rPr lang="en-US" sz="1600" dirty="0"/>
              <a:t>Location will experience the electric force:</a:t>
            </a:r>
          </a:p>
          <a:p>
            <a:endParaRPr lang="en-IN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16E7EA-AB14-EB56-2486-09D1CA817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5410200"/>
            <a:ext cx="838200" cy="27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16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electric field of a point charge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737A258-6F46-227D-2228-94EF748034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5200" y="2819400"/>
            <a:ext cx="1724266" cy="924054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4625256-6C6C-17DD-783B-92B493234ECB}"/>
              </a:ext>
            </a:extLst>
          </p:cNvPr>
          <p:cNvSpPr txBox="1"/>
          <p:nvPr/>
        </p:nvSpPr>
        <p:spPr>
          <a:xfrm>
            <a:off x="822960" y="2073877"/>
            <a:ext cx="74828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 point charge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dirty="0"/>
              <a:t> produces an electric field at all points in space. Starting with Coulomb’s law, it is relatively easy to show that:  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E41E49-4ABA-E108-B079-CB1C5825F9C4}"/>
              </a:ext>
            </a:extLst>
          </p:cNvPr>
          <p:cNvSpPr txBox="1"/>
          <p:nvPr/>
        </p:nvSpPr>
        <p:spPr>
          <a:xfrm>
            <a:off x="762000" y="3838527"/>
            <a:ext cx="74828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Note that the field strength decreases with increasing distance.</a:t>
            </a:r>
          </a:p>
          <a:p>
            <a:endParaRPr lang="en-US"/>
          </a:p>
          <a:p>
            <a:r>
              <a:rPr lang="en-US"/>
              <a:t>The field produced by a positive point charge points away from the charge.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BDB90F-EF56-0B61-C126-52DA6C5D34CA}"/>
              </a:ext>
            </a:extLst>
          </p:cNvPr>
          <p:cNvSpPr txBox="1"/>
          <p:nvPr/>
        </p:nvSpPr>
        <p:spPr>
          <a:xfrm>
            <a:off x="762000" y="4953000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field produced by a negative point charge points toward the charge.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BC9033-EE44-321D-B512-5EE0353C3A20}"/>
              </a:ext>
            </a:extLst>
          </p:cNvPr>
          <p:cNvSpPr txBox="1"/>
          <p:nvPr/>
        </p:nvSpPr>
        <p:spPr>
          <a:xfrm>
            <a:off x="762000" y="5513475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total electric field at a point is the vector sum of the fields due to all the charges present.</a:t>
            </a:r>
          </a:p>
        </p:txBody>
      </p:sp>
    </p:spTree>
    <p:extLst>
      <p:ext uri="{BB962C8B-B14F-4D97-AF65-F5344CB8AC3E}">
        <p14:creationId xmlns:p14="http://schemas.microsoft.com/office/powerpoint/2010/main" val="4096482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0" dirty="0">
                <a:solidFill>
                  <a:schemeClr val="tx1"/>
                </a:solidFill>
              </a:rPr>
              <a:t>Example: finding the electric field of a proton </a:t>
            </a:r>
            <a:endParaRPr lang="en-IN" sz="4800" b="0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481914" y="1905000"/>
            <a:ext cx="8229600" cy="114300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+mn-lt"/>
              </a:rPr>
              <a:t>The electron in a hydrogen atom orbits the proton at a radius of 0.053 nm. What is the electric field due to the proton at the position of the electron?</a:t>
            </a:r>
          </a:p>
        </p:txBody>
      </p:sp>
    </p:spTree>
    <p:extLst>
      <p:ext uri="{BB962C8B-B14F-4D97-AF65-F5344CB8AC3E}">
        <p14:creationId xmlns:p14="http://schemas.microsoft.com/office/powerpoint/2010/main" val="3048701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5371"/>
            <a:ext cx="8229600" cy="983673"/>
          </a:xfrm>
        </p:spPr>
        <p:txBody>
          <a:bodyPr>
            <a:normAutofit fontScale="90000"/>
          </a:bodyPr>
          <a:lstStyle/>
          <a:p>
            <a:r>
              <a:rPr lang="en-US" sz="4800" b="0" dirty="0">
                <a:solidFill>
                  <a:schemeClr val="tx1"/>
                </a:solidFill>
              </a:rPr>
              <a:t>Example: using superposition principle</a:t>
            </a:r>
            <a:endParaRPr lang="en-IN" sz="4800" b="0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457200" y="1981200"/>
            <a:ext cx="8229600" cy="98367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+mn-lt"/>
              </a:rPr>
              <a:t>Determine the magnitude and the direction of the electric field at point A.</a:t>
            </a:r>
            <a:endParaRPr lang="en-IN" sz="2400" dirty="0">
              <a:latin typeface="+mn-lt"/>
            </a:endParaRPr>
          </a:p>
        </p:txBody>
      </p:sp>
      <p:pic>
        <p:nvPicPr>
          <p:cNvPr id="6" name="Picture 5" descr="Three charges and a black dot are arranged at the vertices of a rectangle that has a base of 2 centimeters and a height of 1 centimeter. At the upper left corner is a negative 10 nanocoulomb charge. At the lower left corner is a positive 10 nanocoulomb charge. At the upper right corner is a positive 5 nanocoulomb charge. At the lower right corner is a black dot labeled A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964873"/>
            <a:ext cx="3610163" cy="2442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7336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VERSION" val="XP"/>
  <p:tag name="ISGAMESHOW" val="False"/>
</p:tagLst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10242</TotalTime>
  <Words>705</Words>
  <Application>Microsoft Office PowerPoint</Application>
  <PresentationFormat>On-screen Show (4:3)</PresentationFormat>
  <Paragraphs>31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Verdana</vt:lpstr>
      <vt:lpstr>Retrospect</vt:lpstr>
      <vt:lpstr>ELECTRIC FIELDS </vt:lpstr>
      <vt:lpstr>The concept of the electric field </vt:lpstr>
      <vt:lpstr>Electric field: introduction</vt:lpstr>
      <vt:lpstr>Electric field: details</vt:lpstr>
      <vt:lpstr>The electric field of a point charge</vt:lpstr>
      <vt:lpstr>Example: finding the electric field of a proton </vt:lpstr>
      <vt:lpstr>Example: using superposition principle</vt:lpstr>
    </vt:vector>
  </TitlesOfParts>
  <Company>Benjamin Cummings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 slide</dc:title>
  <dc:creator>BCP User</dc:creator>
  <cp:lastModifiedBy>Tatiana Krivosheev</cp:lastModifiedBy>
  <cp:revision>520</cp:revision>
  <cp:lastPrinted>2011-04-21T17:00:36Z</cp:lastPrinted>
  <dcterms:created xsi:type="dcterms:W3CDTF">2002-07-11T17:04:39Z</dcterms:created>
  <dcterms:modified xsi:type="dcterms:W3CDTF">2023-12-13T22:58:07Z</dcterms:modified>
</cp:coreProperties>
</file>