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51" r:id="rId1"/>
  </p:sldMasterIdLst>
  <p:notesMasterIdLst>
    <p:notesMasterId r:id="rId23"/>
  </p:notesMasterIdLst>
  <p:handoutMasterIdLst>
    <p:handoutMasterId r:id="rId24"/>
  </p:handoutMasterIdLst>
  <p:sldIdLst>
    <p:sldId id="303" r:id="rId2"/>
    <p:sldId id="323" r:id="rId3"/>
    <p:sldId id="320" r:id="rId4"/>
    <p:sldId id="321" r:id="rId5"/>
    <p:sldId id="322" r:id="rId6"/>
    <p:sldId id="330" r:id="rId7"/>
    <p:sldId id="332" r:id="rId8"/>
    <p:sldId id="324" r:id="rId9"/>
    <p:sldId id="325" r:id="rId10"/>
    <p:sldId id="326" r:id="rId11"/>
    <p:sldId id="327" r:id="rId12"/>
    <p:sldId id="328" r:id="rId13"/>
    <p:sldId id="338" r:id="rId14"/>
    <p:sldId id="339" r:id="rId15"/>
    <p:sldId id="341" r:id="rId16"/>
    <p:sldId id="342" r:id="rId17"/>
    <p:sldId id="334" r:id="rId18"/>
    <p:sldId id="329" r:id="rId19"/>
    <p:sldId id="343" r:id="rId20"/>
    <p:sldId id="345" r:id="rId21"/>
    <p:sldId id="319" r:id="rId22"/>
  </p:sldIdLst>
  <p:sldSz cx="9144000" cy="6858000" type="screen4x3"/>
  <p:notesSz cx="6858000" cy="9144000"/>
  <p:custDataLst>
    <p:tags r:id="rId2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47" autoAdjust="0"/>
    <p:restoredTop sz="93202" autoAdjust="0"/>
  </p:normalViewPr>
  <p:slideViewPr>
    <p:cSldViewPr>
      <p:cViewPr varScale="1">
        <p:scale>
          <a:sx n="110" d="100"/>
          <a:sy n="110" d="100"/>
        </p:scale>
        <p:origin x="1092" y="76"/>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itchFamily="34" charset="0"/>
                <a:ea typeface="ＭＳ Ｐゴシック" pitchFamily="34" charset="-128"/>
              </a:rPr>
              <a:t>Answer: A</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13</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926399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dirty="0">
              <a:latin typeface="Arial" pitchFamily="34" charset="0"/>
              <a:ea typeface="ＭＳ Ｐゴシック" pitchFamily="34" charset="-128"/>
            </a:endParaRP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14</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95871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itchFamily="34" charset="0"/>
                <a:ea typeface="ＭＳ Ｐゴシック" pitchFamily="34" charset="-128"/>
              </a:rPr>
              <a:t>Answer: 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15</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939970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Arial" pitchFamily="34" charset="0"/>
                <a:ea typeface="ＭＳ Ｐゴシック" pitchFamily="34" charset="-128"/>
              </a:rPr>
              <a:t>Answer: D</a:t>
            </a: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16</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646937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17</a:t>
            </a:fld>
            <a:endParaRPr lang="en-US" altLang="en-US"/>
          </a:p>
        </p:txBody>
      </p:sp>
    </p:spTree>
    <p:extLst>
      <p:ext uri="{BB962C8B-B14F-4D97-AF65-F5344CB8AC3E}">
        <p14:creationId xmlns:p14="http://schemas.microsoft.com/office/powerpoint/2010/main" val="481650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Answer: Sum the x and y components of the electric fields at A due to each of the three charges. The x component of the field</a:t>
            </a:r>
            <a:r>
              <a:rPr lang="en-US" baseline="0" dirty="0"/>
              <a:t> due to the upper left charge is –k(10E-9)/(r^2)*cos(theta) where r^2 = 0.01^2+0.02^2 = 5E-4 m^2 and theta = atan(0.5) = 27 degrees, so Ex1 = 1.6E5 N/C to the left. Ey1 = -k(10E-9)/r^2*sin(theta) = 8.0E4 N/C up. Ex due to the upper right charge is zero. Ey due to this charge is Ey2 = k(5E-9)/(0.01^2) = 4.5E5 N/C down. Ex to the lower left charge is Ex3 = k(10E-9)/(0.02^2) = 2.25E5 N/C to the right. Ey3 = 0. Adding we get Ex = Ex3-Ex1 = 6.5E4 N/C to the right and Ey = 8E4-4.5E5 = 3.7E5 N/C down. The total field is sqrt(Ex^2+Ey^2) = 3.8E5 N/C and the direction is atan(Ey/Ex) = 80 degrees below the horizontal and to the right.</a:t>
            </a:r>
            <a:endParaRPr lang="en-IN"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20</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7784393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114A75B5-14B6-9D21-FAFA-A18D22AE9875}"/>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38F012AB-0BFA-3A28-76C4-AA8A25A0E5BC}"/>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2F6BA787-0EF3-D2D5-95E6-3288AFA69272}"/>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1412261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589060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021602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3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1144144"/>
          </a:xfrm>
        </p:spPr>
        <p:txBody>
          <a:bodyPr/>
          <a:lstStyle/>
          <a:p>
            <a:pPr lvl="0"/>
            <a:r>
              <a:rPr lang="en-US" dirty="0"/>
              <a:t>Edit Master text styles</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2888656"/>
            <a:ext cx="8229600" cy="1547679"/>
          </a:xfrm>
        </p:spPr>
        <p:txBody>
          <a:bodyPr/>
          <a:lstStyle/>
          <a:p>
            <a:pPr lvl="0"/>
            <a:r>
              <a:rPr lang="en-US" dirty="0"/>
              <a:t>Edit Master text styles</a:t>
            </a:r>
          </a:p>
        </p:txBody>
      </p:sp>
      <p:sp>
        <p:nvSpPr>
          <p:cNvPr id="8" name="Shape 16"/>
          <p:cNvSpPr txBox="1"/>
          <p:nvPr userDrawn="1"/>
        </p:nvSpPr>
        <p:spPr>
          <a:xfrm>
            <a:off x="1600200" y="6429344"/>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altLang="en-US" sz="1200" b="0" dirty="0">
              <a:latin typeface="Verdana"/>
              <a:ea typeface="Verdana" panose="020B0604030504040204" pitchFamily="34" charset="0"/>
              <a:cs typeface="Verdana" panose="020B0604030504040204" pitchFamily="34" charset="0"/>
            </a:endParaRPr>
          </a:p>
        </p:txBody>
      </p:sp>
      <p:sp>
        <p:nvSpPr>
          <p:cNvPr id="3" name="Content Placeholder 2"/>
          <p:cNvSpPr>
            <a:spLocks noGrp="1"/>
          </p:cNvSpPr>
          <p:nvPr>
            <p:ph sz="quarter" idx="15"/>
          </p:nvPr>
        </p:nvSpPr>
        <p:spPr>
          <a:xfrm>
            <a:off x="457200" y="4631625"/>
            <a:ext cx="8229600" cy="13668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097404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One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4400590"/>
          </a:xfrm>
        </p:spPr>
        <p:txBody>
          <a:bodyPr/>
          <a:lstStyle/>
          <a:p>
            <a:pPr lvl="0"/>
            <a:r>
              <a:rPr lang="en-US" dirty="0"/>
              <a:t>Edit Master text styles</a:t>
            </a:r>
          </a:p>
        </p:txBody>
      </p:sp>
    </p:spTree>
    <p:extLst>
      <p:ext uri="{BB962C8B-B14F-4D97-AF65-F5344CB8AC3E}">
        <p14:creationId xmlns:p14="http://schemas.microsoft.com/office/powerpoint/2010/main" val="7588752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p>
            <a:pPr lvl="0"/>
            <a:r>
              <a:rPr lang="en-US" dirty="0"/>
              <a:t>Edit Master text styles</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p>
            <a:pPr lvl="0"/>
            <a:r>
              <a:rPr lang="en-US" dirty="0"/>
              <a:t>Edit Master text styles</a:t>
            </a:r>
          </a:p>
        </p:txBody>
      </p:sp>
    </p:spTree>
    <p:extLst>
      <p:ext uri="{BB962C8B-B14F-4D97-AF65-F5344CB8AC3E}">
        <p14:creationId xmlns:p14="http://schemas.microsoft.com/office/powerpoint/2010/main" val="38967396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253449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413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133422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67001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91155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76019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552172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1035028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8244349"/>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3.emf"/><Relationship Id="rId2" Type="http://schemas.openxmlformats.org/officeDocument/2006/relationships/image" Target="../media/image8.emf"/><Relationship Id="rId1" Type="http://schemas.openxmlformats.org/officeDocument/2006/relationships/slideLayout" Target="../slideLayouts/slideLayout13.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_rels/slide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829E218-74FB-4455-98BE-F2C5BA8978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 name="Rectangle 12">
            <a:extLst>
              <a:ext uri="{FF2B5EF4-FFF2-40B4-BE49-F238E27FC236}">
                <a16:creationId xmlns:a16="http://schemas.microsoft.com/office/drawing/2014/main" id="{7E8D75FD-D4F9-4D11-B70D-82EFCB4CFA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5" name="Straight Connector 14">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05743"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rotWithShape="1">
          <a:blip r:embed="rId2"/>
          <a:srcRect b="4015"/>
          <a:stretch/>
        </p:blipFill>
        <p:spPr>
          <a:xfrm>
            <a:off x="-24" y="10"/>
            <a:ext cx="9144023" cy="4915066"/>
          </a:xfrm>
          <a:prstGeom prst="rect">
            <a:avLst/>
          </a:prstGeom>
        </p:spPr>
      </p:pic>
      <p:sp>
        <p:nvSpPr>
          <p:cNvPr id="17" name="Rectangle 16">
            <a:extLst>
              <a:ext uri="{FF2B5EF4-FFF2-40B4-BE49-F238E27FC236}">
                <a16:creationId xmlns:a16="http://schemas.microsoft.com/office/drawing/2014/main" id="{0B4FB531-34DA-4777-9BD5-5B885DC38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30" y="4953000"/>
            <a:ext cx="9141714" cy="1905000"/>
          </a:xfrm>
          <a:prstGeom prst="rect">
            <a:avLst/>
          </a:prstGeom>
          <a:solidFill>
            <a:srgbClr val="236D1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p:nvPr>
        </p:nvSpPr>
        <p:spPr>
          <a:xfrm>
            <a:off x="798897" y="5120640"/>
            <a:ext cx="7543800" cy="822960"/>
          </a:xfrm>
        </p:spPr>
        <p:txBody>
          <a:bodyPr vert="horz" lIns="91440" tIns="45720" rIns="91440" bIns="45720" rtlCol="0" anchor="b">
            <a:normAutofit/>
          </a:bodyPr>
          <a:lstStyle/>
          <a:p>
            <a:r>
              <a:rPr lang="en-US" sz="4200">
                <a:solidFill>
                  <a:srgbClr val="FFFFFF"/>
                </a:solidFill>
              </a:rPr>
              <a:t>ELECTRIC FIELDS </a:t>
            </a:r>
          </a:p>
        </p:txBody>
      </p:sp>
      <p:sp>
        <p:nvSpPr>
          <p:cNvPr id="19" name="Rectangle 18">
            <a:extLst>
              <a:ext uri="{FF2B5EF4-FFF2-40B4-BE49-F238E27FC236}">
                <a16:creationId xmlns:a16="http://schemas.microsoft.com/office/drawing/2014/main" id="{84831CE8-CE7C-49DF-BA32-7884E868A2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0" y="4906176"/>
            <a:ext cx="9141714" cy="64008"/>
          </a:xfrm>
          <a:prstGeom prst="rect">
            <a:avLst/>
          </a:prstGeom>
          <a:solidFill>
            <a:srgbClr val="79DF0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3" name="Picture 2">
            <a:extLst>
              <a:ext uri="{FF2B5EF4-FFF2-40B4-BE49-F238E27FC236}">
                <a16:creationId xmlns:a16="http://schemas.microsoft.com/office/drawing/2014/main" id="{A8E705A7-72E4-AFAF-9236-3EAAD73E7B7F}"/>
              </a:ext>
            </a:extLst>
          </p:cNvPr>
          <p:cNvPicPr>
            <a:picLocks noChangeAspect="1"/>
          </p:cNvPicPr>
          <p:nvPr/>
        </p:nvPicPr>
        <p:blipFill>
          <a:blip r:embed="rId3"/>
          <a:stretch>
            <a:fillRect/>
          </a:stretch>
        </p:blipFill>
        <p:spPr>
          <a:xfrm>
            <a:off x="7772400" y="5894890"/>
            <a:ext cx="1231499" cy="835224"/>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all" dirty="0"/>
              <a:t>The Electric Field of a Point Charge, continued</a:t>
            </a:r>
            <a:endParaRPr lang="en-US" dirty="0"/>
          </a:p>
        </p:txBody>
      </p:sp>
      <p:sp>
        <p:nvSpPr>
          <p:cNvPr id="3" name="Content Placeholder 2"/>
          <p:cNvSpPr>
            <a:spLocks noGrp="1"/>
          </p:cNvSpPr>
          <p:nvPr>
            <p:ph idx="1"/>
          </p:nvPr>
        </p:nvSpPr>
        <p:spPr/>
        <p:txBody>
          <a:bodyPr/>
          <a:lstStyle/>
          <a:p>
            <a:r>
              <a:rPr lang="en-US" dirty="0"/>
              <a:t>Using a unit vector that points away from the origin, we can write a vector equation that gives both the magnitude and the direction of the electric field:</a:t>
            </a:r>
          </a:p>
          <a:p>
            <a:endParaRPr lang="en-US" dirty="0"/>
          </a:p>
        </p:txBody>
      </p:sp>
      <p:pic>
        <p:nvPicPr>
          <p:cNvPr id="4" name="Picture 3" descr="The electric field, vector E, due to a point charge = 1 over 4 pi epsilon sub 0, times q over r squared, times r-hat, where epsilon sub 0 is the electric constant, q is the value of the point charge, r is the distance from the point charge to where the field is measured, and r-hat is the unit vector from the point charge toward where the field is measured.&#10;"/>
          <p:cNvPicPr>
            <a:picLocks noChangeAspect="1"/>
          </p:cNvPicPr>
          <p:nvPr/>
        </p:nvPicPr>
        <p:blipFill rotWithShape="1">
          <a:blip r:embed="rId2">
            <a:extLst>
              <a:ext uri="{28A0092B-C50C-407E-A947-70E740481C1C}">
                <a14:useLocalDpi xmlns:a14="http://schemas.microsoft.com/office/drawing/2010/main" val="0"/>
              </a:ext>
            </a:extLst>
          </a:blip>
          <a:srcRect l="14614" r="7873" b="8954"/>
          <a:stretch/>
        </p:blipFill>
        <p:spPr>
          <a:xfrm>
            <a:off x="581636" y="3886200"/>
            <a:ext cx="6624736" cy="1437504"/>
          </a:xfrm>
          <a:prstGeom prst="rect">
            <a:avLst/>
          </a:prstGeom>
        </p:spPr>
      </p:pic>
    </p:spTree>
    <p:extLst>
      <p:ext uri="{BB962C8B-B14F-4D97-AF65-F5344CB8AC3E}">
        <p14:creationId xmlns:p14="http://schemas.microsoft.com/office/powerpoint/2010/main" val="3444485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all" dirty="0"/>
              <a:t>Electric Field of a positive Point Charge</a:t>
            </a:r>
          </a:p>
        </p:txBody>
      </p:sp>
      <p:sp>
        <p:nvSpPr>
          <p:cNvPr id="3" name="Content Placeholder 2"/>
          <p:cNvSpPr>
            <a:spLocks noGrp="1"/>
          </p:cNvSpPr>
          <p:nvPr>
            <p:ph idx="1"/>
          </p:nvPr>
        </p:nvSpPr>
        <p:spPr>
          <a:xfrm>
            <a:off x="609599" y="2160590"/>
            <a:ext cx="4343401" cy="3880773"/>
          </a:xfrm>
        </p:spPr>
        <p:txBody>
          <a:bodyPr/>
          <a:lstStyle/>
          <a:p>
            <a:pPr marL="255600" indent="-255600">
              <a:buSzPct val="100000"/>
            </a:pPr>
            <a:r>
              <a:rPr lang="en-CA" dirty="0"/>
              <a:t>A point charge </a:t>
            </a:r>
            <a:r>
              <a:rPr lang="en-CA" i="1" dirty="0"/>
              <a:t>q</a:t>
            </a:r>
            <a:r>
              <a:rPr lang="en-CA" dirty="0"/>
              <a:t> produces an electric field at </a:t>
            </a:r>
            <a:r>
              <a:rPr lang="en-CA" b="1" dirty="0"/>
              <a:t>all</a:t>
            </a:r>
            <a:r>
              <a:rPr lang="en-CA" dirty="0"/>
              <a:t> points in space. </a:t>
            </a:r>
            <a:r>
              <a:rPr lang="en-US" dirty="0"/>
              <a:t>Electric field diagrams will show a sample of vectors, but there is an electric field vector at every point whether one is shown or not.</a:t>
            </a:r>
            <a:endParaRPr lang="en-CA" dirty="0"/>
          </a:p>
          <a:p>
            <a:pPr marL="255600" indent="-255600">
              <a:buSzPct val="100000"/>
            </a:pPr>
            <a:r>
              <a:rPr lang="en-CA" dirty="0"/>
              <a:t>The field strength decreases with increasing distance.</a:t>
            </a:r>
          </a:p>
          <a:p>
            <a:pPr marL="255600" indent="-255600">
              <a:buSzPct val="100000"/>
            </a:pPr>
            <a:r>
              <a:rPr lang="en-CA" dirty="0"/>
              <a:t>The field produced by a </a:t>
            </a:r>
            <a:r>
              <a:rPr lang="en-CA" b="1" dirty="0"/>
              <a:t>positive</a:t>
            </a:r>
            <a:r>
              <a:rPr lang="en-CA" dirty="0"/>
              <a:t> point charge points </a:t>
            </a:r>
            <a:r>
              <a:rPr lang="en-CA" b="1" dirty="0"/>
              <a:t>away from</a:t>
            </a:r>
            <a:r>
              <a:rPr lang="en-CA" dirty="0"/>
              <a:t> the charge.</a:t>
            </a:r>
            <a:endParaRPr lang="en-US" dirty="0"/>
          </a:p>
          <a:p>
            <a:endParaRPr lang="en-US" dirty="0"/>
          </a:p>
        </p:txBody>
      </p:sp>
      <p:pic>
        <p:nvPicPr>
          <p:cNvPr id="5" name="Picture 4" descr="The electric field diagram of a positive point char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4027" y="3429001"/>
            <a:ext cx="4180306" cy="3429000"/>
          </a:xfrm>
          <a:prstGeom prst="rect">
            <a:avLst/>
          </a:prstGeom>
        </p:spPr>
      </p:pic>
    </p:spTree>
    <p:extLst>
      <p:ext uri="{BB962C8B-B14F-4D97-AF65-F5344CB8AC3E}">
        <p14:creationId xmlns:p14="http://schemas.microsoft.com/office/powerpoint/2010/main" val="2894345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all" dirty="0"/>
              <a:t>Electric Field of a negative Point Charge</a:t>
            </a:r>
          </a:p>
        </p:txBody>
      </p:sp>
      <p:sp>
        <p:nvSpPr>
          <p:cNvPr id="3" name="Content Placeholder 2"/>
          <p:cNvSpPr>
            <a:spLocks noGrp="1"/>
          </p:cNvSpPr>
          <p:nvPr>
            <p:ph idx="1"/>
          </p:nvPr>
        </p:nvSpPr>
        <p:spPr>
          <a:xfrm>
            <a:off x="609599" y="2160590"/>
            <a:ext cx="3733801" cy="4110963"/>
          </a:xfrm>
        </p:spPr>
        <p:txBody>
          <a:bodyPr/>
          <a:lstStyle/>
          <a:p>
            <a:pPr marL="255600" indent="-255600">
              <a:buSzPct val="100000"/>
            </a:pPr>
            <a:r>
              <a:rPr lang="en-CA" dirty="0"/>
              <a:t>A point charge </a:t>
            </a:r>
            <a:r>
              <a:rPr lang="en-CA" i="1" dirty="0"/>
              <a:t>q</a:t>
            </a:r>
            <a:r>
              <a:rPr lang="en-CA" dirty="0"/>
              <a:t> produces an electric field at </a:t>
            </a:r>
            <a:r>
              <a:rPr lang="en-CA" b="1" dirty="0"/>
              <a:t>all</a:t>
            </a:r>
            <a:r>
              <a:rPr lang="en-CA" dirty="0"/>
              <a:t> points in space. </a:t>
            </a:r>
          </a:p>
          <a:p>
            <a:pPr marL="255600" indent="-255600">
              <a:buSzPct val="100000"/>
            </a:pPr>
            <a:r>
              <a:rPr lang="en-CA" dirty="0"/>
              <a:t>The field strength decreases with increasing distance.</a:t>
            </a:r>
          </a:p>
          <a:p>
            <a:pPr marL="255600" indent="-255600">
              <a:buSzPct val="100000"/>
            </a:pPr>
            <a:r>
              <a:rPr lang="en-CA" dirty="0"/>
              <a:t>The field produced by a</a:t>
            </a:r>
            <a:r>
              <a:rPr lang="en-CA" b="1" dirty="0"/>
              <a:t> negative </a:t>
            </a:r>
            <a:r>
              <a:rPr lang="en-CA" dirty="0"/>
              <a:t>point charge points </a:t>
            </a:r>
            <a:r>
              <a:rPr lang="en-CA" b="1" dirty="0"/>
              <a:t>toward</a:t>
            </a:r>
            <a:r>
              <a:rPr lang="en-CA" dirty="0"/>
              <a:t> the charge.</a:t>
            </a:r>
            <a:endParaRPr lang="en-US" dirty="0"/>
          </a:p>
          <a:p>
            <a:endParaRPr lang="en-US" dirty="0"/>
          </a:p>
        </p:txBody>
      </p:sp>
      <p:pic>
        <p:nvPicPr>
          <p:cNvPr id="5" name="Picture 4"/>
          <p:cNvPicPr>
            <a:picLocks noChangeAspect="1"/>
          </p:cNvPicPr>
          <p:nvPr/>
        </p:nvPicPr>
        <p:blipFill>
          <a:blip r:embed="rId2"/>
          <a:stretch>
            <a:fillRect/>
          </a:stretch>
        </p:blipFill>
        <p:spPr>
          <a:xfrm>
            <a:off x="4621859" y="2667000"/>
            <a:ext cx="4536348" cy="4191000"/>
          </a:xfrm>
          <a:prstGeom prst="rect">
            <a:avLst/>
          </a:prstGeom>
        </p:spPr>
      </p:pic>
    </p:spTree>
    <p:extLst>
      <p:ext uri="{BB962C8B-B14F-4D97-AF65-F5344CB8AC3E}">
        <p14:creationId xmlns:p14="http://schemas.microsoft.com/office/powerpoint/2010/main" val="3828370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dirty="0">
                <a:solidFill>
                  <a:schemeClr val="accent1"/>
                </a:solidFill>
              </a:rPr>
              <a:t>ATTENTION QUIZ # 1</a:t>
            </a:r>
            <a:endParaRPr lang="en-IN" b="0" dirty="0"/>
          </a:p>
        </p:txBody>
      </p:sp>
      <p:sp>
        <p:nvSpPr>
          <p:cNvPr id="3" name="Content Placeholder 2"/>
          <p:cNvSpPr>
            <a:spLocks noGrp="1"/>
          </p:cNvSpPr>
          <p:nvPr>
            <p:ph sz="quarter" idx="13"/>
          </p:nvPr>
        </p:nvSpPr>
        <p:spPr>
          <a:xfrm>
            <a:off x="457200" y="1556327"/>
            <a:ext cx="8229600" cy="475673"/>
          </a:xfrm>
        </p:spPr>
        <p:txBody>
          <a:bodyPr/>
          <a:lstStyle/>
          <a:p>
            <a:pPr marL="0" indent="0">
              <a:buNone/>
            </a:pPr>
            <a:r>
              <a:rPr lang="en-US" altLang="en-US" sz="2400" dirty="0">
                <a:latin typeface="+mn-lt"/>
              </a:rPr>
              <a:t>At which point is the electric field stronger?</a:t>
            </a:r>
          </a:p>
        </p:txBody>
      </p:sp>
      <p:sp>
        <p:nvSpPr>
          <p:cNvPr id="4" name="Content Placeholder 3"/>
          <p:cNvSpPr>
            <a:spLocks noGrp="1"/>
          </p:cNvSpPr>
          <p:nvPr>
            <p:ph sz="quarter" idx="14"/>
          </p:nvPr>
        </p:nvSpPr>
        <p:spPr>
          <a:xfrm>
            <a:off x="457200" y="2377441"/>
            <a:ext cx="3576320" cy="1737359"/>
          </a:xfrm>
        </p:spPr>
        <p:txBody>
          <a:bodyPr>
            <a:normAutofit/>
          </a:bodyPr>
          <a:lstStyle/>
          <a:p>
            <a:pPr marL="741600" lvl="1" indent="-428400">
              <a:buNone/>
            </a:pPr>
            <a:r>
              <a:rPr lang="en-IN" sz="2400" dirty="0">
                <a:latin typeface="+mn-lt"/>
              </a:rPr>
              <a:t>A. </a:t>
            </a:r>
            <a:r>
              <a:rPr lang="en-US" altLang="en-US" sz="2400" dirty="0">
                <a:latin typeface="+mn-lt"/>
              </a:rPr>
              <a:t>Point A</a:t>
            </a:r>
            <a:endParaRPr lang="en-US" sz="2400" dirty="0">
              <a:latin typeface="+mn-lt"/>
            </a:endParaRPr>
          </a:p>
          <a:p>
            <a:pPr marL="741600" lvl="1" indent="-428400">
              <a:buNone/>
            </a:pPr>
            <a:r>
              <a:rPr lang="en-US" sz="2400" dirty="0">
                <a:latin typeface="+mn-lt"/>
              </a:rPr>
              <a:t>B. </a:t>
            </a:r>
            <a:r>
              <a:rPr lang="en-US" altLang="en-US" sz="2400" dirty="0">
                <a:latin typeface="+mn-lt"/>
              </a:rPr>
              <a:t>Point B</a:t>
            </a:r>
            <a:endParaRPr lang="en-US" sz="2400" dirty="0">
              <a:latin typeface="+mn-lt"/>
            </a:endParaRPr>
          </a:p>
          <a:p>
            <a:pPr marL="741600" lvl="1" indent="-428400">
              <a:buNone/>
            </a:pPr>
            <a:r>
              <a:rPr lang="en-US" sz="2400" dirty="0">
                <a:latin typeface="+mn-lt"/>
              </a:rPr>
              <a:t>C. </a:t>
            </a:r>
            <a:r>
              <a:rPr lang="en-US" altLang="en-US" sz="2400" dirty="0">
                <a:latin typeface="+mn-lt"/>
              </a:rPr>
              <a:t>Not enough information to tell</a:t>
            </a:r>
          </a:p>
        </p:txBody>
      </p:sp>
      <p:pic>
        <p:nvPicPr>
          <p:cNvPr id="6" name="Picture 41" descr="A charge is shown and 8 forces emanate from it. Using compass directions, the forces are directed north, northeast, east, southeast, south, southwest, west, and northwest. Point A is near the charge between the west and northwest forces. Point B is further away from the charge and lies on the northeast force."/>
          <p:cNvPicPr>
            <a:picLocks noChangeAspect="1" noChangeArrowheads="1"/>
          </p:cNvPicPr>
          <p:nvPr/>
        </p:nvPicPr>
        <p:blipFill>
          <a:blip r:embed="rId3">
            <a:extLst>
              <a:ext uri="{28A0092B-C50C-407E-A947-70E740481C1C}">
                <a14:useLocalDpi xmlns:a14="http://schemas.microsoft.com/office/drawing/2010/main" val="0"/>
              </a:ext>
            </a:extLst>
          </a:blip>
          <a:srcRect l="11681" r="10771"/>
          <a:stretch>
            <a:fillRect/>
          </a:stretch>
        </p:blipFill>
        <p:spPr bwMode="auto">
          <a:xfrm>
            <a:off x="5007130" y="2749632"/>
            <a:ext cx="4136870" cy="41083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219073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0" dirty="0">
                <a:solidFill>
                  <a:schemeClr val="accent1"/>
                </a:solidFill>
              </a:rPr>
              <a:t>ATTENTION QUIZ # 1</a:t>
            </a:r>
            <a:endParaRPr lang="en-IN" b="0" dirty="0"/>
          </a:p>
        </p:txBody>
      </p:sp>
      <p:sp>
        <p:nvSpPr>
          <p:cNvPr id="3" name="Content Placeholder 2"/>
          <p:cNvSpPr>
            <a:spLocks noGrp="1"/>
          </p:cNvSpPr>
          <p:nvPr>
            <p:ph sz="quarter" idx="13"/>
          </p:nvPr>
        </p:nvSpPr>
        <p:spPr>
          <a:xfrm>
            <a:off x="457200" y="1556327"/>
            <a:ext cx="8229600" cy="475673"/>
          </a:xfrm>
        </p:spPr>
        <p:txBody>
          <a:bodyPr/>
          <a:lstStyle/>
          <a:p>
            <a:pPr marL="0" indent="0">
              <a:buNone/>
            </a:pPr>
            <a:r>
              <a:rPr lang="en-US" altLang="en-US" sz="2400" dirty="0">
                <a:latin typeface="+mn-lt"/>
              </a:rPr>
              <a:t>At which point is the electric field stronger?</a:t>
            </a:r>
          </a:p>
        </p:txBody>
      </p:sp>
      <p:sp>
        <p:nvSpPr>
          <p:cNvPr id="4" name="Content Placeholder 3"/>
          <p:cNvSpPr>
            <a:spLocks noGrp="1"/>
          </p:cNvSpPr>
          <p:nvPr>
            <p:ph sz="quarter" idx="14"/>
          </p:nvPr>
        </p:nvSpPr>
        <p:spPr>
          <a:xfrm>
            <a:off x="457200" y="2377441"/>
            <a:ext cx="3576320" cy="1879599"/>
          </a:xfrm>
        </p:spPr>
        <p:txBody>
          <a:bodyPr/>
          <a:lstStyle/>
          <a:p>
            <a:pPr marL="741600" lvl="1" indent="-428400">
              <a:buNone/>
            </a:pPr>
            <a:r>
              <a:rPr lang="en-IN" sz="2400" dirty="0">
                <a:solidFill>
                  <a:srgbClr val="C00000"/>
                </a:solidFill>
                <a:latin typeface="+mn-lt"/>
              </a:rPr>
              <a:t>A. </a:t>
            </a:r>
            <a:r>
              <a:rPr lang="en-US" altLang="en-US" sz="2400" dirty="0">
                <a:solidFill>
                  <a:srgbClr val="C00000"/>
                </a:solidFill>
                <a:latin typeface="+mn-lt"/>
              </a:rPr>
              <a:t>Point A</a:t>
            </a:r>
            <a:endParaRPr lang="en-US" sz="2400" dirty="0">
              <a:solidFill>
                <a:srgbClr val="C00000"/>
              </a:solidFill>
              <a:latin typeface="+mn-lt"/>
            </a:endParaRPr>
          </a:p>
          <a:p>
            <a:pPr marL="741600" lvl="1" indent="-428400">
              <a:buNone/>
            </a:pPr>
            <a:r>
              <a:rPr lang="en-US" sz="2400" dirty="0">
                <a:latin typeface="+mn-lt"/>
              </a:rPr>
              <a:t>B. </a:t>
            </a:r>
            <a:r>
              <a:rPr lang="en-US" altLang="en-US" sz="2400" dirty="0">
                <a:latin typeface="+mn-lt"/>
              </a:rPr>
              <a:t>Point B</a:t>
            </a:r>
            <a:endParaRPr lang="en-US" sz="2400" dirty="0">
              <a:latin typeface="+mn-lt"/>
            </a:endParaRPr>
          </a:p>
          <a:p>
            <a:pPr marL="741600" lvl="1" indent="-428400">
              <a:buNone/>
            </a:pPr>
            <a:r>
              <a:rPr lang="en-US" sz="2400" dirty="0">
                <a:latin typeface="+mn-lt"/>
              </a:rPr>
              <a:t>C. </a:t>
            </a:r>
            <a:r>
              <a:rPr lang="en-US" altLang="en-US" sz="2400" dirty="0">
                <a:latin typeface="+mn-lt"/>
              </a:rPr>
              <a:t>Not enough information to tell</a:t>
            </a:r>
          </a:p>
        </p:txBody>
      </p:sp>
      <p:pic>
        <p:nvPicPr>
          <p:cNvPr id="6" name="Picture 41" descr="A charge is shown and 8 forces emanate from it. Using compass directions, the forces are directed north, northeast, east, southeast, south, southwest, west, and northwest. Point A is near the charge between the west and northwest forces. Point B is further away from the charge and lies on the northeast force."/>
          <p:cNvPicPr>
            <a:picLocks noChangeAspect="1" noChangeArrowheads="1"/>
          </p:cNvPicPr>
          <p:nvPr/>
        </p:nvPicPr>
        <p:blipFill>
          <a:blip r:embed="rId3">
            <a:extLst>
              <a:ext uri="{28A0092B-C50C-407E-A947-70E740481C1C}">
                <a14:useLocalDpi xmlns:a14="http://schemas.microsoft.com/office/drawing/2010/main" val="0"/>
              </a:ext>
            </a:extLst>
          </a:blip>
          <a:srcRect l="11681" r="10771"/>
          <a:stretch>
            <a:fillRect/>
          </a:stretch>
        </p:blipFill>
        <p:spPr bwMode="auto">
          <a:xfrm>
            <a:off x="5007130" y="2749632"/>
            <a:ext cx="4136870" cy="41083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descr="A checkmark points to option A, point A."/>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725" y="2499929"/>
            <a:ext cx="323850" cy="304800"/>
          </a:xfrm>
          <a:prstGeom prst="rect">
            <a:avLst/>
          </a:prstGeom>
        </p:spPr>
      </p:pic>
    </p:spTree>
    <p:extLst>
      <p:ext uri="{BB962C8B-B14F-4D97-AF65-F5344CB8AC3E}">
        <p14:creationId xmlns:p14="http://schemas.microsoft.com/office/powerpoint/2010/main" val="31993803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371"/>
            <a:ext cx="8229600" cy="709189"/>
          </a:xfrm>
        </p:spPr>
        <p:txBody>
          <a:bodyPr>
            <a:normAutofit fontScale="90000"/>
          </a:bodyPr>
          <a:lstStyle/>
          <a:p>
            <a:r>
              <a:rPr lang="en-US" b="0" dirty="0">
                <a:solidFill>
                  <a:schemeClr val="accent1"/>
                </a:solidFill>
              </a:rPr>
              <a:t>ATTENTION QUIZ # 1</a:t>
            </a:r>
            <a:endParaRPr lang="en-IN" sz="2000" b="0" dirty="0">
              <a:solidFill>
                <a:schemeClr val="accent1"/>
              </a:solidFill>
            </a:endParaRPr>
          </a:p>
        </p:txBody>
      </p:sp>
      <p:sp>
        <p:nvSpPr>
          <p:cNvPr id="3" name="Content Placeholder 2"/>
          <p:cNvSpPr>
            <a:spLocks noGrp="1"/>
          </p:cNvSpPr>
          <p:nvPr>
            <p:ph sz="quarter" idx="13"/>
          </p:nvPr>
        </p:nvSpPr>
        <p:spPr>
          <a:xfrm>
            <a:off x="457200" y="1556328"/>
            <a:ext cx="4643120" cy="1222732"/>
          </a:xfrm>
        </p:spPr>
        <p:txBody>
          <a:bodyPr/>
          <a:lstStyle/>
          <a:p>
            <a:pPr marL="0" indent="0">
              <a:buNone/>
            </a:pPr>
            <a:r>
              <a:rPr lang="en-US" sz="2400" dirty="0">
                <a:latin typeface="+mn-lt"/>
              </a:rPr>
              <a:t>Rank in order, from largest to smallest, the magnitudes of the electric field at the black dot.</a:t>
            </a:r>
            <a:endParaRPr lang="en-US" altLang="en-US" sz="2400" dirty="0">
              <a:latin typeface="+mn-lt"/>
            </a:endParaRPr>
          </a:p>
        </p:txBody>
      </p:sp>
      <p:sp>
        <p:nvSpPr>
          <p:cNvPr id="4" name="Content Placeholder 3"/>
          <p:cNvSpPr>
            <a:spLocks noGrp="1"/>
          </p:cNvSpPr>
          <p:nvPr>
            <p:ph sz="quarter" idx="14"/>
          </p:nvPr>
        </p:nvSpPr>
        <p:spPr>
          <a:xfrm>
            <a:off x="457200" y="2926350"/>
            <a:ext cx="2357718" cy="1842872"/>
          </a:xfrm>
        </p:spPr>
        <p:txBody>
          <a:bodyPr>
            <a:normAutofit/>
          </a:bodyPr>
          <a:lstStyle/>
          <a:p>
            <a:pPr marL="741600" lvl="1" indent="-428400">
              <a:buNone/>
            </a:pPr>
            <a:r>
              <a:rPr lang="en-IN" sz="2400" dirty="0">
                <a:latin typeface="+mn-lt"/>
              </a:rPr>
              <a:t>A. </a:t>
            </a:r>
            <a:r>
              <a:rPr lang="en-US" sz="2400" dirty="0">
                <a:latin typeface="+mn-lt"/>
              </a:rPr>
              <a:t>3, 2, 1, 4</a:t>
            </a:r>
          </a:p>
          <a:p>
            <a:pPr marL="741600" lvl="1" indent="-428400">
              <a:buNone/>
            </a:pPr>
            <a:r>
              <a:rPr lang="en-US" sz="2400" dirty="0">
                <a:latin typeface="+mn-lt"/>
              </a:rPr>
              <a:t>B. 3, 2, 1, 4</a:t>
            </a:r>
          </a:p>
          <a:p>
            <a:pPr marL="741600" lvl="1" indent="-428400">
              <a:buNone/>
            </a:pPr>
            <a:r>
              <a:rPr lang="en-US" sz="2400" dirty="0">
                <a:latin typeface="+mn-lt"/>
              </a:rPr>
              <a:t>C. 1, 4, 2, 3</a:t>
            </a:r>
          </a:p>
          <a:p>
            <a:pPr marL="741600" lvl="1" indent="-428400">
              <a:buNone/>
            </a:pPr>
            <a:r>
              <a:rPr lang="en-US" altLang="en-US" sz="2400" dirty="0">
                <a:latin typeface="+mn-lt"/>
              </a:rPr>
              <a:t>D. </a:t>
            </a:r>
            <a:r>
              <a:rPr lang="en-US" sz="2400" dirty="0">
                <a:latin typeface="+mn-lt"/>
              </a:rPr>
              <a:t>3, 1, 2, 4</a:t>
            </a:r>
            <a:endParaRPr lang="en-US" altLang="en-US" sz="2400" dirty="0">
              <a:latin typeface="+mn-lt"/>
            </a:endParaRPr>
          </a:p>
        </p:txBody>
      </p:sp>
      <p:pic>
        <p:nvPicPr>
          <p:cNvPr id="7" name="Picture 6" descr="A positive charge and a black dot are arranged horizontally, where the charge is to the left of the dot. Diagram 1, The charge is q and the distance to the dot is r. Diagram 2, The charge is 2 q and the distance to the dot is 2 r. Diagram 13, The charge is 2 q and the distance to the dot is r. Diagram 4, The charge is q and the distance to the dot is 2 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4624" y="1549870"/>
            <a:ext cx="3389376" cy="5236464"/>
          </a:xfrm>
          <a:prstGeom prst="rect">
            <a:avLst/>
          </a:prstGeom>
        </p:spPr>
      </p:pic>
    </p:spTree>
    <p:extLst>
      <p:ext uri="{BB962C8B-B14F-4D97-AF65-F5344CB8AC3E}">
        <p14:creationId xmlns:p14="http://schemas.microsoft.com/office/powerpoint/2010/main" val="24698808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371"/>
            <a:ext cx="8229600" cy="709189"/>
          </a:xfrm>
        </p:spPr>
        <p:txBody>
          <a:bodyPr>
            <a:normAutofit fontScale="90000"/>
          </a:bodyPr>
          <a:lstStyle/>
          <a:p>
            <a:r>
              <a:rPr lang="en-US" b="0" dirty="0">
                <a:solidFill>
                  <a:schemeClr val="accent1"/>
                </a:solidFill>
              </a:rPr>
              <a:t>ATTENTION QUIZ # 1</a:t>
            </a:r>
            <a:endParaRPr lang="en-IN" sz="2000" b="0" dirty="0">
              <a:solidFill>
                <a:schemeClr val="accent1"/>
              </a:solidFill>
            </a:endParaRPr>
          </a:p>
        </p:txBody>
      </p:sp>
      <p:sp>
        <p:nvSpPr>
          <p:cNvPr id="3" name="Content Placeholder 2"/>
          <p:cNvSpPr>
            <a:spLocks noGrp="1"/>
          </p:cNvSpPr>
          <p:nvPr>
            <p:ph sz="quarter" idx="13"/>
          </p:nvPr>
        </p:nvSpPr>
        <p:spPr>
          <a:xfrm>
            <a:off x="457200" y="1556328"/>
            <a:ext cx="4643120" cy="1222732"/>
          </a:xfrm>
        </p:spPr>
        <p:txBody>
          <a:bodyPr/>
          <a:lstStyle/>
          <a:p>
            <a:pPr marL="0" indent="0">
              <a:buNone/>
            </a:pPr>
            <a:r>
              <a:rPr lang="en-US" sz="2400" dirty="0">
                <a:latin typeface="+mn-lt"/>
              </a:rPr>
              <a:t>Rank in order, from largest to smallest, the magnitudes of the electric field at the black dot.</a:t>
            </a:r>
            <a:endParaRPr lang="en-US" altLang="en-US" sz="2400" dirty="0">
              <a:latin typeface="+mn-lt"/>
            </a:endParaRPr>
          </a:p>
        </p:txBody>
      </p:sp>
      <p:sp>
        <p:nvSpPr>
          <p:cNvPr id="4" name="Content Placeholder 3"/>
          <p:cNvSpPr>
            <a:spLocks noGrp="1"/>
          </p:cNvSpPr>
          <p:nvPr>
            <p:ph sz="quarter" idx="14"/>
          </p:nvPr>
        </p:nvSpPr>
        <p:spPr>
          <a:xfrm>
            <a:off x="457200" y="2926350"/>
            <a:ext cx="2357718" cy="1842872"/>
          </a:xfrm>
        </p:spPr>
        <p:txBody>
          <a:bodyPr>
            <a:normAutofit/>
          </a:bodyPr>
          <a:lstStyle/>
          <a:p>
            <a:pPr marL="741600" lvl="1" indent="-428400">
              <a:buNone/>
            </a:pPr>
            <a:r>
              <a:rPr lang="en-IN" sz="2400" dirty="0">
                <a:latin typeface="+mn-lt"/>
              </a:rPr>
              <a:t>A. </a:t>
            </a:r>
            <a:r>
              <a:rPr lang="en-US" sz="2400" dirty="0">
                <a:latin typeface="+mn-lt"/>
              </a:rPr>
              <a:t>3, 2, 1, 4</a:t>
            </a:r>
          </a:p>
          <a:p>
            <a:pPr marL="741600" lvl="1" indent="-428400">
              <a:buNone/>
            </a:pPr>
            <a:r>
              <a:rPr lang="en-US" sz="2400" dirty="0">
                <a:latin typeface="+mn-lt"/>
              </a:rPr>
              <a:t>B. 3, 2, 1, 4</a:t>
            </a:r>
          </a:p>
          <a:p>
            <a:pPr marL="741600" lvl="1" indent="-428400">
              <a:buNone/>
            </a:pPr>
            <a:r>
              <a:rPr lang="en-US" sz="2400" dirty="0">
                <a:latin typeface="+mn-lt"/>
              </a:rPr>
              <a:t>C. 1, 4, 2, 3</a:t>
            </a:r>
          </a:p>
          <a:p>
            <a:pPr marL="741600" lvl="1" indent="-428400">
              <a:buNone/>
            </a:pPr>
            <a:r>
              <a:rPr lang="en-US" altLang="en-US" sz="2400" dirty="0">
                <a:solidFill>
                  <a:srgbClr val="C00000"/>
                </a:solidFill>
                <a:latin typeface="+mn-lt"/>
              </a:rPr>
              <a:t>D. </a:t>
            </a:r>
            <a:r>
              <a:rPr lang="en-US" sz="2400" dirty="0">
                <a:solidFill>
                  <a:srgbClr val="C00000"/>
                </a:solidFill>
                <a:latin typeface="+mn-lt"/>
              </a:rPr>
              <a:t>3, 1, 2, 4</a:t>
            </a:r>
            <a:endParaRPr lang="en-US" altLang="en-US" sz="2400" dirty="0">
              <a:solidFill>
                <a:srgbClr val="C00000"/>
              </a:solidFill>
              <a:latin typeface="+mn-lt"/>
            </a:endParaRPr>
          </a:p>
        </p:txBody>
      </p:sp>
      <p:pic>
        <p:nvPicPr>
          <p:cNvPr id="7" name="Picture 6" descr="A positive charge and a black dot are arranged horizontally, where the charge is to the left of the dot. Diagram 1, The charge is q and the distance to the dot is r. Diagram 2, The charge is 2 q and the distance to the dot is 2 r. Diagram 13, The charge is 2 q and the distance to the dot is r. Diagram 4, The charge is q and the distance to the dot is 2 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0749" y="1590539"/>
            <a:ext cx="3389376" cy="5236464"/>
          </a:xfrm>
          <a:prstGeom prst="rect">
            <a:avLst/>
          </a:prstGeom>
        </p:spPr>
      </p:pic>
      <p:pic>
        <p:nvPicPr>
          <p:cNvPr id="6" name="Picture 5" descr="A checkmark points to option D, 3, 1, 2,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4379530"/>
            <a:ext cx="323850" cy="304800"/>
          </a:xfrm>
          <a:prstGeom prst="rect">
            <a:avLst/>
          </a:prstGeom>
        </p:spPr>
      </p:pic>
    </p:spTree>
    <p:extLst>
      <p:ext uri="{BB962C8B-B14F-4D97-AF65-F5344CB8AC3E}">
        <p14:creationId xmlns:p14="http://schemas.microsoft.com/office/powerpoint/2010/main" val="373023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cap="all" dirty="0">
                <a:solidFill>
                  <a:schemeClr val="accent1"/>
                </a:solidFill>
              </a:rPr>
              <a:t>Finding the Electric Field of </a:t>
            </a:r>
            <a:br>
              <a:rPr lang="en-US" b="0" cap="all" dirty="0">
                <a:solidFill>
                  <a:schemeClr val="accent1"/>
                </a:solidFill>
              </a:rPr>
            </a:br>
            <a:r>
              <a:rPr lang="en-US" b="0" cap="all" dirty="0">
                <a:solidFill>
                  <a:schemeClr val="accent1"/>
                </a:solidFill>
              </a:rPr>
              <a:t>a Proton </a:t>
            </a:r>
            <a:endParaRPr lang="en-IN" sz="2000" b="0" cap="all" dirty="0">
              <a:solidFill>
                <a:schemeClr val="accent1"/>
              </a:solidFill>
            </a:endParaRPr>
          </a:p>
        </p:txBody>
      </p:sp>
      <p:sp>
        <p:nvSpPr>
          <p:cNvPr id="5" name="Content Placeholder 4"/>
          <p:cNvSpPr>
            <a:spLocks noGrp="1"/>
          </p:cNvSpPr>
          <p:nvPr>
            <p:ph sz="quarter" idx="13"/>
          </p:nvPr>
        </p:nvSpPr>
        <p:spPr>
          <a:xfrm>
            <a:off x="381000" y="1447800"/>
            <a:ext cx="8229600" cy="2164026"/>
          </a:xfrm>
        </p:spPr>
        <p:txBody>
          <a:bodyPr/>
          <a:lstStyle/>
          <a:p>
            <a:pPr marL="0" indent="0">
              <a:buNone/>
            </a:pPr>
            <a:r>
              <a:rPr lang="en-US" sz="2400" dirty="0">
                <a:latin typeface="+mn-lt"/>
              </a:rPr>
              <a:t>The electron in a hydrogen atom orbits the proton at a radius of 0.053 nm. What is the electric field due to the proton at the position of the electron?</a:t>
            </a:r>
          </a:p>
          <a:p>
            <a:pPr marL="0" indent="0">
              <a:buNone/>
            </a:pPr>
            <a:r>
              <a:rPr lang="en-US" sz="2400" b="1" dirty="0">
                <a:solidFill>
                  <a:schemeClr val="tx2"/>
                </a:solidFill>
                <a:latin typeface="+mn-lt"/>
              </a:rPr>
              <a:t>SOLVE</a:t>
            </a:r>
            <a:r>
              <a:rPr lang="en-US" sz="2400" b="1" cap="small" dirty="0">
                <a:solidFill>
                  <a:srgbClr val="660066"/>
                </a:solidFill>
                <a:latin typeface="+mn-lt"/>
              </a:rPr>
              <a:t> </a:t>
            </a:r>
            <a:r>
              <a:rPr lang="en-US" sz="2400" dirty="0">
                <a:latin typeface="+mn-lt"/>
              </a:rPr>
              <a:t>The proton’s charge is </a:t>
            </a:r>
            <a:r>
              <a:rPr lang="en-US" sz="2400" i="1" dirty="0">
                <a:latin typeface="+mn-lt"/>
              </a:rPr>
              <a:t>q</a:t>
            </a:r>
            <a:r>
              <a:rPr lang="en-US" sz="2400" dirty="0">
                <a:latin typeface="+mn-lt"/>
              </a:rPr>
              <a:t> = </a:t>
            </a:r>
            <a:r>
              <a:rPr lang="en-US" sz="2400" i="1" dirty="0">
                <a:latin typeface="+mn-lt"/>
              </a:rPr>
              <a:t>e</a:t>
            </a:r>
            <a:r>
              <a:rPr lang="en-US" sz="2400" dirty="0">
                <a:latin typeface="+mn-lt"/>
              </a:rPr>
              <a:t>. At the distance of the electron, the magnitude of the field is:</a:t>
            </a:r>
            <a:endParaRPr lang="en-IN" sz="2400" dirty="0">
              <a:latin typeface="+mn-lt"/>
            </a:endParaRPr>
          </a:p>
        </p:txBody>
      </p:sp>
      <p:pic>
        <p:nvPicPr>
          <p:cNvPr id="6" name="Picture 5" descr="E = K times e divided by r squared = left parenthesis 9.0 times 10 to the ninth power newton square meters per coulombs squared times 1.60 times 10 to the negative nineteenth power coulombs right parenthesis divided by left parenthesis 5.3 times 10 to the negative eleventh power meters right parenthesis squared = 5.1 times 10 to the eleventh power newtons per coulomb."/>
          <p:cNvPicPr>
            <a:picLocks noChangeAspect="1"/>
          </p:cNvPicPr>
          <p:nvPr/>
        </p:nvPicPr>
        <p:blipFill>
          <a:blip r:embed="rId3"/>
          <a:stretch>
            <a:fillRect/>
          </a:stretch>
        </p:blipFill>
        <p:spPr>
          <a:xfrm>
            <a:off x="1685646" y="3958276"/>
            <a:ext cx="5772708" cy="1322474"/>
          </a:xfrm>
          <a:prstGeom prst="rect">
            <a:avLst/>
          </a:prstGeom>
        </p:spPr>
      </p:pic>
    </p:spTree>
    <p:extLst>
      <p:ext uri="{BB962C8B-B14F-4D97-AF65-F5344CB8AC3E}">
        <p14:creationId xmlns:p14="http://schemas.microsoft.com/office/powerpoint/2010/main" val="3048701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all" dirty="0"/>
              <a:t>Superposition of Electric Fields</a:t>
            </a:r>
          </a:p>
        </p:txBody>
      </p:sp>
      <p:sp>
        <p:nvSpPr>
          <p:cNvPr id="3" name="Content Placeholder 2"/>
          <p:cNvSpPr>
            <a:spLocks noGrp="1"/>
          </p:cNvSpPr>
          <p:nvPr>
            <p:ph idx="1"/>
          </p:nvPr>
        </p:nvSpPr>
        <p:spPr/>
        <p:txBody>
          <a:bodyPr/>
          <a:lstStyle/>
          <a:p>
            <a:r>
              <a:rPr lang="en-US" dirty="0"/>
              <a:t>The total electric field at a point is the vector sum of the fields due to all the charges present.</a:t>
            </a:r>
          </a:p>
          <a:p>
            <a:endParaRPr lang="en-US" dirty="0"/>
          </a:p>
        </p:txBody>
      </p:sp>
      <p:pic>
        <p:nvPicPr>
          <p:cNvPr id="4" name="Picture 3" descr="Field point P is downward and rightward from positive charge q sub 1, and upward and rightward from negative charge q sub 2. At P, the electric field E sub 1 due to q sub 1 is downward and rightward, and the electric field E sub 2 due to q sub 2 is downward and leftward. To the total electric field E at P is the vector sum of E sub 1 and E sub 2. E extends downward.&#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2971800"/>
            <a:ext cx="4393429" cy="3166394"/>
          </a:xfrm>
          <a:prstGeom prst="rect">
            <a:avLst/>
          </a:prstGeom>
        </p:spPr>
      </p:pic>
    </p:spTree>
    <p:extLst>
      <p:ext uri="{BB962C8B-B14F-4D97-AF65-F5344CB8AC3E}">
        <p14:creationId xmlns:p14="http://schemas.microsoft.com/office/powerpoint/2010/main" val="2133558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FIELD OF A DIPOLE</a:t>
            </a:r>
          </a:p>
        </p:txBody>
      </p:sp>
      <p:sp>
        <p:nvSpPr>
          <p:cNvPr id="3" name="Content Placeholder 2"/>
          <p:cNvSpPr>
            <a:spLocks noGrp="1"/>
          </p:cNvSpPr>
          <p:nvPr>
            <p:ph idx="1"/>
          </p:nvPr>
        </p:nvSpPr>
        <p:spPr>
          <a:xfrm>
            <a:off x="609599" y="2160590"/>
            <a:ext cx="3200401" cy="3880773"/>
          </a:xfrm>
        </p:spPr>
        <p:txBody>
          <a:bodyPr/>
          <a:lstStyle/>
          <a:p>
            <a:r>
              <a:rPr lang="en-US" dirty="0"/>
              <a:t>For an electric dipole, we can find the electric field at any point by a vector addition of the fields of the two charges.</a:t>
            </a:r>
            <a:endParaRPr lang="en-IN" dirty="0"/>
          </a:p>
          <a:p>
            <a:endParaRPr lang="en-US" dirty="0"/>
          </a:p>
        </p:txBody>
      </p:sp>
      <p:pic>
        <p:nvPicPr>
          <p:cNvPr id="4" name="Picture 3" descr="The dipole electric field at two points on a xy-coordinate syste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5800" y="2102826"/>
            <a:ext cx="4669119" cy="4755174"/>
          </a:xfrm>
          <a:prstGeom prst="rect">
            <a:avLst/>
          </a:prstGeom>
        </p:spPr>
      </p:pic>
    </p:spTree>
    <p:extLst>
      <p:ext uri="{BB962C8B-B14F-4D97-AF65-F5344CB8AC3E}">
        <p14:creationId xmlns:p14="http://schemas.microsoft.com/office/powerpoint/2010/main" val="824557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381000"/>
            <a:ext cx="8534400" cy="1097279"/>
          </a:xfrm>
        </p:spPr>
        <p:txBody>
          <a:bodyPr>
            <a:noAutofit/>
          </a:bodyPr>
          <a:lstStyle/>
          <a:p>
            <a:r>
              <a:rPr lang="en-US" sz="4800" b="0" dirty="0">
                <a:solidFill>
                  <a:schemeClr val="tx1">
                    <a:lumMod val="85000"/>
                    <a:lumOff val="15000"/>
                  </a:schemeClr>
                </a:solidFill>
              </a:rPr>
              <a:t>The concept of the electric field </a:t>
            </a:r>
            <a:endParaRPr lang="en-IN" sz="4800" b="0" dirty="0">
              <a:solidFill>
                <a:schemeClr val="tx1">
                  <a:lumMod val="85000"/>
                  <a:lumOff val="15000"/>
                </a:schemeClr>
              </a:solidFill>
            </a:endParaRPr>
          </a:p>
        </p:txBody>
      </p:sp>
      <p:sp>
        <p:nvSpPr>
          <p:cNvPr id="8" name="Content Placeholder 7"/>
          <p:cNvSpPr>
            <a:spLocks noGrp="1"/>
          </p:cNvSpPr>
          <p:nvPr>
            <p:ph sz="quarter" idx="13"/>
          </p:nvPr>
        </p:nvSpPr>
        <p:spPr>
          <a:xfrm>
            <a:off x="457200" y="1951643"/>
            <a:ext cx="4216400" cy="2954713"/>
          </a:xfrm>
        </p:spPr>
        <p:txBody>
          <a:bodyPr/>
          <a:lstStyle/>
          <a:p>
            <a:pPr marL="0" indent="0">
              <a:buNone/>
            </a:pPr>
            <a:r>
              <a:rPr lang="en-US" sz="2200" dirty="0">
                <a:latin typeface="+mn-lt"/>
              </a:rPr>
              <a:t>The </a:t>
            </a:r>
            <a:r>
              <a:rPr lang="en-US" sz="2200" b="1" dirty="0">
                <a:latin typeface="+mn-lt"/>
              </a:rPr>
              <a:t>field model</a:t>
            </a:r>
            <a:r>
              <a:rPr lang="en-US" sz="2200" dirty="0">
                <a:latin typeface="+mn-lt"/>
              </a:rPr>
              <a:t> explains how the force due to charges is transmitted through empty space from one charge to another.</a:t>
            </a:r>
          </a:p>
          <a:p>
            <a:pPr marL="0" indent="0">
              <a:buNone/>
            </a:pPr>
            <a:r>
              <a:rPr lang="en-US" sz="2200" dirty="0">
                <a:latin typeface="+mn-lt"/>
              </a:rPr>
              <a:t>The figure shows a shallow pan of oil with grass seeds floating on it. When positive and negative wires touch </a:t>
            </a:r>
          </a:p>
        </p:txBody>
      </p:sp>
      <p:sp>
        <p:nvSpPr>
          <p:cNvPr id="9" name="Content Placeholder 8"/>
          <p:cNvSpPr>
            <a:spLocks noGrp="1"/>
          </p:cNvSpPr>
          <p:nvPr>
            <p:ph sz="quarter" idx="14"/>
          </p:nvPr>
        </p:nvSpPr>
        <p:spPr>
          <a:xfrm>
            <a:off x="228600" y="4267200"/>
            <a:ext cx="8229600" cy="1306542"/>
          </a:xfrm>
        </p:spPr>
        <p:txBody>
          <a:bodyPr/>
          <a:lstStyle/>
          <a:p>
            <a:pPr marL="255600" indent="0">
              <a:buNone/>
            </a:pPr>
            <a:r>
              <a:rPr lang="en-US" sz="2200" dirty="0">
                <a:latin typeface="+mn-lt"/>
              </a:rPr>
              <a:t>the oil, a pattern emerges.</a:t>
            </a:r>
          </a:p>
          <a:p>
            <a:pPr indent="-255600"/>
            <a:r>
              <a:rPr lang="en-US" sz="2200" dirty="0">
                <a:latin typeface="+mn-lt"/>
              </a:rPr>
              <a:t>Some kind of electric influence from the charges </a:t>
            </a:r>
            <a:r>
              <a:rPr lang="en-US" sz="2200" b="1" dirty="0">
                <a:latin typeface="+mn-lt"/>
              </a:rPr>
              <a:t>fills the </a:t>
            </a:r>
            <a:r>
              <a:rPr lang="en-IN" sz="2200" b="1" dirty="0">
                <a:latin typeface="+mn-lt"/>
              </a:rPr>
              <a:t>space</a:t>
            </a:r>
            <a:r>
              <a:rPr lang="en-IN" sz="2200" b="1" i="1" dirty="0"/>
              <a:t>    </a:t>
            </a:r>
            <a:r>
              <a:rPr lang="en-IN" sz="2200" dirty="0">
                <a:latin typeface="+mn-lt"/>
              </a:rPr>
              <a:t>around the charges.</a:t>
            </a:r>
          </a:p>
        </p:txBody>
      </p:sp>
      <p:pic>
        <p:nvPicPr>
          <p:cNvPr id="10" name="Picture 9" descr="A picture shows two linear, metallic objects in line with each other but not touching. There are many lines of particles between and in circular patterns around these two object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5700" y="1951643"/>
            <a:ext cx="3429000" cy="2285991"/>
          </a:xfrm>
          <a:prstGeom prst="rect">
            <a:avLst/>
          </a:prstGeom>
        </p:spPr>
      </p:pic>
    </p:spTree>
    <p:extLst>
      <p:ext uri="{BB962C8B-B14F-4D97-AF65-F5344CB8AC3E}">
        <p14:creationId xmlns:p14="http://schemas.microsoft.com/office/powerpoint/2010/main" val="1587942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cap="all" dirty="0">
                <a:solidFill>
                  <a:schemeClr val="accent1"/>
                </a:solidFill>
              </a:rPr>
              <a:t>Example Problem </a:t>
            </a:r>
            <a:endParaRPr lang="en-IN" b="0" cap="all" dirty="0">
              <a:solidFill>
                <a:schemeClr val="accent1"/>
              </a:solidFill>
            </a:endParaRPr>
          </a:p>
        </p:txBody>
      </p:sp>
      <p:sp>
        <p:nvSpPr>
          <p:cNvPr id="5" name="Content Placeholder 4"/>
          <p:cNvSpPr>
            <a:spLocks noGrp="1"/>
          </p:cNvSpPr>
          <p:nvPr>
            <p:ph sz="quarter" idx="13"/>
          </p:nvPr>
        </p:nvSpPr>
        <p:spPr>
          <a:xfrm>
            <a:off x="457200" y="1556327"/>
            <a:ext cx="8229600" cy="983673"/>
          </a:xfrm>
        </p:spPr>
        <p:txBody>
          <a:bodyPr/>
          <a:lstStyle/>
          <a:p>
            <a:pPr marL="0" indent="0">
              <a:buNone/>
            </a:pPr>
            <a:r>
              <a:rPr lang="en-US" sz="2400" dirty="0">
                <a:latin typeface="+mn-lt"/>
              </a:rPr>
              <a:t>Determine the magnitude and the direction of the electric field at point A.</a:t>
            </a:r>
            <a:endParaRPr lang="en-IN" sz="2400" dirty="0">
              <a:latin typeface="+mn-lt"/>
            </a:endParaRPr>
          </a:p>
        </p:txBody>
      </p:sp>
      <p:pic>
        <p:nvPicPr>
          <p:cNvPr id="6" name="Picture 5" descr="Three charges and a black dot are arranged at the vertices of a rectangle that has a base of 2 centimeters and a height of 1 centimeter. At the upper left corner is a negative 10 nanocoulomb charge. At the lower left corner is a positive 10 nanocoulomb charge. At the upper right corner is a positive 5 nanocoulomb charge. At the lower right corner is a black dot labeled 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2540000"/>
            <a:ext cx="3610163" cy="2442069"/>
          </a:xfrm>
          <a:prstGeom prst="rect">
            <a:avLst/>
          </a:prstGeom>
        </p:spPr>
      </p:pic>
    </p:spTree>
    <p:extLst>
      <p:ext uri="{BB962C8B-B14F-4D97-AF65-F5344CB8AC3E}">
        <p14:creationId xmlns:p14="http://schemas.microsoft.com/office/powerpoint/2010/main" val="1488733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NEXT?</a:t>
            </a:r>
          </a:p>
        </p:txBody>
      </p:sp>
      <p:sp>
        <p:nvSpPr>
          <p:cNvPr id="3" name="Content Placeholder 2"/>
          <p:cNvSpPr>
            <a:spLocks noGrp="1"/>
          </p:cNvSpPr>
          <p:nvPr>
            <p:ph idx="1"/>
          </p:nvPr>
        </p:nvSpPr>
        <p:spPr/>
        <p:txBody>
          <a:bodyPr/>
          <a:lstStyle/>
          <a:p>
            <a:r>
              <a:rPr lang="en-US" dirty="0"/>
              <a:t>Attempt the Try It Yourself Tutorials and Problems.</a:t>
            </a:r>
          </a:p>
          <a:p>
            <a:r>
              <a:rPr lang="en-US" dirty="0"/>
              <a:t>Move on to the electric field lines discussion.</a:t>
            </a:r>
          </a:p>
          <a:p>
            <a:r>
              <a:rPr lang="en-US" dirty="0"/>
              <a:t>Check your understanding of the material by completing </a:t>
            </a:r>
            <a:r>
              <a:rPr lang="en-US" dirty="0" err="1"/>
              <a:t>MasteringPhysics</a:t>
            </a:r>
            <a:r>
              <a:rPr lang="en-US" dirty="0"/>
              <a:t> dynamic module. </a:t>
            </a:r>
          </a:p>
          <a:p>
            <a:r>
              <a:rPr lang="en-US" dirty="0"/>
              <a:t>Get ready for the quiz!</a:t>
            </a:r>
          </a:p>
        </p:txBody>
      </p:sp>
      <p:pic>
        <p:nvPicPr>
          <p:cNvPr id="4" name="Picture 3"/>
          <p:cNvPicPr>
            <a:picLocks noChangeAspect="1"/>
          </p:cNvPicPr>
          <p:nvPr/>
        </p:nvPicPr>
        <p:blipFill>
          <a:blip r:embed="rId2"/>
          <a:stretch>
            <a:fillRect/>
          </a:stretch>
        </p:blipFill>
        <p:spPr>
          <a:xfrm>
            <a:off x="3657600" y="3581400"/>
            <a:ext cx="3097036" cy="3103133"/>
          </a:xfrm>
          <a:prstGeom prst="rect">
            <a:avLst/>
          </a:prstGeom>
        </p:spPr>
      </p:pic>
    </p:spTree>
    <p:extLst>
      <p:ext uri="{BB962C8B-B14F-4D97-AF65-F5344CB8AC3E}">
        <p14:creationId xmlns:p14="http://schemas.microsoft.com/office/powerpoint/2010/main" val="1812001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25479"/>
            <a:ext cx="6781801" cy="1320800"/>
          </a:xfrm>
        </p:spPr>
        <p:txBody>
          <a:bodyPr>
            <a:normAutofit/>
          </a:bodyPr>
          <a:lstStyle/>
          <a:p>
            <a:r>
              <a:rPr lang="en-US" dirty="0"/>
              <a:t>Electric field: introduction</a:t>
            </a:r>
          </a:p>
        </p:txBody>
      </p:sp>
      <p:pic>
        <p:nvPicPr>
          <p:cNvPr id="7" name="Content Placeholder 6">
            <a:extLst>
              <a:ext uri="{FF2B5EF4-FFF2-40B4-BE49-F238E27FC236}">
                <a16:creationId xmlns:a16="http://schemas.microsoft.com/office/drawing/2014/main" id="{1C52D4B1-1D00-2329-C223-B99C764F190D}"/>
              </a:ext>
            </a:extLst>
          </p:cNvPr>
          <p:cNvPicPr>
            <a:picLocks noGrp="1" noChangeAspect="1"/>
          </p:cNvPicPr>
          <p:nvPr>
            <p:ph idx="1"/>
          </p:nvPr>
        </p:nvPicPr>
        <p:blipFill>
          <a:blip r:embed="rId2"/>
          <a:stretch>
            <a:fillRect/>
          </a:stretch>
        </p:blipFill>
        <p:spPr>
          <a:xfrm>
            <a:off x="6324600" y="2514600"/>
            <a:ext cx="2680691" cy="2895600"/>
          </a:xfrm>
          <a:prstGeom prst="rect">
            <a:avLst/>
          </a:prstGeom>
        </p:spPr>
      </p:pic>
      <p:sp>
        <p:nvSpPr>
          <p:cNvPr id="9" name="TextBox 8">
            <a:extLst>
              <a:ext uri="{FF2B5EF4-FFF2-40B4-BE49-F238E27FC236}">
                <a16:creationId xmlns:a16="http://schemas.microsoft.com/office/drawing/2014/main" id="{91E28E8F-2A87-0832-D8FF-9215A67BBC75}"/>
              </a:ext>
            </a:extLst>
          </p:cNvPr>
          <p:cNvSpPr txBox="1"/>
          <p:nvPr/>
        </p:nvSpPr>
        <p:spPr>
          <a:xfrm>
            <a:off x="609600" y="3499097"/>
            <a:ext cx="4572000" cy="2739211"/>
          </a:xfrm>
          <a:prstGeom prst="rect">
            <a:avLst/>
          </a:prstGeom>
          <a:noFill/>
        </p:spPr>
        <p:txBody>
          <a:bodyPr wrap="square">
            <a:spAutoFit/>
          </a:bodyPr>
          <a:lstStyle/>
          <a:p>
            <a:r>
              <a:rPr lang="en-US" sz="1400" dirty="0"/>
              <a:t>The Coulomb force field due to a positive charge  Q</a:t>
            </a:r>
          </a:p>
          <a:p>
            <a:r>
              <a:rPr lang="en-US" sz="1400" dirty="0"/>
              <a:t>  is shown acting on two different charges. Both charges are the same distance from  Q . (a) Since  q1</a:t>
            </a:r>
          </a:p>
          <a:p>
            <a:r>
              <a:rPr lang="en-US" sz="1400" dirty="0"/>
              <a:t>  is positive, the force  F1 acting on it is repulsive. (b) The charge  q2</a:t>
            </a:r>
          </a:p>
          <a:p>
            <a:r>
              <a:rPr lang="en-US" sz="1400" dirty="0"/>
              <a:t>  is negative and greater in magnitude than  q1, and so the force  F2</a:t>
            </a:r>
          </a:p>
          <a:p>
            <a:r>
              <a:rPr lang="en-US" sz="1400" dirty="0"/>
              <a:t>  acting on it is attractive and stronger than  F1. The Coulomb force field is thus not unique at any point in space, because it depends on the test charges  q1</a:t>
            </a:r>
          </a:p>
          <a:p>
            <a:r>
              <a:rPr lang="en-US" sz="1400" dirty="0"/>
              <a:t>  and  q2</a:t>
            </a:r>
          </a:p>
          <a:p>
            <a:r>
              <a:rPr lang="en-US" sz="1400" dirty="0"/>
              <a:t>  as well as the charge  Q</a:t>
            </a:r>
            <a:r>
              <a:rPr lang="en-US" dirty="0"/>
              <a:t>.</a:t>
            </a:r>
          </a:p>
        </p:txBody>
      </p:sp>
    </p:spTree>
    <p:extLst>
      <p:ext uri="{BB962C8B-B14F-4D97-AF65-F5344CB8AC3E}">
        <p14:creationId xmlns:p14="http://schemas.microsoft.com/office/powerpoint/2010/main" val="3688947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58800"/>
            <a:ext cx="6781801" cy="1320800"/>
          </a:xfrm>
        </p:spPr>
        <p:txBody>
          <a:bodyPr>
            <a:normAutofit fontScale="90000"/>
          </a:bodyPr>
          <a:lstStyle/>
          <a:p>
            <a:r>
              <a:rPr lang="en-US" cap="all" dirty="0"/>
              <a:t>Electric Field: Introduction</a:t>
            </a:r>
            <a:endParaRPr lang="en-US" dirty="0"/>
          </a:p>
        </p:txBody>
      </p:sp>
      <p:sp>
        <p:nvSpPr>
          <p:cNvPr id="3" name="Content Placeholder 2"/>
          <p:cNvSpPr>
            <a:spLocks noGrp="1"/>
          </p:cNvSpPr>
          <p:nvPr>
            <p:ph idx="1"/>
          </p:nvPr>
        </p:nvSpPr>
        <p:spPr>
          <a:xfrm>
            <a:off x="609599" y="2057400"/>
            <a:ext cx="6347714" cy="3880773"/>
          </a:xfrm>
        </p:spPr>
        <p:txBody>
          <a:bodyPr/>
          <a:lstStyle/>
          <a:p>
            <a:r>
              <a:rPr lang="en-US" dirty="0"/>
              <a:t>Next consider object </a:t>
            </a:r>
            <a:r>
              <a:rPr lang="en-US" i="1" dirty="0"/>
              <a:t>A</a:t>
            </a:r>
            <a:r>
              <a:rPr lang="en-US" dirty="0"/>
              <a:t> on its own.</a:t>
            </a:r>
          </a:p>
          <a:p>
            <a:pPr indent="-255600"/>
            <a:r>
              <a:rPr lang="en-US" altLang="en-US" dirty="0"/>
              <a:t>We can say that object </a:t>
            </a:r>
            <a:r>
              <a:rPr lang="en-US" altLang="en-US" i="1" dirty="0"/>
              <a:t>A</a:t>
            </a:r>
            <a:r>
              <a:rPr lang="en-US" altLang="en-US" dirty="0"/>
              <a:t> somehow </a:t>
            </a:r>
            <a:r>
              <a:rPr lang="en-US" altLang="en-US" b="1" dirty="0"/>
              <a:t>modifies the properties of the space</a:t>
            </a:r>
            <a:r>
              <a:rPr lang="en-US" altLang="en-US" dirty="0"/>
              <a:t> at point </a:t>
            </a:r>
            <a:r>
              <a:rPr lang="en-US" altLang="en-US" i="1" dirty="0"/>
              <a:t>P</a:t>
            </a:r>
            <a:r>
              <a:rPr lang="en-US" altLang="en-US" dirty="0"/>
              <a:t>.</a:t>
            </a:r>
            <a:r>
              <a:rPr lang="en-US" dirty="0"/>
              <a:t> The space around a charge is altered to create an </a:t>
            </a:r>
            <a:r>
              <a:rPr lang="en-US" b="1" dirty="0"/>
              <a:t>electric field.</a:t>
            </a:r>
            <a:endParaRPr lang="en-US" dirty="0"/>
          </a:p>
          <a:p>
            <a:pPr indent="-255600"/>
            <a:r>
              <a:rPr lang="en-US" dirty="0"/>
              <a:t>The alteration of space around a mass is called the </a:t>
            </a:r>
            <a:r>
              <a:rPr lang="en-US" b="1" dirty="0"/>
              <a:t>gravitational field.</a:t>
            </a:r>
            <a:endParaRPr lang="en-US" dirty="0"/>
          </a:p>
          <a:p>
            <a:pPr indent="-255600"/>
            <a:r>
              <a:rPr lang="en-US" dirty="0"/>
              <a:t>The alteration of space around a magnet is called the </a:t>
            </a:r>
            <a:r>
              <a:rPr lang="en-US" b="1" dirty="0"/>
              <a:t>magnetic field.</a:t>
            </a:r>
            <a:endParaRPr lang="en-IN" dirty="0"/>
          </a:p>
          <a:p>
            <a:endParaRPr lang="en-US" dirty="0"/>
          </a:p>
          <a:p>
            <a:endParaRPr lang="en-US" dirty="0"/>
          </a:p>
          <a:p>
            <a:endParaRPr lang="en-US" dirty="0"/>
          </a:p>
          <a:p>
            <a:endParaRPr lang="en-US" dirty="0"/>
          </a:p>
        </p:txBody>
      </p:sp>
      <p:pic>
        <p:nvPicPr>
          <p:cNvPr id="4" name="Picture 3" descr="Each diagram includes object A, which is a positively charged sphere A. Otherwise, the 3 diagrams are as follows.&#10;• In diagram b, remove object B and label its former position as p. Point p is the point where object B was centered."/>
          <p:cNvPicPr>
            <a:picLocks noChangeAspect="1"/>
          </p:cNvPicPr>
          <p:nvPr/>
        </p:nvPicPr>
        <p:blipFill>
          <a:blip r:embed="rId2"/>
          <a:stretch>
            <a:fillRect/>
          </a:stretch>
        </p:blipFill>
        <p:spPr>
          <a:xfrm>
            <a:off x="4038600" y="4639870"/>
            <a:ext cx="5181600" cy="2218130"/>
          </a:xfrm>
          <a:prstGeom prst="rect">
            <a:avLst/>
          </a:prstGeom>
        </p:spPr>
      </p:pic>
    </p:spTree>
    <p:extLst>
      <p:ext uri="{BB962C8B-B14F-4D97-AF65-F5344CB8AC3E}">
        <p14:creationId xmlns:p14="http://schemas.microsoft.com/office/powerpoint/2010/main" val="4354324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255" y="615755"/>
            <a:ext cx="7010401" cy="1320800"/>
          </a:xfrm>
        </p:spPr>
        <p:txBody>
          <a:bodyPr/>
          <a:lstStyle/>
          <a:p>
            <a:r>
              <a:rPr lang="en-US" cap="all" dirty="0"/>
              <a:t>Electric Field: definition</a:t>
            </a:r>
            <a:endParaRPr lang="en-US" dirty="0"/>
          </a:p>
        </p:txBody>
      </p:sp>
      <p:sp>
        <p:nvSpPr>
          <p:cNvPr id="3" name="Content Placeholder 2"/>
          <p:cNvSpPr>
            <a:spLocks noGrp="1"/>
          </p:cNvSpPr>
          <p:nvPr>
            <p:ph idx="1"/>
          </p:nvPr>
        </p:nvSpPr>
        <p:spPr>
          <a:xfrm>
            <a:off x="609599" y="2160590"/>
            <a:ext cx="4419601" cy="3880773"/>
          </a:xfrm>
        </p:spPr>
        <p:txBody>
          <a:bodyPr/>
          <a:lstStyle/>
          <a:p>
            <a:r>
              <a:rPr lang="en-US" dirty="0"/>
              <a:t>We can measure the electric field produced by </a:t>
            </a:r>
            <a:r>
              <a:rPr lang="en-US" i="1" dirty="0"/>
              <a:t>A</a:t>
            </a:r>
            <a:r>
              <a:rPr lang="en-US" dirty="0"/>
              <a:t> with a test charge.</a:t>
            </a:r>
          </a:p>
          <a:p>
            <a:r>
              <a:rPr lang="en-US" dirty="0"/>
              <a:t>A group of charges, which we will call the </a:t>
            </a:r>
            <a:r>
              <a:rPr lang="en-US" b="1" dirty="0"/>
              <a:t>source charges</a:t>
            </a:r>
            <a:r>
              <a:rPr lang="en-US" dirty="0"/>
              <a:t>, alters the space around them by creating an </a:t>
            </a:r>
            <a:r>
              <a:rPr lang="en-US" b="1" dirty="0"/>
              <a:t>electric field</a:t>
            </a:r>
          </a:p>
          <a:p>
            <a:r>
              <a:rPr lang="en-US" dirty="0"/>
              <a:t>If another charge (test charge) is then placed in this electric field, it experiences a force exerted </a:t>
            </a:r>
            <a:r>
              <a:rPr lang="en-US" b="1" dirty="0"/>
              <a:t>by the field</a:t>
            </a:r>
            <a:r>
              <a:rPr lang="en-US" dirty="0"/>
              <a:t>.</a:t>
            </a:r>
            <a:endParaRPr lang="en-IN" dirty="0"/>
          </a:p>
          <a:p>
            <a:pPr marL="0" indent="0">
              <a:buNone/>
            </a:pPr>
            <a:endParaRPr lang="en-IN" dirty="0"/>
          </a:p>
          <a:p>
            <a:endParaRPr lang="en-US" dirty="0"/>
          </a:p>
          <a:p>
            <a:endParaRPr lang="en-US" dirty="0"/>
          </a:p>
          <a:p>
            <a:endParaRPr lang="en-US" dirty="0"/>
          </a:p>
        </p:txBody>
      </p:sp>
      <p:pic>
        <p:nvPicPr>
          <p:cNvPr id="4" name="Picture 3" descr="Each diagram includes object A, which is a positively charged sphere A. Otherwise, the 3 diagrams are as follows.&#10;• In diagram c, there is a test point charge q sub 0 at point P. Vector E arrow extends horizontally to the right from the test charge. E arrow = start fraction F arrow sub 0 over q sub 0 end fraction. E arrow is the force per unit charge exerted by A on a test charge at P. Object A sets up an electric field E arrow at point P."/>
          <p:cNvPicPr>
            <a:picLocks noChangeAspect="1"/>
          </p:cNvPicPr>
          <p:nvPr/>
        </p:nvPicPr>
        <p:blipFill>
          <a:blip r:embed="rId2"/>
          <a:stretch>
            <a:fillRect/>
          </a:stretch>
        </p:blipFill>
        <p:spPr>
          <a:xfrm>
            <a:off x="5075509" y="4038600"/>
            <a:ext cx="4068491" cy="2743200"/>
          </a:xfrm>
          <a:prstGeom prst="rect">
            <a:avLst/>
          </a:prstGeom>
        </p:spPr>
      </p:pic>
    </p:spTree>
    <p:extLst>
      <p:ext uri="{BB962C8B-B14F-4D97-AF65-F5344CB8AC3E}">
        <p14:creationId xmlns:p14="http://schemas.microsoft.com/office/powerpoint/2010/main" val="38804293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all" dirty="0"/>
              <a:t>Electric Field: details</a:t>
            </a:r>
            <a:endParaRPr lang="en-US" dirty="0"/>
          </a:p>
        </p:txBody>
      </p:sp>
      <p:sp>
        <p:nvSpPr>
          <p:cNvPr id="3" name="Content Placeholder 2"/>
          <p:cNvSpPr>
            <a:spLocks noGrp="1"/>
          </p:cNvSpPr>
          <p:nvPr>
            <p:ph idx="1"/>
          </p:nvPr>
        </p:nvSpPr>
        <p:spPr/>
        <p:txBody>
          <a:bodyPr/>
          <a:lstStyle/>
          <a:p>
            <a:r>
              <a:rPr lang="en-US" dirty="0"/>
              <a:t>Electric field is a </a:t>
            </a:r>
            <a:r>
              <a:rPr lang="en-US" b="1" dirty="0"/>
              <a:t>vector</a:t>
            </a:r>
            <a:r>
              <a:rPr lang="en-US" dirty="0"/>
              <a:t>.</a:t>
            </a:r>
          </a:p>
          <a:p>
            <a:r>
              <a:rPr lang="en-US" dirty="0"/>
              <a:t>SI Units: N/C.</a:t>
            </a:r>
          </a:p>
          <a:p>
            <a:r>
              <a:rPr lang="en-US" dirty="0"/>
              <a:t>Direction of the electric field at a certain location is the same as the direction of the electric force on a </a:t>
            </a:r>
            <a:r>
              <a:rPr lang="en-US" b="1" dirty="0"/>
              <a:t>positive</a:t>
            </a:r>
            <a:r>
              <a:rPr lang="en-US" dirty="0"/>
              <a:t> test charge at this location. </a:t>
            </a:r>
          </a:p>
          <a:p>
            <a:r>
              <a:rPr lang="en-US" dirty="0"/>
              <a:t>We can think about electric field as “electric force per unit charge”.</a:t>
            </a:r>
          </a:p>
          <a:p>
            <a:r>
              <a:rPr lang="en-US" dirty="0"/>
              <a:t>The field “belongs” to the source charge. The electric field is </a:t>
            </a:r>
            <a:r>
              <a:rPr lang="en-US" b="1" dirty="0"/>
              <a:t>independent</a:t>
            </a:r>
            <a:r>
              <a:rPr lang="en-US" i="1" dirty="0"/>
              <a:t> </a:t>
            </a:r>
            <a:r>
              <a:rPr lang="en-US" dirty="0"/>
              <a:t>of the charge </a:t>
            </a:r>
            <a:r>
              <a:rPr lang="en-US" i="1" dirty="0"/>
              <a:t>q</a:t>
            </a:r>
            <a:r>
              <a:rPr lang="en-US" dirty="0"/>
              <a:t> used to probe the field. The electric field depends only on the source charges that create the field.</a:t>
            </a:r>
          </a:p>
          <a:p>
            <a:endParaRPr lang="en-IN" dirty="0"/>
          </a:p>
          <a:p>
            <a:endParaRPr lang="en-US" dirty="0"/>
          </a:p>
        </p:txBody>
      </p:sp>
    </p:spTree>
    <p:extLst>
      <p:ext uri="{BB962C8B-B14F-4D97-AF65-F5344CB8AC3E}">
        <p14:creationId xmlns:p14="http://schemas.microsoft.com/office/powerpoint/2010/main" val="550516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0" dirty="0">
                <a:solidFill>
                  <a:schemeClr val="accent1"/>
                </a:solidFill>
              </a:rPr>
              <a:t>TYPICAL ELECTRIC FIELD </a:t>
            </a:r>
            <a:br>
              <a:rPr lang="en-US" b="0" dirty="0">
                <a:solidFill>
                  <a:schemeClr val="accent1"/>
                </a:solidFill>
              </a:rPr>
            </a:br>
            <a:r>
              <a:rPr lang="en-US" b="0" dirty="0">
                <a:solidFill>
                  <a:schemeClr val="accent1"/>
                </a:solidFill>
              </a:rPr>
              <a:t>STRENGTHS</a:t>
            </a:r>
            <a:endParaRPr lang="en-IN" b="0" dirty="0">
              <a:solidFill>
                <a:schemeClr val="accent1"/>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1107862943"/>
              </p:ext>
            </p:extLst>
          </p:nvPr>
        </p:nvGraphicFramePr>
        <p:xfrm>
          <a:off x="1371600" y="2285837"/>
          <a:ext cx="6096000" cy="3992880"/>
        </p:xfrm>
        <a:graphic>
          <a:graphicData uri="http://schemas.openxmlformats.org/drawingml/2006/table">
            <a:tbl>
              <a:tblPr firstRow="1" bandRow="1">
                <a:tableStyleId>{2D5ABB26-0587-4C30-8999-92F81FD0307C}</a:tableStyleId>
              </a:tblPr>
              <a:tblGrid>
                <a:gridCol w="3444240">
                  <a:extLst>
                    <a:ext uri="{9D8B030D-6E8A-4147-A177-3AD203B41FA5}">
                      <a16:colId xmlns:a16="http://schemas.microsoft.com/office/drawing/2014/main" val="1433852712"/>
                    </a:ext>
                  </a:extLst>
                </a:gridCol>
                <a:gridCol w="2651760">
                  <a:extLst>
                    <a:ext uri="{9D8B030D-6E8A-4147-A177-3AD203B41FA5}">
                      <a16:colId xmlns:a16="http://schemas.microsoft.com/office/drawing/2014/main" val="4004900630"/>
                    </a:ext>
                  </a:extLst>
                </a:gridCol>
              </a:tblGrid>
              <a:tr h="370840">
                <a:tc>
                  <a:txBody>
                    <a:bodyPr/>
                    <a:lstStyle/>
                    <a:p>
                      <a:r>
                        <a:rPr lang="en-IN" sz="2000" b="1" i="0" u="none" strike="noStrike" cap="none" baseline="0" dirty="0">
                          <a:solidFill>
                            <a:schemeClr val="tx1"/>
                          </a:solidFill>
                          <a:latin typeface="+mn-lt"/>
                          <a:ea typeface="+mn-ea"/>
                          <a:cs typeface="+mn-cs"/>
                          <a:sym typeface="Arial"/>
                        </a:rPr>
                        <a:t>Field</a:t>
                      </a:r>
                      <a:endParaRPr lang="en-IN" sz="20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000" b="1" i="0" u="none" strike="noStrike" cap="none" baseline="0" dirty="0">
                          <a:solidFill>
                            <a:schemeClr val="tx1"/>
                          </a:solidFill>
                          <a:latin typeface="+mn-lt"/>
                          <a:ea typeface="+mn-ea"/>
                          <a:cs typeface="+mn-cs"/>
                          <a:sym typeface="Arial"/>
                        </a:rPr>
                        <a:t>Field strength (N/C)</a:t>
                      </a:r>
                      <a:endParaRPr lang="en-IN" sz="2000" b="1"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4359619"/>
                  </a:ext>
                </a:extLst>
              </a:tr>
              <a:tr h="370840">
                <a:tc>
                  <a:txBody>
                    <a:bodyPr/>
                    <a:lstStyle/>
                    <a:p>
                      <a:r>
                        <a:rPr lang="en-IN" sz="2000" b="0" i="0" u="none" strike="noStrike" cap="none" baseline="0" dirty="0">
                          <a:solidFill>
                            <a:schemeClr val="tx1"/>
                          </a:solidFill>
                          <a:latin typeface="+mn-lt"/>
                          <a:ea typeface="+mn-ea"/>
                          <a:cs typeface="+mn-cs"/>
                          <a:sym typeface="Arial"/>
                        </a:rPr>
                        <a:t>Inside a current-carrying</a:t>
                      </a:r>
                    </a:p>
                    <a:p>
                      <a:r>
                        <a:rPr lang="en-IN" sz="2000" b="0" i="0" u="none" strike="noStrike" cap="none" baseline="0" dirty="0">
                          <a:solidFill>
                            <a:schemeClr val="tx1"/>
                          </a:solidFill>
                          <a:latin typeface="+mn-lt"/>
                          <a:ea typeface="+mn-ea"/>
                          <a:cs typeface="+mn-cs"/>
                          <a:sym typeface="Arial"/>
                        </a:rPr>
                        <a:t>wire</a:t>
                      </a:r>
                      <a:endParaRPr lang="en-IN" sz="2000" dirty="0"/>
                    </a:p>
                  </a:txBody>
                  <a:tcPr>
                    <a:lnT w="12700" cap="flat" cmpd="sng" algn="ctr">
                      <a:solidFill>
                        <a:schemeClr val="tx1"/>
                      </a:solidFill>
                      <a:prstDash val="solid"/>
                      <a:round/>
                      <a:headEnd type="none" w="med" len="med"/>
                      <a:tailEnd type="none" w="med" len="med"/>
                    </a:lnT>
                  </a:tcPr>
                </a:tc>
                <a:tc>
                  <a:txBody>
                    <a:bodyPr/>
                    <a:lstStyle/>
                    <a:p>
                      <a:pPr algn="ctr">
                        <a:spcAft>
                          <a:spcPts val="0"/>
                        </a:spcAft>
                      </a:pPr>
                      <a:r>
                        <a:rPr lang="en-US" sz="1200" dirty="0">
                          <a:solidFill>
                            <a:schemeClr val="bg1"/>
                          </a:solidFill>
                          <a:effectLst/>
                          <a:latin typeface="Arial" panose="020B0604020202020204" pitchFamily="34" charset="0"/>
                          <a:ea typeface="MS Mincho"/>
                          <a:cs typeface="Arial" panose="020B0604020202020204" pitchFamily="34" charset="0"/>
                        </a:rPr>
                        <a:t>10 to the negative second power.</a:t>
                      </a:r>
                      <a:endParaRPr lang="en-IN" sz="1200" dirty="0">
                        <a:solidFill>
                          <a:schemeClr val="bg1"/>
                        </a:solidFill>
                        <a:effectLst/>
                        <a:latin typeface="Arial" panose="020B0604020202020204" pitchFamily="34" charset="0"/>
                        <a:ea typeface="MS Mincho"/>
                        <a:cs typeface="Arial" panose="020B0604020202020204" pitchFamily="34" charset="0"/>
                      </a:endParaRPr>
                    </a:p>
                  </a:txBody>
                  <a:tcPr marL="68580" marR="68580" marT="0" marB="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47303527"/>
                  </a:ext>
                </a:extLst>
              </a:tr>
              <a:tr h="370840">
                <a:tc>
                  <a:txBody>
                    <a:bodyPr/>
                    <a:lstStyle/>
                    <a:p>
                      <a:r>
                        <a:rPr lang="en-IN" sz="2000" b="0" i="0" u="none" strike="noStrike" cap="none" baseline="0" dirty="0">
                          <a:solidFill>
                            <a:schemeClr val="tx1"/>
                          </a:solidFill>
                          <a:latin typeface="+mn-lt"/>
                          <a:ea typeface="+mn-ea"/>
                          <a:cs typeface="+mn-cs"/>
                          <a:sym typeface="Arial"/>
                        </a:rPr>
                        <a:t>Earth’s field, near the earth’s surface</a:t>
                      </a:r>
                      <a:endParaRPr lang="en-IN" sz="2000" dirty="0"/>
                    </a:p>
                  </a:txBody>
                  <a:tcPr/>
                </a:tc>
                <a:tc>
                  <a:txBody>
                    <a:bodyPr/>
                    <a:lstStyle/>
                    <a:p>
                      <a:pPr algn="ctr">
                        <a:spcAft>
                          <a:spcPts val="0"/>
                        </a:spcAft>
                      </a:pPr>
                      <a:r>
                        <a:rPr lang="en-US" sz="1200" dirty="0">
                          <a:solidFill>
                            <a:schemeClr val="bg1"/>
                          </a:solidFill>
                          <a:effectLst/>
                          <a:latin typeface="+mn-lt"/>
                          <a:ea typeface="MS Mincho"/>
                          <a:cs typeface="Times New Roman" panose="02020603050405020304" pitchFamily="18" charset="0"/>
                        </a:rPr>
                        <a:t>10 squared.</a:t>
                      </a:r>
                      <a:endParaRPr lang="en-IN" sz="1200" dirty="0">
                        <a:solidFill>
                          <a:schemeClr val="bg1"/>
                        </a:solidFill>
                        <a:effectLst/>
                        <a:latin typeface="+mn-lt"/>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875514106"/>
                  </a:ext>
                </a:extLst>
              </a:tr>
              <a:tr h="370840">
                <a:tc>
                  <a:txBody>
                    <a:bodyPr/>
                    <a:lstStyle/>
                    <a:p>
                      <a:r>
                        <a:rPr lang="en-IN" sz="2000" b="0" i="0" u="none" strike="noStrike" cap="none" baseline="0" dirty="0">
                          <a:solidFill>
                            <a:schemeClr val="tx1"/>
                          </a:solidFill>
                          <a:latin typeface="+mn-lt"/>
                          <a:ea typeface="+mn-ea"/>
                          <a:cs typeface="+mn-cs"/>
                          <a:sym typeface="Arial"/>
                        </a:rPr>
                        <a:t>Near objects charged by rubbing</a:t>
                      </a:r>
                      <a:endParaRPr lang="en-IN" sz="2000" dirty="0"/>
                    </a:p>
                  </a:txBody>
                  <a:tcPr/>
                </a:tc>
                <a:tc>
                  <a:txBody>
                    <a:bodyPr/>
                    <a:lstStyle/>
                    <a:p>
                      <a:pPr>
                        <a:spcAft>
                          <a:spcPts val="0"/>
                        </a:spcAft>
                      </a:pPr>
                      <a:r>
                        <a:rPr lang="en-US" sz="1200" dirty="0">
                          <a:solidFill>
                            <a:schemeClr val="bg1"/>
                          </a:solidFill>
                          <a:effectLst/>
                          <a:latin typeface="+mn-lt"/>
                          <a:ea typeface="MS Mincho"/>
                          <a:cs typeface="Times New Roman" panose="02020603050405020304" pitchFamily="18" charset="0"/>
                        </a:rPr>
                        <a:t>10 cubed to 10 to the sixth power.</a:t>
                      </a:r>
                      <a:endParaRPr lang="en-IN" sz="1200" dirty="0">
                        <a:solidFill>
                          <a:schemeClr val="bg1"/>
                        </a:solidFill>
                        <a:effectLst/>
                        <a:latin typeface="+mn-lt"/>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344591201"/>
                  </a:ext>
                </a:extLst>
              </a:tr>
              <a:tr h="370840">
                <a:tc>
                  <a:txBody>
                    <a:bodyPr/>
                    <a:lstStyle/>
                    <a:p>
                      <a:r>
                        <a:rPr lang="en-IN" sz="2000" b="0" i="0" u="none" strike="noStrike" cap="none" baseline="0" dirty="0">
                          <a:solidFill>
                            <a:schemeClr val="tx1"/>
                          </a:solidFill>
                          <a:latin typeface="+mn-lt"/>
                          <a:ea typeface="+mn-ea"/>
                          <a:cs typeface="+mn-cs"/>
                          <a:sym typeface="Arial"/>
                        </a:rPr>
                        <a:t>Needed to cause a spark in air</a:t>
                      </a:r>
                      <a:endParaRPr lang="en-IN" sz="2000" dirty="0"/>
                    </a:p>
                  </a:txBody>
                  <a:tcPr/>
                </a:tc>
                <a:tc>
                  <a:txBody>
                    <a:bodyPr/>
                    <a:lstStyle/>
                    <a:p>
                      <a:pPr>
                        <a:spcAft>
                          <a:spcPts val="0"/>
                        </a:spcAft>
                      </a:pPr>
                      <a:r>
                        <a:rPr lang="en-US" sz="1200" dirty="0">
                          <a:solidFill>
                            <a:schemeClr val="bg1"/>
                          </a:solidFill>
                          <a:effectLst/>
                          <a:latin typeface="+mn-lt"/>
                          <a:ea typeface="MS Mincho"/>
                          <a:cs typeface="Times New Roman" panose="02020603050405020304" pitchFamily="18" charset="0"/>
                        </a:rPr>
                        <a:t>10 to the sixth power.</a:t>
                      </a:r>
                      <a:endParaRPr lang="en-IN" sz="1200" dirty="0">
                        <a:solidFill>
                          <a:schemeClr val="bg1"/>
                        </a:solidFill>
                        <a:effectLst/>
                        <a:latin typeface="+mn-lt"/>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678227594"/>
                  </a:ext>
                </a:extLst>
              </a:tr>
              <a:tr h="370840">
                <a:tc>
                  <a:txBody>
                    <a:bodyPr/>
                    <a:lstStyle/>
                    <a:p>
                      <a:r>
                        <a:rPr lang="en-IN" sz="2000" b="0" i="0" u="none" strike="noStrike" cap="none" baseline="0" dirty="0">
                          <a:solidFill>
                            <a:schemeClr val="tx1"/>
                          </a:solidFill>
                          <a:latin typeface="+mn-lt"/>
                          <a:ea typeface="+mn-ea"/>
                          <a:cs typeface="+mn-cs"/>
                          <a:sym typeface="Arial"/>
                        </a:rPr>
                        <a:t>Inside a cell membrane</a:t>
                      </a:r>
                      <a:endParaRPr lang="en-IN" sz="2000" dirty="0"/>
                    </a:p>
                  </a:txBody>
                  <a:tcPr/>
                </a:tc>
                <a:tc>
                  <a:txBody>
                    <a:bodyPr/>
                    <a:lstStyle/>
                    <a:p>
                      <a:pPr>
                        <a:spcAft>
                          <a:spcPts val="0"/>
                        </a:spcAft>
                      </a:pPr>
                      <a:r>
                        <a:rPr lang="en-US" sz="1200" dirty="0">
                          <a:solidFill>
                            <a:schemeClr val="bg1"/>
                          </a:solidFill>
                          <a:effectLst/>
                          <a:latin typeface="+mn-lt"/>
                          <a:ea typeface="MS Mincho"/>
                          <a:cs typeface="Times New Roman" panose="02020603050405020304" pitchFamily="18" charset="0"/>
                        </a:rPr>
                        <a:t>10 to the seventh power.</a:t>
                      </a:r>
                      <a:endParaRPr lang="en-IN" sz="1200" dirty="0">
                        <a:solidFill>
                          <a:schemeClr val="bg1"/>
                        </a:solidFill>
                        <a:effectLst/>
                        <a:latin typeface="+mn-lt"/>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142927339"/>
                  </a:ext>
                </a:extLst>
              </a:tr>
              <a:tr h="370840">
                <a:tc>
                  <a:txBody>
                    <a:bodyPr/>
                    <a:lstStyle/>
                    <a:p>
                      <a:r>
                        <a:rPr lang="en-IN" sz="2000" b="0" i="0" u="none" strike="noStrike" cap="none" baseline="0" dirty="0">
                          <a:solidFill>
                            <a:schemeClr val="tx1"/>
                          </a:solidFill>
                          <a:latin typeface="+mn-lt"/>
                          <a:ea typeface="+mn-ea"/>
                          <a:cs typeface="+mn-cs"/>
                          <a:sym typeface="Arial"/>
                        </a:rPr>
                        <a:t>Inside an atom</a:t>
                      </a:r>
                      <a:endParaRPr lang="en-IN" sz="2000" dirty="0"/>
                    </a:p>
                  </a:txBody>
                  <a:tcPr>
                    <a:lnB w="12700" cap="flat" cmpd="sng" algn="ctr">
                      <a:solidFill>
                        <a:schemeClr val="tx1"/>
                      </a:solidFill>
                      <a:prstDash val="solid"/>
                      <a:round/>
                      <a:headEnd type="none" w="med" len="med"/>
                      <a:tailEnd type="none" w="med" len="med"/>
                    </a:lnB>
                  </a:tcPr>
                </a:tc>
                <a:tc>
                  <a:txBody>
                    <a:bodyPr/>
                    <a:lstStyle/>
                    <a:p>
                      <a:pPr>
                        <a:spcAft>
                          <a:spcPts val="0"/>
                        </a:spcAft>
                      </a:pPr>
                      <a:r>
                        <a:rPr lang="en-US" sz="1200" dirty="0">
                          <a:solidFill>
                            <a:schemeClr val="bg1"/>
                          </a:solidFill>
                          <a:effectLst/>
                          <a:latin typeface="+mn-lt"/>
                          <a:ea typeface="MS Mincho"/>
                          <a:cs typeface="Times New Roman" panose="02020603050405020304" pitchFamily="18" charset="0"/>
                        </a:rPr>
                        <a:t>10 to the eleventh power.</a:t>
                      </a:r>
                      <a:endParaRPr lang="en-IN" sz="1200" dirty="0">
                        <a:solidFill>
                          <a:schemeClr val="bg1"/>
                        </a:solidFill>
                        <a:effectLst/>
                        <a:latin typeface="+mn-lt"/>
                        <a:ea typeface="MS Mincho"/>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8311453"/>
                  </a:ext>
                </a:extLst>
              </a:tr>
            </a:tbl>
          </a:graphicData>
        </a:graphic>
      </p:graphicFrame>
      <p:pic>
        <p:nvPicPr>
          <p:cNvPr id="8" name="Picture 7"/>
          <p:cNvPicPr>
            <a:picLocks noChangeAspect="1"/>
          </p:cNvPicPr>
          <p:nvPr/>
        </p:nvPicPr>
        <p:blipFill>
          <a:blip r:embed="rId2"/>
          <a:stretch>
            <a:fillRect/>
          </a:stretch>
        </p:blipFill>
        <p:spPr>
          <a:xfrm>
            <a:off x="6134175" y="2745873"/>
            <a:ext cx="530493" cy="353252"/>
          </a:xfrm>
          <a:prstGeom prst="rect">
            <a:avLst/>
          </a:prstGeom>
        </p:spPr>
      </p:pic>
      <p:pic>
        <p:nvPicPr>
          <p:cNvPr id="9" name="Picture 8"/>
          <p:cNvPicPr>
            <a:picLocks noChangeAspect="1"/>
          </p:cNvPicPr>
          <p:nvPr/>
        </p:nvPicPr>
        <p:blipFill>
          <a:blip r:embed="rId3"/>
          <a:stretch>
            <a:fillRect/>
          </a:stretch>
        </p:blipFill>
        <p:spPr>
          <a:xfrm>
            <a:off x="6127761" y="3452662"/>
            <a:ext cx="433094" cy="349754"/>
          </a:xfrm>
          <a:prstGeom prst="rect">
            <a:avLst/>
          </a:prstGeom>
        </p:spPr>
      </p:pic>
      <p:pic>
        <p:nvPicPr>
          <p:cNvPr id="13" name="Picture 12"/>
          <p:cNvPicPr>
            <a:picLocks noChangeAspect="1"/>
          </p:cNvPicPr>
          <p:nvPr/>
        </p:nvPicPr>
        <p:blipFill>
          <a:blip r:embed="rId4"/>
          <a:stretch>
            <a:fillRect/>
          </a:stretch>
        </p:blipFill>
        <p:spPr>
          <a:xfrm>
            <a:off x="5736115" y="4240640"/>
            <a:ext cx="1228511" cy="353252"/>
          </a:xfrm>
          <a:prstGeom prst="rect">
            <a:avLst/>
          </a:prstGeom>
        </p:spPr>
      </p:pic>
      <p:pic>
        <p:nvPicPr>
          <p:cNvPr id="12" name="Picture 11"/>
          <p:cNvPicPr>
            <a:picLocks noChangeAspect="1"/>
          </p:cNvPicPr>
          <p:nvPr/>
        </p:nvPicPr>
        <p:blipFill>
          <a:blip r:embed="rId5"/>
          <a:stretch>
            <a:fillRect/>
          </a:stretch>
        </p:blipFill>
        <p:spPr>
          <a:xfrm>
            <a:off x="6142274" y="4925583"/>
            <a:ext cx="416194" cy="336106"/>
          </a:xfrm>
          <a:prstGeom prst="rect">
            <a:avLst/>
          </a:prstGeom>
        </p:spPr>
      </p:pic>
      <p:pic>
        <p:nvPicPr>
          <p:cNvPr id="11" name="Picture 10"/>
          <p:cNvPicPr>
            <a:picLocks noChangeAspect="1"/>
          </p:cNvPicPr>
          <p:nvPr/>
        </p:nvPicPr>
        <p:blipFill>
          <a:blip r:embed="rId6"/>
          <a:stretch>
            <a:fillRect/>
          </a:stretch>
        </p:blipFill>
        <p:spPr>
          <a:xfrm>
            <a:off x="6133697" y="5411401"/>
            <a:ext cx="441799" cy="356785"/>
          </a:xfrm>
          <a:prstGeom prst="rect">
            <a:avLst/>
          </a:prstGeom>
        </p:spPr>
      </p:pic>
      <p:pic>
        <p:nvPicPr>
          <p:cNvPr id="10" name="Picture 9"/>
          <p:cNvPicPr>
            <a:picLocks noChangeAspect="1"/>
          </p:cNvPicPr>
          <p:nvPr/>
        </p:nvPicPr>
        <p:blipFill>
          <a:blip r:embed="rId7"/>
          <a:stretch>
            <a:fillRect/>
          </a:stretch>
        </p:blipFill>
        <p:spPr>
          <a:xfrm>
            <a:off x="6144418" y="5853961"/>
            <a:ext cx="482963" cy="339467"/>
          </a:xfrm>
          <a:prstGeom prst="rect">
            <a:avLst/>
          </a:prstGeom>
        </p:spPr>
      </p:pic>
    </p:spTree>
    <p:extLst>
      <p:ext uri="{BB962C8B-B14F-4D97-AF65-F5344CB8AC3E}">
        <p14:creationId xmlns:p14="http://schemas.microsoft.com/office/powerpoint/2010/main" val="4292268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all" dirty="0"/>
              <a:t>Electric Force Produced by an Electric Field</a:t>
            </a:r>
          </a:p>
        </p:txBody>
      </p:sp>
      <p:pic>
        <p:nvPicPr>
          <p:cNvPr id="4" name="Content Placeholder 3" descr="Positive test charge q sub 0 is positioned beside positive charge upper Q. The force of q sub 0, F sub 0, and the direction of the electric field, E, due to charge upper Q both point away from upper Q. Negative test charge q sub 0 is positioned beside positive charge upper Q. The force on q sub 0, F sub 0, points toward upper Q, and the electric field, E, due to charge upper Q points away from upper Q.&#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2209800"/>
            <a:ext cx="4561046" cy="4235257"/>
          </a:xfrm>
          <a:prstGeom prst="rect">
            <a:avLst/>
          </a:prstGeom>
        </p:spPr>
      </p:pic>
    </p:spTree>
    <p:extLst>
      <p:ext uri="{BB962C8B-B14F-4D97-AF65-F5344CB8AC3E}">
        <p14:creationId xmlns:p14="http://schemas.microsoft.com/office/powerpoint/2010/main" val="19029480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all" dirty="0"/>
              <a:t>The Electric Field of a Point Charge</a:t>
            </a:r>
          </a:p>
        </p:txBody>
      </p:sp>
      <p:pic>
        <p:nvPicPr>
          <p:cNvPr id="4" name="Content Placeholder 3" descr="Source S with charge q is distancer from point P with charge q sub 0. Unit vector r-hat extends from S toward P. At each point P, the electric field set up by an isolated positive point charge q points directly away from the charge in the same direction as r-hat.&#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2362200"/>
            <a:ext cx="4168426" cy="4086290"/>
          </a:xfrm>
          <a:prstGeom prst="rect">
            <a:avLst/>
          </a:prstGeom>
        </p:spPr>
      </p:pic>
    </p:spTree>
    <p:extLst>
      <p:ext uri="{BB962C8B-B14F-4D97-AF65-F5344CB8AC3E}">
        <p14:creationId xmlns:p14="http://schemas.microsoft.com/office/powerpoint/2010/main" val="40964824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10224</TotalTime>
  <Words>1255</Words>
  <Application>Microsoft Office PowerPoint</Application>
  <PresentationFormat>On-screen Show (4:3)</PresentationFormat>
  <Paragraphs>107</Paragraphs>
  <Slides>21</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Times New Roman</vt:lpstr>
      <vt:lpstr>Verdana</vt:lpstr>
      <vt:lpstr>Retrospect</vt:lpstr>
      <vt:lpstr>ELECTRIC FIELDS </vt:lpstr>
      <vt:lpstr>The concept of the electric field </vt:lpstr>
      <vt:lpstr>Electric field: introduction</vt:lpstr>
      <vt:lpstr>Electric Field: Introduction</vt:lpstr>
      <vt:lpstr>Electric Field: definition</vt:lpstr>
      <vt:lpstr>Electric Field: details</vt:lpstr>
      <vt:lpstr>TYPICAL ELECTRIC FIELD  STRENGTHS</vt:lpstr>
      <vt:lpstr>Electric Force Produced by an Electric Field</vt:lpstr>
      <vt:lpstr>The Electric Field of a Point Charge</vt:lpstr>
      <vt:lpstr>The Electric Field of a Point Charge, continued</vt:lpstr>
      <vt:lpstr>Electric Field of a positive Point Charge</vt:lpstr>
      <vt:lpstr>Electric Field of a negative Point Charge</vt:lpstr>
      <vt:lpstr>ATTENTION QUIZ # 1</vt:lpstr>
      <vt:lpstr>ATTENTION QUIZ # 1</vt:lpstr>
      <vt:lpstr>ATTENTION QUIZ # 1</vt:lpstr>
      <vt:lpstr>ATTENTION QUIZ # 1</vt:lpstr>
      <vt:lpstr>Finding the Electric Field of  a Proton </vt:lpstr>
      <vt:lpstr>Superposition of Electric Fields</vt:lpstr>
      <vt:lpstr>ELECTRIC FIELD OF A DIPOLE</vt:lpstr>
      <vt:lpstr>Example Problem </vt:lpstr>
      <vt:lpstr>WHAT’S NEXT?</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518</cp:revision>
  <cp:lastPrinted>2011-04-21T17:00:36Z</cp:lastPrinted>
  <dcterms:created xsi:type="dcterms:W3CDTF">2002-07-11T17:04:39Z</dcterms:created>
  <dcterms:modified xsi:type="dcterms:W3CDTF">2023-12-05T20:08:18Z</dcterms:modified>
</cp:coreProperties>
</file>