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5" r:id="rId1"/>
  </p:sldMasterIdLst>
  <p:notesMasterIdLst>
    <p:notesMasterId r:id="rId8"/>
  </p:notesMasterIdLst>
  <p:handoutMasterIdLst>
    <p:handoutMasterId r:id="rId9"/>
  </p:handoutMasterIdLst>
  <p:sldIdLst>
    <p:sldId id="303" r:id="rId2"/>
    <p:sldId id="291" r:id="rId3"/>
    <p:sldId id="306" r:id="rId4"/>
    <p:sldId id="295" r:id="rId5"/>
    <p:sldId id="300" r:id="rId6"/>
    <p:sldId id="297" r:id="rId7"/>
  </p:sldIdLst>
  <p:sldSz cx="9144000" cy="6858000" type="screen4x3"/>
  <p:notesSz cx="6858000" cy="9144000"/>
  <p:custDataLst>
    <p:tags r:id="rId1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p:scale>
          <a:sx n="110" d="100"/>
          <a:sy n="110" d="100"/>
        </p:scale>
        <p:origin x="10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107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92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33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F8F15823-8FFD-B719-6786-CF7D2473D7F9}"/>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2694843F-7E6A-2E09-C459-0F0E44BD7F0D}"/>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7522464C-1BCF-D793-B349-F617E936B727}"/>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992141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4807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668476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82460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9404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432828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708035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91412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98245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285830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312946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973270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2">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a:normAutofit/>
          </a:bodyPr>
          <a:lstStyle/>
          <a:p>
            <a:r>
              <a:rPr lang="en-US" sz="3000"/>
              <a:t>FORCE AND TORQUE ON A CURRENT LOOP</a:t>
            </a:r>
          </a:p>
        </p:txBody>
      </p:sp>
      <p:pic>
        <p:nvPicPr>
          <p:cNvPr id="6" name="Content Placeholder 5" descr="A diagram of a diagram of a physical reaction&#10;&#10;Description automatically generated">
            <a:extLst>
              <a:ext uri="{FF2B5EF4-FFF2-40B4-BE49-F238E27FC236}">
                <a16:creationId xmlns:a16="http://schemas.microsoft.com/office/drawing/2014/main" id="{F7C2A405-5779-96CD-7993-2D2D30B6DDFA}"/>
              </a:ext>
            </a:extLst>
          </p:cNvPr>
          <p:cNvPicPr>
            <a:picLocks noChangeAspect="1"/>
          </p:cNvPicPr>
          <p:nvPr/>
        </p:nvPicPr>
        <p:blipFill>
          <a:blip r:embed="rId2"/>
          <a:stretch>
            <a:fillRect/>
          </a:stretch>
        </p:blipFill>
        <p:spPr>
          <a:xfrm>
            <a:off x="475499" y="1807358"/>
            <a:ext cx="5182351" cy="2979851"/>
          </a:xfrm>
          <a:prstGeom prst="rect">
            <a:avLst/>
          </a:prstGeom>
        </p:spPr>
      </p:pic>
      <p:cxnSp>
        <p:nvCxnSpPr>
          <p:cNvPr id="22" name="Straight Connector 14">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23" name="Content Placeholder 9">
            <a:extLst>
              <a:ext uri="{FF2B5EF4-FFF2-40B4-BE49-F238E27FC236}">
                <a16:creationId xmlns:a16="http://schemas.microsoft.com/office/drawing/2014/main" id="{685EC732-DE7A-44DC-2348-10510C0E841E}"/>
              </a:ext>
            </a:extLst>
          </p:cNvPr>
          <p:cNvSpPr>
            <a:spLocks noGrp="1"/>
          </p:cNvSpPr>
          <p:nvPr>
            <p:ph idx="1"/>
          </p:nvPr>
        </p:nvSpPr>
        <p:spPr>
          <a:xfrm>
            <a:off x="5894613" y="2198914"/>
            <a:ext cx="2767693" cy="3670180"/>
          </a:xfrm>
        </p:spPr>
        <p:txBody>
          <a:bodyPr>
            <a:normAutofit/>
          </a:bodyPr>
          <a:lstStyle/>
          <a:p>
            <a:endParaRPr lang="en-US"/>
          </a:p>
        </p:txBody>
      </p:sp>
      <p:sp>
        <p:nvSpPr>
          <p:cNvPr id="24" name="Rectangle 16">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B613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5" name="Rectangle 18">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81447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3" name="Picture 2">
            <a:extLst>
              <a:ext uri="{FF2B5EF4-FFF2-40B4-BE49-F238E27FC236}">
                <a16:creationId xmlns:a16="http://schemas.microsoft.com/office/drawing/2014/main" id="{58C201EA-42B7-A4C4-B504-B4EAA1C2098A}"/>
              </a:ext>
            </a:extLst>
          </p:cNvPr>
          <p:cNvPicPr>
            <a:picLocks noChangeAspect="1"/>
          </p:cNvPicPr>
          <p:nvPr/>
        </p:nvPicPr>
        <p:blipFill>
          <a:blip r:embed="rId3"/>
          <a:stretch>
            <a:fillRect/>
          </a:stretch>
        </p:blipFill>
        <p:spPr>
          <a:xfrm>
            <a:off x="533400" y="5181600"/>
            <a:ext cx="1231499" cy="835224"/>
          </a:xfrm>
          <a:prstGeom prst="rect">
            <a:avLst/>
          </a:prstGeom>
        </p:spPr>
      </p:pic>
    </p:spTree>
    <p:extLst>
      <p:ext uri="{BB962C8B-B14F-4D97-AF65-F5344CB8AC3E}">
        <p14:creationId xmlns:p14="http://schemas.microsoft.com/office/powerpoint/2010/main" val="108760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0064" name="Rectangle 130055">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050" name="Rectangle 2"/>
          <p:cNvSpPr>
            <a:spLocks noGrp="1" noChangeArrowheads="1"/>
          </p:cNvSpPr>
          <p:nvPr>
            <p:ph type="title"/>
          </p:nvPr>
        </p:nvSpPr>
        <p:spPr>
          <a:xfrm>
            <a:off x="3742652" y="402820"/>
            <a:ext cx="4931229" cy="1450757"/>
          </a:xfrm>
        </p:spPr>
        <p:txBody>
          <a:bodyPr>
            <a:normAutofit/>
          </a:bodyPr>
          <a:lstStyle/>
          <a:p>
            <a:r>
              <a:rPr lang="en-US" altLang="en-US" sz="3400" dirty="0"/>
              <a:t>The magnetic force on a current-carrying conductor</a:t>
            </a:r>
          </a:p>
        </p:txBody>
      </p:sp>
      <p:pic>
        <p:nvPicPr>
          <p:cNvPr id="2" name="Picture 1">
            <a:extLst>
              <a:ext uri="{FF2B5EF4-FFF2-40B4-BE49-F238E27FC236}">
                <a16:creationId xmlns:a16="http://schemas.microsoft.com/office/drawing/2014/main" id="{5160348A-C797-5194-05FF-A45EFACE9F79}"/>
              </a:ext>
            </a:extLst>
          </p:cNvPr>
          <p:cNvPicPr>
            <a:picLocks noChangeAspect="1"/>
          </p:cNvPicPr>
          <p:nvPr/>
        </p:nvPicPr>
        <p:blipFill>
          <a:blip r:embed="rId3"/>
          <a:stretch>
            <a:fillRect/>
          </a:stretch>
        </p:blipFill>
        <p:spPr>
          <a:xfrm>
            <a:off x="442372" y="1963648"/>
            <a:ext cx="3000986" cy="1410463"/>
          </a:xfrm>
          <a:prstGeom prst="rect">
            <a:avLst/>
          </a:prstGeom>
        </p:spPr>
      </p:pic>
      <p:cxnSp>
        <p:nvCxnSpPr>
          <p:cNvPr id="130065" name="Straight Connector 130057">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0051" name="Rectangle 3"/>
              <p:cNvSpPr>
                <a:spLocks noGrp="1" noChangeArrowheads="1"/>
              </p:cNvSpPr>
              <p:nvPr>
                <p:ph idx="1"/>
              </p:nvPr>
            </p:nvSpPr>
            <p:spPr>
              <a:xfrm>
                <a:off x="3731076" y="2198914"/>
                <a:ext cx="4931230" cy="3670180"/>
              </a:xfrm>
            </p:spPr>
            <p:txBody>
              <a:bodyPr>
                <a:normAutofit/>
              </a:bodyPr>
              <a:lstStyle/>
              <a:p>
                <a:pPr marL="201168" lvl="1" indent="0">
                  <a:buNone/>
                </a:pPr>
                <a:r>
                  <a:rPr lang="en-US" altLang="en-US" dirty="0"/>
                  <a:t>The magnetic forces on the moving charges within a conductor are transmitted to the material of the conductor.</a:t>
                </a:r>
              </a:p>
              <a:p>
                <a:pPr marL="201168" lvl="1" indent="0">
                  <a:buNone/>
                </a:pPr>
                <a:r>
                  <a:rPr lang="en-US" altLang="en-US" dirty="0"/>
                  <a:t>Conductor as a whole experiences a force distributed along its length.</a:t>
                </a:r>
              </a:p>
              <a:p>
                <a:pPr marL="201168" lvl="1" indent="0">
                  <a:buNone/>
                </a:pPr>
                <a:r>
                  <a:rPr lang="en-US" altLang="en-US" dirty="0"/>
                  <a:t>The force can be computed starting from what we know about the force acting on a single individual charge:</a:t>
                </a:r>
              </a:p>
              <a:p>
                <a:pPr marL="457200" lvl="1" indent="0">
                  <a:buNone/>
                </a:pPr>
                <a:r>
                  <a:rPr lang="en-US" altLang="en-US" dirty="0"/>
                  <a:t> </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𝑛𝐴𝑙</m:t>
                          </m:r>
                        </m:e>
                      </m:d>
                      <m:d>
                        <m:dPr>
                          <m:ctrlPr>
                            <a:rPr lang="en-US" i="1">
                              <a:latin typeface="Cambria Math" panose="02040503050406030204" pitchFamily="18" charset="0"/>
                            </a:rPr>
                          </m:ctrlPr>
                        </m:dPr>
                        <m:e>
                          <m:r>
                            <a:rPr lang="en-US" i="1">
                              <a:latin typeface="Cambria Math" panose="02040503050406030204" pitchFamily="18" charset="0"/>
                            </a:rPr>
                            <m:t>𝑞</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𝑑</m:t>
                              </m:r>
                            </m:sub>
                          </m:sSub>
                          <m:r>
                            <a:rPr lang="en-US" i="1">
                              <a:latin typeface="Cambria Math" panose="02040503050406030204" pitchFamily="18" charset="0"/>
                            </a:rPr>
                            <m:t>𝐵</m:t>
                          </m:r>
                        </m:e>
                      </m:d>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𝑛𝑞</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𝑑</m:t>
                              </m:r>
                            </m:sub>
                          </m:sSub>
                          <m:r>
                            <a:rPr lang="en-US" i="1">
                              <a:latin typeface="Cambria Math" panose="02040503050406030204" pitchFamily="18" charset="0"/>
                            </a:rPr>
                            <m:t>𝐴</m:t>
                          </m:r>
                        </m:e>
                      </m:d>
                      <m:r>
                        <a:rPr lang="en-US" i="1">
                          <a:latin typeface="Cambria Math" panose="02040503050406030204" pitchFamily="18" charset="0"/>
                        </a:rPr>
                        <m:t>(</m:t>
                      </m:r>
                      <m:r>
                        <a:rPr lang="en-US" i="1">
                          <a:latin typeface="Cambria Math" panose="02040503050406030204" pitchFamily="18" charset="0"/>
                        </a:rPr>
                        <m:t>𝑙𝐵</m:t>
                      </m:r>
                      <m:r>
                        <a:rPr lang="en-US" i="1">
                          <a:latin typeface="Cambria Math" panose="02040503050406030204" pitchFamily="18" charset="0"/>
                        </a:rPr>
                        <m:t>)</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m:t>
                      </m:r>
                      <m:r>
                        <a:rPr lang="en-US" i="1">
                          <a:latin typeface="Cambria Math" panose="02040503050406030204" pitchFamily="18" charset="0"/>
                        </a:rPr>
                        <m:t>=</m:t>
                      </m:r>
                      <m:r>
                        <a:rPr lang="en-US" i="1">
                          <a:latin typeface="Cambria Math" panose="02040503050406030204" pitchFamily="18" charset="0"/>
                        </a:rPr>
                        <m:t>𝐼𝑙𝐵</m:t>
                      </m:r>
                    </m:oMath>
                  </m:oMathPara>
                </a14:m>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m:t>
                      </m:r>
                      <m:r>
                        <a:rPr lang="en-US" b="0" i="1" smtClean="0">
                          <a:latin typeface="Cambria Math" panose="02040503050406030204" pitchFamily="18" charset="0"/>
                        </a:rPr>
                        <m:t>=</m:t>
                      </m:r>
                      <m:r>
                        <a:rPr lang="en-US" i="1">
                          <a:latin typeface="Cambria Math" panose="02040503050406030204" pitchFamily="18" charset="0"/>
                        </a:rPr>
                        <m:t>𝐼𝑙𝐵𝑠𝑖𝑛</m:t>
                      </m:r>
                      <m:r>
                        <a:rPr lang="en-US" i="1">
                          <a:latin typeface="Cambria Math" panose="02040503050406030204" pitchFamily="18" charset="0"/>
                        </a:rPr>
                        <m:t>(</m:t>
                      </m:r>
                      <m:r>
                        <a:rPr lang="en-US" i="1">
                          <a:latin typeface="Cambria Math" panose="02040503050406030204" pitchFamily="18" charset="0"/>
                        </a:rPr>
                        <m:t>𝜙</m:t>
                      </m:r>
                      <m:r>
                        <a:rPr lang="en-US" i="1">
                          <a:latin typeface="Cambria Math" panose="02040503050406030204" pitchFamily="18" charset="0"/>
                        </a:rPr>
                        <m:t>)</m:t>
                      </m:r>
                    </m:oMath>
                  </m:oMathPara>
                </a14:m>
                <a:endParaRPr lang="en-US" dirty="0"/>
              </a:p>
              <a:p>
                <a:pPr lvl="1"/>
                <a:endParaRPr lang="en-US" altLang="en-US" dirty="0"/>
              </a:p>
            </p:txBody>
          </p:sp>
        </mc:Choice>
        <mc:Fallback xmlns="">
          <p:sp>
            <p:nvSpPr>
              <p:cNvPr id="130051" name="Rectangle 3"/>
              <p:cNvSpPr>
                <a:spLocks noGrp="1" noRot="1" noChangeAspect="1" noMove="1" noResize="1" noEditPoints="1" noAdjustHandles="1" noChangeArrowheads="1" noChangeShapeType="1" noTextEdit="1"/>
              </p:cNvSpPr>
              <p:nvPr>
                <p:ph idx="1"/>
              </p:nvPr>
            </p:nvSpPr>
            <p:spPr>
              <a:xfrm>
                <a:off x="3731076" y="2198914"/>
                <a:ext cx="4931230" cy="3670180"/>
              </a:xfrm>
              <a:blipFill>
                <a:blip r:embed="rId4"/>
                <a:stretch>
                  <a:fillRect t="-1661" r="-2843"/>
                </a:stretch>
              </a:blipFill>
            </p:spPr>
            <p:txBody>
              <a:bodyPr/>
              <a:lstStyle/>
              <a:p>
                <a:r>
                  <a:rPr lang="en-US">
                    <a:noFill/>
                  </a:rPr>
                  <a:t> </a:t>
                </a:r>
              </a:p>
            </p:txBody>
          </p:sp>
        </mc:Fallback>
      </mc:AlternateContent>
      <p:sp>
        <p:nvSpPr>
          <p:cNvPr id="130066" name="Rectangle 130059">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8F7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0067" name="Rectangle 130061">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675A5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6B1CAE8B-A9B7-F047-8D36-4CF5FAD2BB94}"/>
              </a:ext>
            </a:extLst>
          </p:cNvPr>
          <p:cNvSpPr txBox="1"/>
          <p:nvPr/>
        </p:nvSpPr>
        <p:spPr>
          <a:xfrm>
            <a:off x="228600" y="3673495"/>
            <a:ext cx="3429000" cy="1815882"/>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The magnetic field exerts a force on a current-carrying wire in a direction given by the right hand rule 1 (the same direction as that on the individual moving charges). This force can easily be large enough to move the wire, since typical currents consist of very large numbers of moving charges.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2A757E-8495-0543-F45C-5CF82D58B8CB}"/>
              </a:ext>
            </a:extLst>
          </p:cNvPr>
          <p:cNvSpPr>
            <a:spLocks noGrp="1"/>
          </p:cNvSpPr>
          <p:nvPr>
            <p:ph type="title"/>
          </p:nvPr>
        </p:nvSpPr>
        <p:spPr>
          <a:xfrm>
            <a:off x="4808763" y="634946"/>
            <a:ext cx="3845379" cy="1450757"/>
          </a:xfrm>
        </p:spPr>
        <p:txBody>
          <a:bodyPr>
            <a:normAutofit fontScale="90000"/>
          </a:bodyPr>
          <a:lstStyle/>
          <a:p>
            <a:r>
              <a:rPr lang="en-US" dirty="0"/>
              <a:t>Direction of the magnetic force </a:t>
            </a:r>
          </a:p>
        </p:txBody>
      </p:sp>
      <p:pic>
        <p:nvPicPr>
          <p:cNvPr id="4" name="Content Placeholder 3">
            <a:extLst>
              <a:ext uri="{FF2B5EF4-FFF2-40B4-BE49-F238E27FC236}">
                <a16:creationId xmlns:a16="http://schemas.microsoft.com/office/drawing/2014/main" id="{788552FF-BFA9-4548-6077-25A0C4B28892}"/>
              </a:ext>
            </a:extLst>
          </p:cNvPr>
          <p:cNvPicPr>
            <a:picLocks noChangeAspect="1"/>
          </p:cNvPicPr>
          <p:nvPr/>
        </p:nvPicPr>
        <p:blipFill>
          <a:blip r:embed="rId2"/>
          <a:stretch>
            <a:fillRect/>
          </a:stretch>
        </p:blipFill>
        <p:spPr>
          <a:xfrm>
            <a:off x="482394" y="1133877"/>
            <a:ext cx="4088720" cy="4270204"/>
          </a:xfrm>
          <a:prstGeom prst="rect">
            <a:avLst/>
          </a:prstGeom>
        </p:spPr>
      </p:pic>
      <p:cxnSp>
        <p:nvCxnSpPr>
          <p:cNvPr id="13" name="Straight Connector 12">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BF285242-4426-F02E-EDA0-89166E53E668}"/>
              </a:ext>
            </a:extLst>
          </p:cNvPr>
          <p:cNvSpPr>
            <a:spLocks noGrp="1"/>
          </p:cNvSpPr>
          <p:nvPr>
            <p:ph idx="1"/>
          </p:nvPr>
        </p:nvSpPr>
        <p:spPr>
          <a:xfrm>
            <a:off x="4808763" y="2198914"/>
            <a:ext cx="3845379" cy="1077685"/>
          </a:xfrm>
        </p:spPr>
        <p:txBody>
          <a:bodyPr>
            <a:normAutofit/>
          </a:bodyPr>
          <a:lstStyle/>
          <a:p>
            <a:r>
              <a:rPr lang="en-US" dirty="0"/>
              <a:t>Direction of the force on a current-carrying wire in a magnetic field is  given by RHR-1.</a:t>
            </a:r>
          </a:p>
        </p:txBody>
      </p:sp>
      <p:sp>
        <p:nvSpPr>
          <p:cNvPr id="15" name="Rectangle 14">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EA0B6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7" name="Rectangle 16">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3D5A6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12616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8248" name="Rectangle 138247">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242" name="Rectangle 2"/>
          <p:cNvSpPr>
            <a:spLocks noGrp="1" noChangeArrowheads="1"/>
          </p:cNvSpPr>
          <p:nvPr>
            <p:ph type="title"/>
          </p:nvPr>
        </p:nvSpPr>
        <p:spPr>
          <a:xfrm>
            <a:off x="473013" y="67995"/>
            <a:ext cx="8112033" cy="1450757"/>
          </a:xfrm>
        </p:spPr>
        <p:txBody>
          <a:bodyPr>
            <a:noAutofit/>
          </a:bodyPr>
          <a:lstStyle/>
          <a:p>
            <a:r>
              <a:rPr lang="en-US" altLang="en-US" dirty="0"/>
              <a:t>Force and torque on a current </a:t>
            </a:r>
            <a:br>
              <a:rPr lang="en-US" altLang="en-US" dirty="0"/>
            </a:br>
            <a:r>
              <a:rPr lang="en-US" altLang="en-US" dirty="0"/>
              <a:t>loop</a:t>
            </a:r>
          </a:p>
        </p:txBody>
      </p:sp>
      <p:pic>
        <p:nvPicPr>
          <p:cNvPr id="2" name="Picture 1">
            <a:extLst>
              <a:ext uri="{FF2B5EF4-FFF2-40B4-BE49-F238E27FC236}">
                <a16:creationId xmlns:a16="http://schemas.microsoft.com/office/drawing/2014/main" id="{CC816313-7E72-CD88-D593-4CB46F30C9A0}"/>
              </a:ext>
            </a:extLst>
          </p:cNvPr>
          <p:cNvPicPr>
            <a:picLocks noChangeAspect="1"/>
          </p:cNvPicPr>
          <p:nvPr/>
        </p:nvPicPr>
        <p:blipFill rotWithShape="1">
          <a:blip r:embed="rId3"/>
          <a:srcRect r="18573" b="-2"/>
          <a:stretch/>
        </p:blipFill>
        <p:spPr>
          <a:xfrm>
            <a:off x="550273" y="1828800"/>
            <a:ext cx="3662253" cy="3755573"/>
          </a:xfrm>
          <a:prstGeom prst="rect">
            <a:avLst/>
          </a:prstGeom>
        </p:spPr>
      </p:pic>
      <p:cxnSp>
        <p:nvCxnSpPr>
          <p:cNvPr id="138250" name="Straight Connector 138249">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138243" name="Rectangle 3"/>
          <p:cNvSpPr>
            <a:spLocks noGrp="1" noChangeArrowheads="1"/>
          </p:cNvSpPr>
          <p:nvPr>
            <p:ph idx="1"/>
          </p:nvPr>
        </p:nvSpPr>
        <p:spPr>
          <a:xfrm>
            <a:off x="4572000" y="2198914"/>
            <a:ext cx="4419599" cy="925285"/>
          </a:xfrm>
        </p:spPr>
        <p:txBody>
          <a:bodyPr>
            <a:normAutofit/>
          </a:bodyPr>
          <a:lstStyle/>
          <a:p>
            <a:pPr marL="201168" lvl="1" indent="0">
              <a:buNone/>
            </a:pPr>
            <a:r>
              <a:rPr lang="en-US" altLang="en-US" dirty="0"/>
              <a:t>The net force on a current loop in a uniform magnetic field is zero. But the net torque is not, in general, equal to zero.</a:t>
            </a:r>
          </a:p>
        </p:txBody>
      </p:sp>
      <p:sp>
        <p:nvSpPr>
          <p:cNvPr id="138252" name="Rectangle 138251">
            <a:extLst>
              <a:ext uri="{FF2B5EF4-FFF2-40B4-BE49-F238E27FC236}">
                <a16:creationId xmlns:a16="http://schemas.microsoft.com/office/drawing/2014/main" id="{7D417315-0A35-4882-ABD2-ABE3C89E5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8254" name="Rectangle 138253">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48473B1-EA80-2DB2-2809-7592BDCD9905}"/>
                  </a:ext>
                </a:extLst>
              </p:cNvPr>
              <p:cNvSpPr txBox="1"/>
              <p:nvPr/>
            </p:nvSpPr>
            <p:spPr>
              <a:xfrm>
                <a:off x="4495800" y="3962400"/>
                <a:ext cx="4572000" cy="2209836"/>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Top views of a current-carrying loop in a magnetic field.</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equation for torque is derived using this view. Note that the perpendicular to the loop makes an angle </a:t>
                </a:r>
                <a:r>
                  <a:rPr kumimoji="0" lang="en-US" sz="1200" b="0" i="1" u="none" strike="noStrike" kern="1200" cap="none" spc="0" normalizeH="0" baseline="0" noProof="0" dirty="0" err="1">
                    <a:ln>
                      <a:noFill/>
                    </a:ln>
                    <a:solidFill>
                      <a:srgbClr val="000000"/>
                    </a:solidFill>
                    <a:effectLst/>
                    <a:uLnTx/>
                    <a:uFillTx/>
                    <a:latin typeface="Arial"/>
                    <a:ea typeface="+mn-ea"/>
                    <a:cs typeface="+mn-cs"/>
                  </a:rPr>
                  <a:t>θ</a:t>
                </a:r>
                <a:r>
                  <a:rPr kumimoji="0" lang="en-US" sz="1200" b="0" i="0" u="none" strike="noStrike" kern="1200" cap="none" spc="0" normalizeH="0" baseline="0" noProof="0" dirty="0">
                    <a:ln>
                      <a:noFill/>
                    </a:ln>
                    <a:solidFill>
                      <a:srgbClr val="000000"/>
                    </a:solidFill>
                    <a:effectLst/>
                    <a:uLnTx/>
                    <a:uFillTx/>
                    <a:latin typeface="Arial"/>
                    <a:ea typeface="+mn-ea"/>
                    <a:cs typeface="+mn-cs"/>
                  </a:rPr>
                  <a:t> with the field that is the same as the angle between </a:t>
                </a:r>
                <a:r>
                  <a:rPr kumimoji="0" lang="en-US" sz="1200" b="0" i="1" u="none" strike="noStrike" kern="1200" cap="none" spc="0" normalizeH="0" baseline="0" noProof="0" dirty="0">
                    <a:ln>
                      <a:noFill/>
                    </a:ln>
                    <a:solidFill>
                      <a:srgbClr val="000000"/>
                    </a:solidFill>
                    <a:effectLst/>
                    <a:uLnTx/>
                    <a:uFillTx/>
                    <a:latin typeface="Arial"/>
                    <a:ea typeface="+mn-ea"/>
                    <a:cs typeface="+mn-cs"/>
                  </a:rPr>
                  <a:t>w</a:t>
                </a:r>
                <a:r>
                  <a:rPr kumimoji="0" lang="en-US" sz="1200" b="1" i="1" u="none" strike="noStrike" kern="1200" cap="none" spc="0" normalizeH="0" baseline="0" noProof="0" dirty="0">
                    <a:ln>
                      <a:noFill/>
                    </a:ln>
                    <a:solidFill>
                      <a:srgbClr val="000000"/>
                    </a:solidFill>
                    <a:effectLst/>
                    <a:uLnTx/>
                    <a:uFillTx/>
                    <a:latin typeface="Arial"/>
                    <a:ea typeface="+mn-ea"/>
                    <a:cs typeface="+mn-cs"/>
                  </a:rPr>
                  <a:t> /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2</m:t>
                    </m:r>
                  </m:oMath>
                </a14:m>
                <a:r>
                  <a:rPr kumimoji="0" lang="en-US" sz="1200" b="1" i="1" u="none" strike="noStrike" kern="1200" cap="none" spc="0" normalizeH="0" baseline="0" noProof="0" dirty="0">
                    <a:ln>
                      <a:noFill/>
                    </a:ln>
                    <a:solidFill>
                      <a:srgbClr val="000000"/>
                    </a:solidFill>
                    <a:effectLst/>
                    <a:uLnTx/>
                    <a:uFillTx/>
                    <a:latin typeface="Arial"/>
                    <a:ea typeface="+mn-ea"/>
                    <a:cs typeface="+mn-cs"/>
                  </a:rPr>
                  <a:t> </a:t>
                </a:r>
                <a:r>
                  <a:rPr kumimoji="0" lang="en-US" sz="1200" b="0" i="0" u="none" strike="noStrike" kern="1200" cap="none" spc="0" normalizeH="0" baseline="0" noProof="0" dirty="0">
                    <a:ln>
                      <a:noFill/>
                    </a:ln>
                    <a:solidFill>
                      <a:srgbClr val="000000"/>
                    </a:solidFill>
                    <a:effectLst/>
                    <a:uLnTx/>
                    <a:uFillTx/>
                    <a:latin typeface="Arial"/>
                    <a:ea typeface="+mn-ea"/>
                    <a:cs typeface="+mn-cs"/>
                  </a:rPr>
                  <a:t>and </a:t>
                </a:r>
                <a14:m>
                  <m:oMath xmlns:m="http://schemas.openxmlformats.org/officeDocument/2006/math">
                    <m:r>
                      <a:rPr kumimoji="0" lang="en-US" sz="1200" b="1" i="0" u="none" strike="noStrike" kern="1200" cap="none" spc="0" normalizeH="0" baseline="0" noProof="0" dirty="0" smtClean="0">
                        <a:ln>
                          <a:noFill/>
                        </a:ln>
                        <a:solidFill>
                          <a:srgbClr val="000000"/>
                        </a:solidFill>
                        <a:effectLst/>
                        <a:uLnTx/>
                        <a:uFillTx/>
                        <a:latin typeface="Cambria Math"/>
                        <a:ea typeface="+mn-ea"/>
                        <a:cs typeface="+mn-cs"/>
                      </a:rPr>
                      <m:t>𝐅</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maximum torque occurs when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𝜃</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is a right angle and sin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𝜃</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1</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Zero (minimum) torque occurs when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𝜃</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is zero and sin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𝜃</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0.</m:t>
                    </m:r>
                  </m:oMath>
                </a14:m>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torque reverses once the loop rotates past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𝜃</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0</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a:t>
                </a:r>
              </a:p>
            </p:txBody>
          </p:sp>
        </mc:Choice>
        <mc:Fallback xmlns="">
          <p:sp>
            <p:nvSpPr>
              <p:cNvPr id="4" name="TextBox 3">
                <a:extLst>
                  <a:ext uri="{FF2B5EF4-FFF2-40B4-BE49-F238E27FC236}">
                    <a16:creationId xmlns:a16="http://schemas.microsoft.com/office/drawing/2014/main" id="{C48473B1-EA80-2DB2-2809-7592BDCD9905}"/>
                  </a:ext>
                </a:extLst>
              </p:cNvPr>
              <p:cNvSpPr txBox="1">
                <a:spLocks noRot="1" noChangeAspect="1" noMove="1" noResize="1" noEditPoints="1" noAdjustHandles="1" noChangeArrowheads="1" noChangeShapeType="1" noTextEdit="1"/>
              </p:cNvSpPr>
              <p:nvPr/>
            </p:nvSpPr>
            <p:spPr>
              <a:xfrm>
                <a:off x="4495800" y="3962400"/>
                <a:ext cx="4572000" cy="2209836"/>
              </a:xfrm>
              <a:prstGeom prst="rect">
                <a:avLst/>
              </a:prstGeom>
              <a:blipFill>
                <a:blip r:embed="rId4"/>
                <a:stretch>
                  <a:fillRect l="-133" t="-275" r="-533" b="-826"/>
                </a:stretch>
              </a:blipFill>
            </p:spPr>
            <p:txBody>
              <a:bodyPr/>
              <a:lstStyle/>
              <a:p>
                <a:r>
                  <a:rPr lang="en-US">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Force and torque on a current loop, continued</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US" dirty="0"/>
                  <a:t>Magnitude of the force on long sides of the loop:</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𝐹</m:t>
                      </m:r>
                      <m:r>
                        <a:rPr lang="en-US" sz="2400" b="0" i="1" smtClean="0">
                          <a:latin typeface="Cambria Math" panose="02040503050406030204" pitchFamily="18" charset="0"/>
                        </a:rPr>
                        <m:t>=</m:t>
                      </m:r>
                      <m:r>
                        <a:rPr lang="en-US" sz="2400" b="0" i="1" smtClean="0">
                          <a:latin typeface="Cambria Math" panose="02040503050406030204" pitchFamily="18" charset="0"/>
                        </a:rPr>
                        <m:t>𝐼𝑎𝐵</m:t>
                      </m:r>
                    </m:oMath>
                  </m:oMathPara>
                </a14:m>
                <a:endParaRPr lang="en-US" sz="2400" b="0" dirty="0"/>
              </a:p>
              <a:p>
                <a:r>
                  <a:rPr lang="en-US" sz="2000" dirty="0"/>
                  <a:t>Magnitude of the torque due these two forces (a couple):</a:t>
                </a:r>
                <a:endParaRPr lang="en-US" b="0" dirty="0"/>
              </a:p>
              <a:p>
                <a:pPr marL="0" indent="0">
                  <a:buNone/>
                </a:pPr>
                <a:endParaRPr lang="en-US" sz="2400" b="0" i="1" dirty="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ea typeface="Cambria Math" panose="02040503050406030204" pitchFamily="18" charset="0"/>
                        </a:rPr>
                        <m:t>𝜏</m:t>
                      </m:r>
                      <m:r>
                        <a:rPr lang="en-US" sz="2400" b="0" i="1" smtClean="0">
                          <a:latin typeface="Cambria Math" panose="02040503050406030204" pitchFamily="18" charset="0"/>
                          <a:ea typeface="Cambria Math" panose="02040503050406030204" pitchFamily="18" charset="0"/>
                        </a:rPr>
                        <m:t>=</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𝐼𝑎𝐵</m:t>
                          </m:r>
                        </m:e>
                      </m:d>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𝑏𝑠𝑖𝑛</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𝜙</m:t>
                              </m:r>
                            </m:e>
                          </m:d>
                        </m:e>
                      </m:d>
                    </m:oMath>
                  </m:oMathPara>
                </a14:m>
                <a:endParaRPr lang="en-US" sz="2400" b="0" dirty="0">
                  <a:ea typeface="Cambria Math" panose="02040503050406030204" pitchFamily="18" charset="0"/>
                </a:endParaRPr>
              </a:p>
              <a:p>
                <a:pPr marL="0" indent="0">
                  <a:buNone/>
                </a:pPr>
                <a:r>
                  <a:rPr lang="en-US" dirty="0">
                    <a:ea typeface="Cambria Math" panose="02040503050406030204" pitchFamily="18" charset="0"/>
                  </a:rPr>
                  <a:t>or</a:t>
                </a:r>
                <a:endParaRPr lang="en-US" b="0" dirty="0">
                  <a:ea typeface="Cambria Math" panose="02040503050406030204" pitchFamily="18" charset="0"/>
                </a:endParaRPr>
              </a:p>
              <a:p>
                <a:pPr marL="0" indent="0" algn="ctr">
                  <a:buNone/>
                </a:pPr>
                <a14:m>
                  <m:oMath xmlns:m="http://schemas.openxmlformats.org/officeDocument/2006/math">
                    <m:r>
                      <a:rPr lang="en-US" sz="2400" b="0" i="1" smtClean="0">
                        <a:latin typeface="Cambria Math" panose="02040503050406030204" pitchFamily="18" charset="0"/>
                        <a:ea typeface="Cambria Math" panose="02040503050406030204" pitchFamily="18" charset="0"/>
                      </a:rPr>
                      <m:t>𝜏</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𝐼𝐵𝐴𝑠𝑖𝑛</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𝜙</m:t>
                    </m:r>
                    <m:r>
                      <a:rPr lang="en-US" sz="2400" b="0" i="1" smtClean="0">
                        <a:latin typeface="Cambria Math" panose="02040503050406030204" pitchFamily="18" charset="0"/>
                        <a:ea typeface="Cambria Math" panose="02040503050406030204" pitchFamily="18" charset="0"/>
                      </a:rPr>
                      <m:t>)</m:t>
                    </m:r>
                  </m:oMath>
                </a14:m>
                <a:r>
                  <a:rPr lang="en-US" sz="2400" b="0" dirty="0"/>
                  <a:t>,</a:t>
                </a:r>
              </a:p>
              <a:p>
                <a:pPr marL="0" indent="0">
                  <a:buNone/>
                </a:pPr>
                <a:r>
                  <a:rPr lang="en-US" dirty="0"/>
                  <a:t>where </a:t>
                </a:r>
                <a14:m>
                  <m:oMath xmlns:m="http://schemas.openxmlformats.org/officeDocument/2006/math">
                    <m:r>
                      <a:rPr lang="en-US" i="1" smtClean="0">
                        <a:latin typeface="Cambria Math" panose="02040503050406030204" pitchFamily="18" charset="0"/>
                        <a:ea typeface="Cambria Math" panose="02040503050406030204" pitchFamily="18" charset="0"/>
                      </a:rPr>
                      <m:t>𝜙</m:t>
                    </m:r>
                  </m:oMath>
                </a14:m>
                <a:r>
                  <a:rPr lang="en-US" b="0" dirty="0"/>
                  <a:t> is the angle between the direction of the magnetic field and </a:t>
                </a:r>
                <a:r>
                  <a:rPr lang="en-US" b="0" i="1" dirty="0"/>
                  <a:t>normal </a:t>
                </a:r>
                <a:r>
                  <a:rPr lang="en-US" b="0" dirty="0"/>
                  <a:t>to the loop, and </a:t>
                </a:r>
                <a14:m>
                  <m:oMath xmlns:m="http://schemas.openxmlformats.org/officeDocument/2006/math">
                    <m:r>
                      <a:rPr lang="en-US" b="0" i="1" smtClean="0">
                        <a:latin typeface="Cambria Math" panose="02040503050406030204" pitchFamily="18" charset="0"/>
                      </a:rPr>
                      <m:t>𝐴</m:t>
                    </m:r>
                    <m:r>
                      <a:rPr lang="en-US" b="0" i="0" smtClean="0">
                        <a:latin typeface="Cambria Math" panose="02040503050406030204" pitchFamily="18" charset="0"/>
                      </a:rPr>
                      <m:t> </m:t>
                    </m:r>
                  </m:oMath>
                </a14:m>
                <a:r>
                  <a:rPr lang="en-US" b="0" dirty="0"/>
                  <a:t>is the area of the loop.</a:t>
                </a:r>
              </a:p>
              <a:p>
                <a:pPr marL="0"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2019" t="-2273" b="-1212"/>
                </a:stretch>
              </a:blipFill>
            </p:spPr>
            <p:txBody>
              <a:bodyPr/>
              <a:lstStyle/>
              <a:p>
                <a:r>
                  <a:rPr lang="en-US">
                    <a:noFill/>
                  </a:rPr>
                  <a:t> </a:t>
                </a:r>
              </a:p>
            </p:txBody>
          </p:sp>
        </mc:Fallback>
      </mc:AlternateContent>
    </p:spTree>
    <p:extLst>
      <p:ext uri="{BB962C8B-B14F-4D97-AF65-F5344CB8AC3E}">
        <p14:creationId xmlns:p14="http://schemas.microsoft.com/office/powerpoint/2010/main" val="3176606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24404" y="228600"/>
            <a:ext cx="8262395" cy="1450757"/>
          </a:xfrm>
        </p:spPr>
        <p:txBody>
          <a:bodyPr/>
          <a:lstStyle/>
          <a:p>
            <a:r>
              <a:rPr lang="en-US" altLang="en-US" dirty="0"/>
              <a:t>Example: magnetic torque on a circular coil</a:t>
            </a:r>
          </a:p>
        </p:txBody>
      </p:sp>
      <mc:AlternateContent xmlns:mc="http://schemas.openxmlformats.org/markup-compatibility/2006" xmlns:a14="http://schemas.microsoft.com/office/drawing/2010/main">
        <mc:Choice Requires="a14">
          <p:sp>
            <p:nvSpPr>
              <p:cNvPr id="142339" name="Rectangle 3"/>
              <p:cNvSpPr>
                <a:spLocks noGrp="1" noChangeArrowheads="1"/>
              </p:cNvSpPr>
              <p:nvPr>
                <p:ph idx="1"/>
              </p:nvPr>
            </p:nvSpPr>
            <p:spPr>
              <a:xfrm>
                <a:off x="381000" y="1905000"/>
                <a:ext cx="8534400" cy="4114800"/>
              </a:xfrm>
            </p:spPr>
            <p:txBody>
              <a:bodyPr>
                <a:normAutofit/>
              </a:bodyPr>
              <a:lstStyle/>
              <a:p>
                <a:pPr marL="0" indent="0">
                  <a:buClr>
                    <a:srgbClr val="D33325"/>
                  </a:buClr>
                  <a:buNone/>
                </a:pPr>
                <a:r>
                  <a:rPr lang="en-US" altLang="en-US" sz="1600" dirty="0"/>
                  <a:t>A circular coil  0.0500 m in radius, with 30 turns of wire, lies in a horizontal plane. It carries a current of 5.00 A in a counterclockwise direction when viewed from above. The coil is in a uniform magnetic field directed towards the right, with magnitude of 1.20 T. Find the magnitudes of magnetic moment and magnetic torque on the coil. </a:t>
                </a:r>
              </a:p>
              <a:p>
                <a:pPr marL="0" indent="0">
                  <a:buClr>
                    <a:srgbClr val="D33325"/>
                  </a:buClr>
                  <a:buNone/>
                </a:pPr>
                <a:r>
                  <a:rPr lang="en-US" altLang="en-US" sz="1600" dirty="0"/>
                  <a:t>Single loop:</a:t>
                </a:r>
              </a:p>
              <a:p>
                <a:pPr marL="0" indent="0">
                  <a:buClr>
                    <a:srgbClr val="D33325"/>
                  </a:buClr>
                  <a:buNone/>
                </a:pPr>
                <a14:m>
                  <m:oMathPara xmlns:m="http://schemas.openxmlformats.org/officeDocument/2006/math">
                    <m:oMathParaPr>
                      <m:jc m:val="centerGroup"/>
                    </m:oMathParaPr>
                    <m:oMath xmlns:m="http://schemas.openxmlformats.org/officeDocument/2006/math">
                      <m:r>
                        <a:rPr lang="en-US" sz="1600" i="1">
                          <a:latin typeface="Cambria Math" panose="02040503050406030204" pitchFamily="18" charset="0"/>
                          <a:ea typeface="Cambria Math" panose="02040503050406030204" pitchFamily="18" charset="0"/>
                        </a:rPr>
                        <m:t>𝜇</m:t>
                      </m:r>
                      <m:r>
                        <a:rPr lang="en-US" sz="1600" i="1">
                          <a:latin typeface="Cambria Math" panose="02040503050406030204" pitchFamily="18" charset="0"/>
                          <a:ea typeface="Cambria Math" panose="02040503050406030204" pitchFamily="18" charset="0"/>
                        </a:rPr>
                        <m:t>=</m:t>
                      </m:r>
                      <m:r>
                        <a:rPr lang="en-US" sz="1600" i="1">
                          <a:latin typeface="Cambria Math" panose="02040503050406030204" pitchFamily="18" charset="0"/>
                          <a:ea typeface="Cambria Math" panose="02040503050406030204" pitchFamily="18" charset="0"/>
                        </a:rPr>
                        <m:t>𝐼𝐴</m:t>
                      </m:r>
                      <m:r>
                        <a:rPr lang="en-US" sz="1600" b="0" i="1" smtClean="0">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5.00 </m:t>
                          </m:r>
                          <m:r>
                            <a:rPr lang="en-US" sz="1600" b="0" i="1" smtClean="0">
                              <a:latin typeface="Cambria Math" panose="02040503050406030204" pitchFamily="18" charset="0"/>
                              <a:ea typeface="Cambria Math" panose="02040503050406030204" pitchFamily="18" charset="0"/>
                            </a:rPr>
                            <m:t>𝐴</m:t>
                          </m:r>
                        </m:e>
                      </m:d>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𝜋</m:t>
                          </m:r>
                        </m:e>
                      </m:d>
                      <m:sSup>
                        <m:sSupPr>
                          <m:ctrlPr>
                            <a:rPr lang="en-US" sz="1600" b="0" i="1" smtClean="0">
                              <a:latin typeface="Cambria Math" panose="02040503050406030204" pitchFamily="18" charset="0"/>
                              <a:ea typeface="Cambria Math" panose="02040503050406030204" pitchFamily="18" charset="0"/>
                            </a:rPr>
                          </m:ctrlPr>
                        </m:sSupPr>
                        <m:e>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0.0500 </m:t>
                              </m:r>
                              <m:r>
                                <a:rPr lang="en-US" sz="1600" b="0" i="1" smtClean="0">
                                  <a:latin typeface="Cambria Math" panose="02040503050406030204" pitchFamily="18" charset="0"/>
                                  <a:ea typeface="Cambria Math" panose="02040503050406030204" pitchFamily="18" charset="0"/>
                                </a:rPr>
                                <m:t>𝑚</m:t>
                              </m:r>
                            </m:e>
                          </m:d>
                        </m:e>
                        <m:sup>
                          <m:r>
                            <a:rPr lang="en-US" sz="1600" b="0" i="1" smtClean="0">
                              <a:latin typeface="Cambria Math" panose="02040503050406030204" pitchFamily="18" charset="0"/>
                              <a:ea typeface="Cambria Math" panose="02040503050406030204" pitchFamily="18" charset="0"/>
                            </a:rPr>
                            <m:t>2</m:t>
                          </m:r>
                        </m:sup>
                      </m:sSup>
                      <m:r>
                        <a:rPr lang="en-US" sz="1600" b="0" i="1" smtClean="0">
                          <a:latin typeface="Cambria Math" panose="02040503050406030204" pitchFamily="18" charset="0"/>
                          <a:ea typeface="Cambria Math" panose="02040503050406030204" pitchFamily="18" charset="0"/>
                        </a:rPr>
                        <m:t>=3.93 ×</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10</m:t>
                          </m:r>
                        </m:e>
                        <m:sup>
                          <m:r>
                            <a:rPr lang="en-US" sz="1600" b="0" i="1" smtClean="0">
                              <a:latin typeface="Cambria Math" panose="02040503050406030204" pitchFamily="18" charset="0"/>
                              <a:ea typeface="Cambria Math" panose="02040503050406030204" pitchFamily="18" charset="0"/>
                            </a:rPr>
                            <m:t>−2</m:t>
                          </m:r>
                        </m:sup>
                      </m:sSup>
                      <m:r>
                        <a:rPr lang="en-US" sz="1600" b="0" i="1" smtClean="0">
                          <a:latin typeface="Cambria Math" panose="02040503050406030204" pitchFamily="18" charset="0"/>
                          <a:ea typeface="Cambria Math" panose="02040503050406030204" pitchFamily="18" charset="0"/>
                        </a:rPr>
                        <m:t>𝐴</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𝑚</m:t>
                          </m:r>
                        </m:e>
                        <m:sup>
                          <m:r>
                            <a:rPr lang="en-US" sz="1600" b="0" i="1" smtClean="0">
                              <a:latin typeface="Cambria Math" panose="02040503050406030204" pitchFamily="18" charset="0"/>
                              <a:ea typeface="Cambria Math" panose="02040503050406030204" pitchFamily="18" charset="0"/>
                            </a:rPr>
                            <m:t>2</m:t>
                          </m:r>
                        </m:sup>
                      </m:sSup>
                    </m:oMath>
                  </m:oMathPara>
                </a14:m>
                <a:endParaRPr lang="en-US" sz="1600" dirty="0">
                  <a:ea typeface="Cambria Math" panose="02040503050406030204" pitchFamily="18" charset="0"/>
                </a:endParaRPr>
              </a:p>
              <a:p>
                <a:pPr marL="0" indent="0">
                  <a:buClr>
                    <a:srgbClr val="D33325"/>
                  </a:buClr>
                  <a:buNone/>
                </a:pPr>
                <a:r>
                  <a:rPr lang="en-US" sz="1600" dirty="0">
                    <a:ea typeface="Cambria Math" panose="02040503050406030204" pitchFamily="18" charset="0"/>
                  </a:rPr>
                  <a:t>Entire coil:</a:t>
                </a:r>
              </a:p>
              <a:p>
                <a:pPr marL="0" indent="0">
                  <a:buClr>
                    <a:srgbClr val="D33325"/>
                  </a:buClr>
                  <a:buNone/>
                </a:pPr>
                <a14:m>
                  <m:oMath xmlns:m="http://schemas.openxmlformats.org/officeDocument/2006/math">
                    <m:sSub>
                      <m:sSubPr>
                        <m:ctrlPr>
                          <a:rPr lang="en-US" sz="1600" i="1" smtClean="0">
                            <a:latin typeface="Cambria Math" panose="02040503050406030204" pitchFamily="18" charset="0"/>
                            <a:ea typeface="Cambria Math" panose="02040503050406030204" pitchFamily="18" charset="0"/>
                          </a:rPr>
                        </m:ctrlPr>
                      </m:sSubPr>
                      <m:e>
                        <m:r>
                          <a:rPr lang="en-US" sz="1600" i="1" smtClean="0">
                            <a:latin typeface="Cambria Math" panose="02040503050406030204" pitchFamily="18" charset="0"/>
                            <a:ea typeface="Cambria Math" panose="02040503050406030204" pitchFamily="18" charset="0"/>
                          </a:rPr>
                          <m:t>𝜇</m:t>
                        </m:r>
                      </m:e>
                      <m:sub>
                        <m:r>
                          <a:rPr lang="en-US" sz="1600" b="0" i="1" smtClean="0">
                            <a:latin typeface="Cambria Math" panose="02040503050406030204" pitchFamily="18" charset="0"/>
                            <a:ea typeface="Cambria Math" panose="02040503050406030204" pitchFamily="18" charset="0"/>
                          </a:rPr>
                          <m:t>𝑡𝑜𝑡</m:t>
                        </m:r>
                      </m:sub>
                    </m:sSub>
                    <m:r>
                      <a:rPr lang="en-US" sz="1600" b="0" i="1" smtClean="0">
                        <a:latin typeface="Cambria Math" panose="02040503050406030204" pitchFamily="18" charset="0"/>
                        <a:ea typeface="Cambria Math" panose="02040503050406030204" pitchFamily="18" charset="0"/>
                      </a:rPr>
                      <m:t>=(30)(</m:t>
                    </m:r>
                    <m:r>
                      <a:rPr lang="en-US" sz="1600" i="1">
                        <a:latin typeface="Cambria Math" panose="02040503050406030204" pitchFamily="18" charset="0"/>
                        <a:ea typeface="Cambria Math" panose="02040503050406030204" pitchFamily="18" charset="0"/>
                      </a:rPr>
                      <m:t>3.93 ×</m:t>
                    </m:r>
                    <m:sSup>
                      <m:sSupPr>
                        <m:ctrlPr>
                          <a:rPr lang="en-US" sz="1600" i="1">
                            <a:latin typeface="Cambria Math" panose="02040503050406030204" pitchFamily="18" charset="0"/>
                            <a:ea typeface="Cambria Math" panose="02040503050406030204" pitchFamily="18" charset="0"/>
                          </a:rPr>
                        </m:ctrlPr>
                      </m:sSupPr>
                      <m:e>
                        <m:r>
                          <a:rPr lang="en-US" sz="1600" i="1">
                            <a:latin typeface="Cambria Math" panose="02040503050406030204" pitchFamily="18" charset="0"/>
                            <a:ea typeface="Cambria Math" panose="02040503050406030204" pitchFamily="18" charset="0"/>
                          </a:rPr>
                          <m:t>10</m:t>
                        </m:r>
                      </m:e>
                      <m:sup>
                        <m:r>
                          <a:rPr lang="en-US" sz="1600" i="1">
                            <a:latin typeface="Cambria Math" panose="02040503050406030204" pitchFamily="18" charset="0"/>
                            <a:ea typeface="Cambria Math" panose="02040503050406030204" pitchFamily="18" charset="0"/>
                          </a:rPr>
                          <m:t>−2</m:t>
                        </m:r>
                      </m:sup>
                    </m:sSup>
                    <m:r>
                      <a:rPr lang="en-US" sz="1600" i="1">
                        <a:latin typeface="Cambria Math" panose="02040503050406030204" pitchFamily="18" charset="0"/>
                        <a:ea typeface="Cambria Math" panose="02040503050406030204" pitchFamily="18" charset="0"/>
                      </a:rPr>
                      <m:t>𝐴</m:t>
                    </m:r>
                    <m:sSup>
                      <m:sSupPr>
                        <m:ctrlPr>
                          <a:rPr lang="en-US" sz="1600" i="1">
                            <a:latin typeface="Cambria Math" panose="02040503050406030204" pitchFamily="18" charset="0"/>
                            <a:ea typeface="Cambria Math" panose="02040503050406030204" pitchFamily="18" charset="0"/>
                          </a:rPr>
                        </m:ctrlPr>
                      </m:sSupPr>
                      <m:e>
                        <m:r>
                          <a:rPr lang="en-US" sz="1600" i="1">
                            <a:latin typeface="Cambria Math" panose="02040503050406030204" pitchFamily="18" charset="0"/>
                            <a:ea typeface="Cambria Math" panose="02040503050406030204" pitchFamily="18" charset="0"/>
                          </a:rPr>
                          <m:t>𝑚</m:t>
                        </m:r>
                      </m:e>
                      <m:sup>
                        <m:r>
                          <a:rPr lang="en-US" sz="1600" i="1">
                            <a:latin typeface="Cambria Math" panose="02040503050406030204" pitchFamily="18" charset="0"/>
                            <a:ea typeface="Cambria Math" panose="02040503050406030204" pitchFamily="18" charset="0"/>
                          </a:rPr>
                          <m:t>2</m:t>
                        </m:r>
                      </m:sup>
                    </m:sSup>
                  </m:oMath>
                </a14:m>
                <a:r>
                  <a:rPr lang="en-US" sz="1600" dirty="0">
                    <a:ea typeface="Cambria Math" panose="02040503050406030204" pitchFamily="18" charset="0"/>
                  </a:rPr>
                  <a:t>)=</a:t>
                </a:r>
                <a14:m>
                  <m:oMath xmlns:m="http://schemas.openxmlformats.org/officeDocument/2006/math">
                    <m:r>
                      <a:rPr lang="en-US" sz="1600" i="1" dirty="0" smtClean="0">
                        <a:latin typeface="Cambria Math" panose="02040503050406030204" pitchFamily="18" charset="0"/>
                        <a:ea typeface="Cambria Math" panose="02040503050406030204" pitchFamily="18" charset="0"/>
                      </a:rPr>
                      <m:t>1</m:t>
                    </m:r>
                    <m:r>
                      <a:rPr lang="en-US" sz="1600" i="1">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18 </m:t>
                    </m:r>
                    <m:r>
                      <a:rPr lang="en-US" sz="1600" i="1">
                        <a:latin typeface="Cambria Math" panose="02040503050406030204" pitchFamily="18" charset="0"/>
                        <a:ea typeface="Cambria Math" panose="02040503050406030204" pitchFamily="18" charset="0"/>
                      </a:rPr>
                      <m:t>𝐴</m:t>
                    </m:r>
                    <m:sSup>
                      <m:sSupPr>
                        <m:ctrlPr>
                          <a:rPr lang="en-US" sz="1600" i="1">
                            <a:latin typeface="Cambria Math" panose="02040503050406030204" pitchFamily="18" charset="0"/>
                            <a:ea typeface="Cambria Math" panose="02040503050406030204" pitchFamily="18" charset="0"/>
                          </a:rPr>
                        </m:ctrlPr>
                      </m:sSupPr>
                      <m:e>
                        <m:r>
                          <a:rPr lang="en-US" sz="1600" i="1">
                            <a:latin typeface="Cambria Math" panose="02040503050406030204" pitchFamily="18" charset="0"/>
                            <a:ea typeface="Cambria Math" panose="02040503050406030204" pitchFamily="18" charset="0"/>
                          </a:rPr>
                          <m:t>𝑚</m:t>
                        </m:r>
                      </m:e>
                      <m:sup>
                        <m:r>
                          <a:rPr lang="en-US" sz="1600" i="1">
                            <a:latin typeface="Cambria Math" panose="02040503050406030204" pitchFamily="18" charset="0"/>
                            <a:ea typeface="Cambria Math" panose="02040503050406030204" pitchFamily="18" charset="0"/>
                          </a:rPr>
                          <m:t>2</m:t>
                        </m:r>
                      </m:sup>
                    </m:sSup>
                  </m:oMath>
                </a14:m>
                <a:endParaRPr lang="en-US" sz="1600" dirty="0">
                  <a:ea typeface="Cambria Math" panose="02040503050406030204" pitchFamily="18" charset="0"/>
                </a:endParaRPr>
              </a:p>
              <a:p>
                <a:pPr marL="0" indent="0">
                  <a:buClr>
                    <a:srgbClr val="D33325"/>
                  </a:buClr>
                  <a:buNone/>
                </a:pPr>
                <a:r>
                  <a:rPr lang="en-US" sz="1600" dirty="0">
                    <a:ea typeface="Cambria Math" panose="02040503050406030204" pitchFamily="18" charset="0"/>
                  </a:rPr>
                  <a:t>Torque:</a:t>
                </a:r>
              </a:p>
              <a:p>
                <a:pPr marL="0" indent="0">
                  <a:buClr>
                    <a:srgbClr val="D33325"/>
                  </a:buClr>
                  <a:buNone/>
                </a:pPr>
                <a:r>
                  <a:rPr lang="en-US" sz="1600" b="0" dirty="0">
                    <a:ea typeface="Cambria Math" panose="02040503050406030204" pitchFamily="18" charset="0"/>
                  </a:rPr>
                  <a:t> </a:t>
                </a:r>
                <a14:m>
                  <m:oMath xmlns:m="http://schemas.openxmlformats.org/officeDocument/2006/math">
                    <m:r>
                      <a:rPr lang="en-US" sz="1600" b="0" i="1" smtClean="0">
                        <a:latin typeface="Cambria Math" panose="02040503050406030204" pitchFamily="18" charset="0"/>
                        <a:ea typeface="Cambria Math" panose="02040503050406030204" pitchFamily="18" charset="0"/>
                      </a:rPr>
                      <m:t>𝜏</m:t>
                    </m:r>
                    <m:r>
                      <a:rPr lang="en-US" sz="1600" b="0" i="1" smtClean="0">
                        <a:latin typeface="Cambria Math" panose="02040503050406030204" pitchFamily="18" charset="0"/>
                        <a:ea typeface="Cambria Math" panose="02040503050406030204" pitchFamily="18" charset="0"/>
                      </a:rPr>
                      <m:t>=</m:t>
                    </m:r>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𝜇</m:t>
                        </m:r>
                      </m:e>
                      <m:sub>
                        <m:r>
                          <a:rPr lang="en-US" sz="1600" b="0" i="1" smtClean="0">
                            <a:latin typeface="Cambria Math" panose="02040503050406030204" pitchFamily="18" charset="0"/>
                            <a:ea typeface="Cambria Math" panose="02040503050406030204" pitchFamily="18" charset="0"/>
                          </a:rPr>
                          <m:t>𝑡𝑜𝑡</m:t>
                        </m:r>
                      </m:sub>
                    </m:sSub>
                    <m:r>
                      <a:rPr lang="en-US" sz="1600" b="0" i="1" smtClean="0">
                        <a:latin typeface="Cambria Math" panose="02040503050406030204" pitchFamily="18" charset="0"/>
                        <a:ea typeface="Cambria Math" panose="02040503050406030204" pitchFamily="18" charset="0"/>
                      </a:rPr>
                      <m:t>𝐵𝑠𝑖𝑛</m:t>
                    </m:r>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𝜙</m:t>
                        </m:r>
                      </m:e>
                    </m:d>
                    <m:r>
                      <a:rPr lang="en-US" sz="1600" b="0" i="1" smtClean="0">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1.18 </m:t>
                        </m:r>
                        <m:r>
                          <a:rPr lang="en-US" sz="1600" b="0" i="1" smtClean="0">
                            <a:latin typeface="Cambria Math" panose="02040503050406030204" pitchFamily="18" charset="0"/>
                            <a:ea typeface="Cambria Math" panose="02040503050406030204" pitchFamily="18" charset="0"/>
                          </a:rPr>
                          <m:t>𝐴</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𝑚</m:t>
                            </m:r>
                          </m:e>
                          <m:sup>
                            <m:r>
                              <a:rPr lang="en-US" sz="1600" b="0" i="1" smtClean="0">
                                <a:latin typeface="Cambria Math" panose="02040503050406030204" pitchFamily="18" charset="0"/>
                                <a:ea typeface="Cambria Math" panose="02040503050406030204" pitchFamily="18" charset="0"/>
                              </a:rPr>
                              <m:t>2</m:t>
                            </m:r>
                          </m:sup>
                        </m:sSup>
                      </m:e>
                    </m:d>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1.20 </m:t>
                        </m:r>
                        <m:r>
                          <a:rPr lang="en-US" sz="1600" b="0" i="1" smtClean="0">
                            <a:latin typeface="Cambria Math" panose="02040503050406030204" pitchFamily="18" charset="0"/>
                            <a:ea typeface="Cambria Math" panose="02040503050406030204" pitchFamily="18" charset="0"/>
                          </a:rPr>
                          <m:t>𝑇</m:t>
                        </m:r>
                      </m:e>
                    </m:d>
                    <m:func>
                      <m:funcPr>
                        <m:ctrlPr>
                          <a:rPr lang="en-US" sz="1600" b="0" i="1" smtClean="0">
                            <a:latin typeface="Cambria Math" panose="02040503050406030204" pitchFamily="18" charset="0"/>
                            <a:ea typeface="Cambria Math" panose="02040503050406030204" pitchFamily="18" charset="0"/>
                          </a:rPr>
                        </m:ctrlPr>
                      </m:funcPr>
                      <m:fName>
                        <m:r>
                          <m:rPr>
                            <m:sty m:val="p"/>
                          </m:rPr>
                          <a:rPr lang="en-US" sz="1600" b="0" i="0" smtClean="0">
                            <a:latin typeface="Cambria Math" panose="02040503050406030204" pitchFamily="18" charset="0"/>
                            <a:ea typeface="Cambria Math" panose="02040503050406030204" pitchFamily="18" charset="0"/>
                          </a:rPr>
                          <m:t>sin</m:t>
                        </m:r>
                      </m:fName>
                      <m:e>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9</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0</m:t>
                                </m:r>
                              </m:e>
                              <m:sup>
                                <m:r>
                                  <a:rPr lang="en-US" sz="1600" b="0" i="1" smtClean="0">
                                    <a:latin typeface="Cambria Math" panose="02040503050406030204" pitchFamily="18" charset="0"/>
                                    <a:ea typeface="Cambria Math" panose="02040503050406030204" pitchFamily="18" charset="0"/>
                                  </a:rPr>
                                  <m:t>𝑜</m:t>
                                </m:r>
                              </m:sup>
                            </m:sSup>
                          </m:e>
                        </m:d>
                      </m:e>
                    </m:func>
                    <m:r>
                      <a:rPr lang="en-US" sz="1600" b="0" i="1" smtClean="0">
                        <a:latin typeface="Cambria Math" panose="02040503050406030204" pitchFamily="18" charset="0"/>
                        <a:ea typeface="Cambria Math" panose="02040503050406030204" pitchFamily="18" charset="0"/>
                      </a:rPr>
                      <m:t>=1.41 </m:t>
                    </m:r>
                    <m:r>
                      <a:rPr lang="en-US" sz="1600" b="0" i="1" smtClean="0">
                        <a:latin typeface="Cambria Math" panose="02040503050406030204" pitchFamily="18" charset="0"/>
                        <a:ea typeface="Cambria Math" panose="02040503050406030204" pitchFamily="18" charset="0"/>
                      </a:rPr>
                      <m:t>𝑁𝑚</m:t>
                    </m:r>
                  </m:oMath>
                </a14:m>
                <a:endParaRPr lang="en-US" sz="1600" dirty="0">
                  <a:ea typeface="Cambria Math" panose="02040503050406030204" pitchFamily="18" charset="0"/>
                </a:endParaRPr>
              </a:p>
              <a:p>
                <a:pPr marL="0" indent="0">
                  <a:buClr>
                    <a:srgbClr val="D33325"/>
                  </a:buClr>
                  <a:buNone/>
                </a:pPr>
                <a:endParaRPr lang="en-US" altLang="en-US" sz="2000" dirty="0"/>
              </a:p>
            </p:txBody>
          </p:sp>
        </mc:Choice>
        <mc:Fallback xmlns="">
          <p:sp>
            <p:nvSpPr>
              <p:cNvPr id="142339" name="Rectangle 3"/>
              <p:cNvSpPr>
                <a:spLocks noGrp="1" noRot="1" noChangeAspect="1" noMove="1" noResize="1" noEditPoints="1" noAdjustHandles="1" noChangeArrowheads="1" noChangeShapeType="1" noTextEdit="1"/>
              </p:cNvSpPr>
              <p:nvPr>
                <p:ph idx="1"/>
              </p:nvPr>
            </p:nvSpPr>
            <p:spPr>
              <a:xfrm>
                <a:off x="381000" y="1905000"/>
                <a:ext cx="8534400" cy="4114800"/>
              </a:xfrm>
              <a:blipFill>
                <a:blip r:embed="rId3"/>
                <a:stretch>
                  <a:fillRect l="-1500" t="-1037" r="-929"/>
                </a:stretch>
              </a:blipFill>
            </p:spPr>
            <p:txBody>
              <a:bodyPr/>
              <a:lstStyle/>
              <a:p>
                <a:r>
                  <a:rPr lang="en-US">
                    <a:noFill/>
                  </a:rPr>
                  <a:t> </a:t>
                </a:r>
              </a:p>
            </p:txBody>
          </p:sp>
        </mc:Fallback>
      </mc:AlternateContent>
      <p:pic>
        <p:nvPicPr>
          <p:cNvPr id="142341" name="Picture 5" descr="27_35_Figure"/>
          <p:cNvPicPr>
            <a:picLocks noChangeAspect="1" noChangeArrowheads="1"/>
          </p:cNvPicPr>
          <p:nvPr/>
        </p:nvPicPr>
        <p:blipFill>
          <a:blip r:embed="rId4" cstate="print">
            <a:extLst>
              <a:ext uri="{28A0092B-C50C-407E-A947-70E740481C1C}">
                <a14:useLocalDpi xmlns:a14="http://schemas.microsoft.com/office/drawing/2010/main" val="0"/>
              </a:ext>
            </a:extLst>
          </a:blip>
          <a:srcRect b="6021"/>
          <a:stretch>
            <a:fillRect/>
          </a:stretch>
        </p:blipFill>
        <p:spPr bwMode="auto">
          <a:xfrm>
            <a:off x="5939308" y="4810246"/>
            <a:ext cx="2976092" cy="14487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8431</TotalTime>
  <Words>488</Words>
  <Application>Microsoft Office PowerPoint</Application>
  <PresentationFormat>On-screen Show (4:3)</PresentationFormat>
  <Paragraphs>37</Paragraphs>
  <Slides>6</Slides>
  <Notes>3</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Retrospect</vt:lpstr>
      <vt:lpstr>FORCE AND TORQUE ON A CURRENT LOOP</vt:lpstr>
      <vt:lpstr>The magnetic force on a current-carrying conductor</vt:lpstr>
      <vt:lpstr>Direction of the magnetic force </vt:lpstr>
      <vt:lpstr>Force and torque on a current  loop</vt:lpstr>
      <vt:lpstr>Force and torque on a current loop, continued</vt:lpstr>
      <vt:lpstr>Example: magnetic torque on a circular coil</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447</cp:revision>
  <cp:lastPrinted>2011-04-21T17:00:36Z</cp:lastPrinted>
  <dcterms:created xsi:type="dcterms:W3CDTF">2002-07-11T17:04:39Z</dcterms:created>
  <dcterms:modified xsi:type="dcterms:W3CDTF">2023-12-15T15:21:15Z</dcterms:modified>
</cp:coreProperties>
</file>