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51" r:id="rId1"/>
  </p:sldMasterIdLst>
  <p:notesMasterIdLst>
    <p:notesMasterId r:id="rId17"/>
  </p:notesMasterIdLst>
  <p:handoutMasterIdLst>
    <p:handoutMasterId r:id="rId18"/>
  </p:handoutMasterIdLst>
  <p:sldIdLst>
    <p:sldId id="303" r:id="rId2"/>
    <p:sldId id="341" r:id="rId3"/>
    <p:sldId id="323" r:id="rId4"/>
    <p:sldId id="325" r:id="rId5"/>
    <p:sldId id="273" r:id="rId6"/>
    <p:sldId id="320" r:id="rId7"/>
    <p:sldId id="324" r:id="rId8"/>
    <p:sldId id="321" r:id="rId9"/>
    <p:sldId id="322" r:id="rId10"/>
    <p:sldId id="326" r:id="rId11"/>
    <p:sldId id="328" r:id="rId12"/>
    <p:sldId id="331" r:id="rId13"/>
    <p:sldId id="329" r:id="rId14"/>
    <p:sldId id="332" r:id="rId15"/>
    <p:sldId id="342" r:id="rId16"/>
  </p:sldIdLst>
  <p:sldSz cx="9144000" cy="6858000" type="screen4x3"/>
  <p:notesSz cx="6858000" cy="9144000"/>
  <p:custDataLst>
    <p:tags r:id="rId1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47" autoAdjust="0"/>
    <p:restoredTop sz="93202" autoAdjust="0"/>
  </p:normalViewPr>
  <p:slideViewPr>
    <p:cSldViewPr>
      <p:cViewPr>
        <p:scale>
          <a:sx n="103" d="100"/>
          <a:sy n="103" d="100"/>
        </p:scale>
        <p:origin x="1300" y="72"/>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9</a:t>
            </a:fld>
            <a:endParaRPr lang="en-US" altLang="en-US"/>
          </a:p>
        </p:txBody>
      </p:sp>
    </p:spTree>
    <p:extLst>
      <p:ext uri="{BB962C8B-B14F-4D97-AF65-F5344CB8AC3E}">
        <p14:creationId xmlns:p14="http://schemas.microsoft.com/office/powerpoint/2010/main" val="27325269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F90E668C-5FC4-04B6-6DC8-9C03B21D9B15}"/>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86FFD8FC-955C-81DF-EC1B-D435531C5354}"/>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F432B6EA-2761-FC00-4299-E8740CE11A4D}"/>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2958387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14449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584589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1"/>
            <a:ext cx="8229600" cy="761999"/>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4"/>
          </p:nvPr>
        </p:nvSpPr>
        <p:spPr>
          <a:xfrm>
            <a:off x="457200" y="2819400"/>
            <a:ext cx="8229600" cy="8382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4097455"/>
            <a:ext cx="8229600" cy="7159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t>12/4/2023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t>‹#›</a:t>
            </a:fld>
            <a:endParaRPr lang="en-US" dirty="0"/>
          </a:p>
        </p:txBody>
      </p:sp>
      <p:sp>
        <p:nvSpPr>
          <p:cNvPr id="5" name="Text Placeholder 4"/>
          <p:cNvSpPr>
            <a:spLocks noGrp="1"/>
          </p:cNvSpPr>
          <p:nvPr>
            <p:ph type="body" sz="quarter" idx="15"/>
          </p:nvPr>
        </p:nvSpPr>
        <p:spPr>
          <a:xfrm>
            <a:off x="457200" y="5105400"/>
            <a:ext cx="8229600" cy="76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095591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9" name="Picture Placeholder 8"/>
          <p:cNvSpPr>
            <a:spLocks noGrp="1"/>
          </p:cNvSpPr>
          <p:nvPr>
            <p:ph type="pic" sz="quarter" idx="13"/>
          </p:nvPr>
        </p:nvSpPr>
        <p:spPr>
          <a:xfrm>
            <a:off x="457199" y="1107618"/>
            <a:ext cx="4031619" cy="4607689"/>
          </a:xfrm>
        </p:spPr>
        <p:txBody>
          <a:bodyPr rtlCol="0">
            <a:normAutofit/>
          </a:bodyPr>
          <a:lstStyle/>
          <a:p>
            <a:pPr lvl="0"/>
            <a:endParaRPr lang="en-US" noProof="0"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5"/>
          </p:nvPr>
        </p:nvSpPr>
        <p:spPr/>
        <p:txBody>
          <a:bodyPr/>
          <a:lstStyle>
            <a:lvl1pPr>
              <a:defRPr/>
            </a:lvl1pPr>
          </a:lstStyle>
          <a:p>
            <a:pPr>
              <a:defRPr/>
            </a:pPr>
            <a:fld id="{2AF5D7D9-81E5-4EEC-85C7-A3D8780B97A4}" type="datetime4">
              <a:rPr lang="en-US"/>
              <a:pPr>
                <a:defRPr/>
              </a:pPr>
              <a:t>December 4, 2023</a:t>
            </a:fld>
            <a:endParaRPr lang="en-US"/>
          </a:p>
        </p:txBody>
      </p:sp>
      <p:sp>
        <p:nvSpPr>
          <p:cNvPr id="6" name="Footer Placeholder 5"/>
          <p:cNvSpPr>
            <a:spLocks noGrp="1"/>
          </p:cNvSpPr>
          <p:nvPr>
            <p:ph type="ftr" sz="quarter" idx="16"/>
          </p:nvPr>
        </p:nvSpPr>
        <p:spPr/>
        <p:txBody>
          <a:bodyPr/>
          <a:lstStyle>
            <a:lvl1pPr>
              <a:defRPr/>
            </a:lvl1pPr>
          </a:lstStyle>
          <a:p>
            <a:pPr>
              <a:defRPr/>
            </a:pPr>
            <a:endParaRPr lang="en-US"/>
          </a:p>
        </p:txBody>
      </p:sp>
      <p:sp>
        <p:nvSpPr>
          <p:cNvPr id="7" name="Slide Number Placeholder 6"/>
          <p:cNvSpPr>
            <a:spLocks noGrp="1"/>
          </p:cNvSpPr>
          <p:nvPr>
            <p:ph type="sldNum" sz="quarter" idx="17"/>
          </p:nvPr>
        </p:nvSpPr>
        <p:spPr/>
        <p:txBody>
          <a:bodyPr/>
          <a:lstStyle>
            <a:lvl1pPr>
              <a:defRPr/>
            </a:lvl1pPr>
          </a:lstStyle>
          <a:p>
            <a:pPr>
              <a:defRPr/>
            </a:pPr>
            <a:fld id="{76124547-4185-4266-B4E4-2581C1A87319}" type="slidenum">
              <a:rPr lang="en-US"/>
              <a:pPr>
                <a:defRPr/>
              </a:pPr>
              <a:t>‹#›</a:t>
            </a:fld>
            <a:endParaRPr lang="en-US"/>
          </a:p>
        </p:txBody>
      </p:sp>
    </p:spTree>
    <p:extLst>
      <p:ext uri="{BB962C8B-B14F-4D97-AF65-F5344CB8AC3E}">
        <p14:creationId xmlns:p14="http://schemas.microsoft.com/office/powerpoint/2010/main" val="730001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456774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0577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12/4/2023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21922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12/4/2023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395438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12/4/2023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328790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12/4/2023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59337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12/4/2023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1584970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12/4/2023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2398502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12/4/2023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3559821"/>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4" r:id="rId12"/>
    <p:sldLayoutId id="2147483765" r:id="rId13"/>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E36F1772-5B88-4687-974A-52C4564FFF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58509" y="634946"/>
            <a:ext cx="4803797" cy="1450757"/>
          </a:xfrm>
        </p:spPr>
        <p:txBody>
          <a:bodyPr>
            <a:normAutofit/>
          </a:bodyPr>
          <a:lstStyle/>
          <a:p>
            <a:r>
              <a:rPr lang="en-US" sz="4400"/>
              <a:t>ELECTROMAGNETIC INDUCTION</a:t>
            </a:r>
          </a:p>
        </p:txBody>
      </p:sp>
      <p:pic>
        <p:nvPicPr>
          <p:cNvPr id="6" name="Picture 5" descr="OSX-Stacked-TM-RGB-300dpi-2016.jpg">
            <a:extLst>
              <a:ext uri="{FF2B5EF4-FFF2-40B4-BE49-F238E27FC236}">
                <a16:creationId xmlns:a16="http://schemas.microsoft.com/office/drawing/2014/main" id="{2D0B2594-F406-FB55-82C7-010C31F94D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 y="457200"/>
            <a:ext cx="1124701" cy="766322"/>
          </a:xfrm>
          <a:prstGeom prst="rect">
            <a:avLst/>
          </a:prstGeom>
        </p:spPr>
      </p:pic>
      <p:cxnSp>
        <p:nvCxnSpPr>
          <p:cNvPr id="22" name="Straight Connector 21">
            <a:extLst>
              <a:ext uri="{FF2B5EF4-FFF2-40B4-BE49-F238E27FC236}">
                <a16:creationId xmlns:a16="http://schemas.microsoft.com/office/drawing/2014/main" id="{FC2C99CD-8BCA-45F5-BA47-7A6D80CA892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85935" y="2086188"/>
            <a:ext cx="43891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pic>
        <p:nvPicPr>
          <p:cNvPr id="4" name="Content Placeholder 3" descr="A black and white drawing of a device&#10;&#10;Description automatically generated"/>
          <p:cNvPicPr>
            <a:picLocks noChangeAspect="1"/>
          </p:cNvPicPr>
          <p:nvPr/>
        </p:nvPicPr>
        <p:blipFill rotWithShape="1">
          <a:blip r:embed="rId3"/>
          <a:srcRect l="38256" r="10920" b="2"/>
          <a:stretch/>
        </p:blipFill>
        <p:spPr>
          <a:xfrm>
            <a:off x="4724400" y="2595387"/>
            <a:ext cx="2438400" cy="3646202"/>
          </a:xfrm>
          <a:prstGeom prst="rect">
            <a:avLst/>
          </a:prstGeom>
        </p:spPr>
      </p:pic>
      <p:sp>
        <p:nvSpPr>
          <p:cNvPr id="23" name="Rectangle 22">
            <a:extLst>
              <a:ext uri="{FF2B5EF4-FFF2-40B4-BE49-F238E27FC236}">
                <a16:creationId xmlns:a16="http://schemas.microsoft.com/office/drawing/2014/main" id="{C7E8667B-49C4-4E47-AB3E-78AC18E95C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4" name="Rectangle 23">
            <a:extLst>
              <a:ext uri="{FF2B5EF4-FFF2-40B4-BE49-F238E27FC236}">
                <a16:creationId xmlns:a16="http://schemas.microsoft.com/office/drawing/2014/main" id="{8A1780B1-1435-4EBC-947B-9609953FD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1087600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6347713" cy="1320800"/>
          </a:xfrm>
        </p:spPr>
        <p:txBody>
          <a:bodyPr>
            <a:normAutofit/>
          </a:bodyPr>
          <a:lstStyle/>
          <a:p>
            <a:r>
              <a:rPr lang="en-US" dirty="0"/>
              <a:t>Lenz’s law example</a:t>
            </a:r>
          </a:p>
        </p:txBody>
      </p:sp>
      <p:sp>
        <p:nvSpPr>
          <p:cNvPr id="3" name="Content Placeholder 2"/>
          <p:cNvSpPr>
            <a:spLocks noGrp="1"/>
          </p:cNvSpPr>
          <p:nvPr>
            <p:ph idx="1"/>
          </p:nvPr>
        </p:nvSpPr>
        <p:spPr>
          <a:xfrm>
            <a:off x="609600" y="2209800"/>
            <a:ext cx="6347714" cy="3880773"/>
          </a:xfrm>
        </p:spPr>
        <p:txBody>
          <a:bodyPr/>
          <a:lstStyle/>
          <a:p>
            <a:r>
              <a:rPr lang="en-US" dirty="0"/>
              <a:t>Let’s practice:</a:t>
            </a:r>
          </a:p>
          <a:p>
            <a:pPr marL="0" indent="0">
              <a:buNone/>
            </a:pPr>
            <a:endParaRPr lang="en-US" dirty="0"/>
          </a:p>
        </p:txBody>
      </p:sp>
      <p:pic>
        <p:nvPicPr>
          <p:cNvPr id="5" name="Picture 4">
            <a:extLst>
              <a:ext uri="{FF2B5EF4-FFF2-40B4-BE49-F238E27FC236}">
                <a16:creationId xmlns:a16="http://schemas.microsoft.com/office/drawing/2014/main" id="{BAE1962F-A406-5E6A-BB73-1F9914D9DE54}"/>
              </a:ext>
            </a:extLst>
          </p:cNvPr>
          <p:cNvPicPr>
            <a:picLocks noChangeAspect="1"/>
          </p:cNvPicPr>
          <p:nvPr/>
        </p:nvPicPr>
        <p:blipFill>
          <a:blip r:embed="rId2"/>
          <a:stretch>
            <a:fillRect/>
          </a:stretch>
        </p:blipFill>
        <p:spPr>
          <a:xfrm>
            <a:off x="446922" y="2733692"/>
            <a:ext cx="8065707" cy="1822862"/>
          </a:xfrm>
          <a:prstGeom prst="rect">
            <a:avLst/>
          </a:prstGeom>
        </p:spPr>
      </p:pic>
      <p:sp>
        <p:nvSpPr>
          <p:cNvPr id="7" name="TextBox 6">
            <a:extLst>
              <a:ext uri="{FF2B5EF4-FFF2-40B4-BE49-F238E27FC236}">
                <a16:creationId xmlns:a16="http://schemas.microsoft.com/office/drawing/2014/main" id="{1DCF02D0-109F-09EC-720B-29AC1680C57D}"/>
              </a:ext>
            </a:extLst>
          </p:cNvPr>
          <p:cNvSpPr txBox="1"/>
          <p:nvPr/>
        </p:nvSpPr>
        <p:spPr>
          <a:xfrm>
            <a:off x="933786" y="5184297"/>
            <a:ext cx="7276428" cy="584775"/>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A coil is moved into and out of a region of uniform magnetic field. What is the direction of the induced current?</a:t>
            </a:r>
          </a:p>
        </p:txBody>
      </p:sp>
    </p:spTree>
    <p:extLst>
      <p:ext uri="{BB962C8B-B14F-4D97-AF65-F5344CB8AC3E}">
        <p14:creationId xmlns:p14="http://schemas.microsoft.com/office/powerpoint/2010/main" val="916527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5"/>
            <a:ext cx="7543800" cy="1237396"/>
          </a:xfrm>
        </p:spPr>
        <p:txBody>
          <a:bodyPr/>
          <a:lstStyle/>
          <a:p>
            <a:r>
              <a:rPr lang="en-US" dirty="0"/>
              <a:t>Motional emf</a:t>
            </a:r>
          </a:p>
        </p:txBody>
      </p:sp>
      <p:pic>
        <p:nvPicPr>
          <p:cNvPr id="5" name="Picture 4">
            <a:extLst>
              <a:ext uri="{FF2B5EF4-FFF2-40B4-BE49-F238E27FC236}">
                <a16:creationId xmlns:a16="http://schemas.microsoft.com/office/drawing/2014/main" id="{DEC84053-7106-FBBB-4B59-3552ED9DFDF9}"/>
              </a:ext>
            </a:extLst>
          </p:cNvPr>
          <p:cNvPicPr>
            <a:picLocks noChangeAspect="1"/>
          </p:cNvPicPr>
          <p:nvPr/>
        </p:nvPicPr>
        <p:blipFill>
          <a:blip r:embed="rId2"/>
          <a:stretch>
            <a:fillRect/>
          </a:stretch>
        </p:blipFill>
        <p:spPr>
          <a:xfrm>
            <a:off x="5334000" y="1930400"/>
            <a:ext cx="3302487" cy="3971910"/>
          </a:xfrm>
          <a:prstGeom prst="rect">
            <a:avLst/>
          </a:prstGeom>
        </p:spPr>
      </p:pic>
      <p:sp>
        <p:nvSpPr>
          <p:cNvPr id="8" name="TextBox 7">
            <a:extLst>
              <a:ext uri="{FF2B5EF4-FFF2-40B4-BE49-F238E27FC236}">
                <a16:creationId xmlns:a16="http://schemas.microsoft.com/office/drawing/2014/main" id="{57310779-D2E2-5830-9D2F-A5A1919FB099}"/>
              </a:ext>
            </a:extLst>
          </p:cNvPr>
          <p:cNvSpPr txBox="1"/>
          <p:nvPr/>
        </p:nvSpPr>
        <p:spPr>
          <a:xfrm>
            <a:off x="457200" y="2362200"/>
            <a:ext cx="4724400" cy="3323987"/>
          </a:xfrm>
          <a:prstGeom prst="rect">
            <a:avLst/>
          </a:prstGeom>
          <a:noFill/>
        </p:spPr>
        <p:txBody>
          <a:bodyPr wrap="square">
            <a:spAutoFit/>
          </a:bodyPr>
          <a:lstStyle/>
          <a:p>
            <a:r>
              <a:rPr kumimoji="0" lang="en-US" sz="1500" b="0" i="0" u="none" strike="noStrike" kern="1200" cap="none" spc="0" normalizeH="0" baseline="0" noProof="0" dirty="0">
                <a:ln>
                  <a:noFill/>
                </a:ln>
                <a:solidFill>
                  <a:prstClr val="black"/>
                </a:solidFill>
                <a:effectLst/>
                <a:uLnTx/>
                <a:uFillTx/>
                <a:latin typeface="Arial"/>
                <a:ea typeface="+mn-ea"/>
                <a:cs typeface="+mn-cs"/>
              </a:rPr>
              <a:t>a) A motional emf = </a:t>
            </a:r>
            <a:r>
              <a:rPr kumimoji="0" lang="en-US" sz="1500" b="0" i="1" u="none" strike="noStrike" kern="1200" cap="none" spc="0" normalizeH="0" baseline="0" noProof="0" dirty="0">
                <a:ln>
                  <a:noFill/>
                </a:ln>
                <a:solidFill>
                  <a:prstClr val="black"/>
                </a:solidFill>
                <a:effectLst/>
                <a:uLnTx/>
                <a:uFillTx/>
                <a:latin typeface="Arial"/>
                <a:ea typeface="+mn-ea"/>
                <a:cs typeface="+mn-cs"/>
              </a:rPr>
              <a:t>Bℓv </a:t>
            </a:r>
            <a:r>
              <a:rPr kumimoji="0" lang="en-US" sz="1500" b="0" i="0" u="none" strike="noStrike" kern="1200" cap="none" spc="0" normalizeH="0" baseline="0" noProof="0" dirty="0">
                <a:ln>
                  <a:noFill/>
                </a:ln>
                <a:solidFill>
                  <a:prstClr val="black"/>
                </a:solidFill>
                <a:effectLst/>
                <a:uLnTx/>
                <a:uFillTx/>
                <a:latin typeface="Arial"/>
                <a:ea typeface="+mn-ea"/>
                <a:cs typeface="+mn-cs"/>
              </a:rPr>
              <a:t>is induced between the rails when this rod moves to the right in the uniform magnetic field. The magnetic field </a:t>
            </a:r>
            <a:r>
              <a:rPr kumimoji="0" lang="en-US" sz="1500" b="0" i="1" u="none" strike="noStrike" kern="1200" cap="none" spc="0" normalizeH="0" baseline="0" noProof="0" dirty="0">
                <a:ln>
                  <a:noFill/>
                </a:ln>
                <a:solidFill>
                  <a:prstClr val="black"/>
                </a:solidFill>
                <a:effectLst/>
                <a:uLnTx/>
                <a:uFillTx/>
                <a:latin typeface="Arial"/>
                <a:ea typeface="+mn-ea"/>
                <a:cs typeface="+mn-cs"/>
              </a:rPr>
              <a:t>B </a:t>
            </a:r>
            <a:r>
              <a:rPr kumimoji="0" lang="en-US" sz="1500" b="0" i="0" u="none" strike="noStrike" kern="1200" cap="none" spc="0" normalizeH="0" baseline="0" noProof="0" dirty="0">
                <a:ln>
                  <a:noFill/>
                </a:ln>
                <a:solidFill>
                  <a:prstClr val="black"/>
                </a:solidFill>
                <a:effectLst/>
                <a:uLnTx/>
                <a:uFillTx/>
                <a:latin typeface="Arial"/>
                <a:ea typeface="+mn-ea"/>
                <a:cs typeface="+mn-cs"/>
              </a:rPr>
              <a:t>is into the page, perpendicular to the moving rod and rails and, hence, to the area enclosed by them. (b) Lenz’s law gives the directions of the induced field and current, and the polarity of the induced emf. Since the flux is increasing, the induced field is in the opposite direction, or out of the page. RHR-2 gives the current direction shown, and the polarity of the rod will drive such a current. RHR-1 also indicates the same polarity for the rod. (Note that the script E symbol used in the equivalent circuit at the bottom of part (b) represents emf.)</a:t>
            </a:r>
            <a:endParaRPr lang="en-US" dirty="0"/>
          </a:p>
        </p:txBody>
      </p:sp>
    </p:spTree>
    <p:extLst>
      <p:ext uri="{BB962C8B-B14F-4D97-AF65-F5344CB8AC3E}">
        <p14:creationId xmlns:p14="http://schemas.microsoft.com/office/powerpoint/2010/main" val="579041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7DE3B1B8-DC38-48E8-8C31-EF790659B5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7" name="Rectangle 16">
            <a:extLst>
              <a:ext uri="{FF2B5EF4-FFF2-40B4-BE49-F238E27FC236}">
                <a16:creationId xmlns:a16="http://schemas.microsoft.com/office/drawing/2014/main" id="{9E63FFFE-1DB2-4A0F-B495-35782F1622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9" name="Straight Connector 18">
            <a:extLst>
              <a:ext uri="{FF2B5EF4-FFF2-40B4-BE49-F238E27FC236}">
                <a16:creationId xmlns:a16="http://schemas.microsoft.com/office/drawing/2014/main" id="{32BB9A07-8AB8-4D82-B3BC-B500DDEC7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1" name="Rectangle 20">
            <a:extLst>
              <a:ext uri="{FF2B5EF4-FFF2-40B4-BE49-F238E27FC236}">
                <a16:creationId xmlns:a16="http://schemas.microsoft.com/office/drawing/2014/main" id="{80861964-D86C-4A50-8F6D-B466384A6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94613" y="634946"/>
            <a:ext cx="2767693" cy="1450757"/>
          </a:xfrm>
        </p:spPr>
        <p:txBody>
          <a:bodyPr vert="horz" lIns="91440" tIns="45720" rIns="91440" bIns="45720" rtlCol="0" anchor="b">
            <a:normAutofit/>
          </a:bodyPr>
          <a:lstStyle/>
          <a:p>
            <a:r>
              <a:rPr lang="en-US" dirty="0"/>
              <a:t>Motional emf</a:t>
            </a:r>
          </a:p>
        </p:txBody>
      </p:sp>
      <p:pic>
        <p:nvPicPr>
          <p:cNvPr id="4" name="Picture 3" descr="A diagram of a satellite&#10;&#10;Description automatically generated">
            <a:extLst>
              <a:ext uri="{FF2B5EF4-FFF2-40B4-BE49-F238E27FC236}">
                <a16:creationId xmlns:a16="http://schemas.microsoft.com/office/drawing/2014/main" id="{E561ED50-6F9B-3CD4-C2CF-7E34D307A837}"/>
              </a:ext>
            </a:extLst>
          </p:cNvPr>
          <p:cNvPicPr>
            <a:picLocks noChangeAspect="1"/>
          </p:cNvPicPr>
          <p:nvPr/>
        </p:nvPicPr>
        <p:blipFill>
          <a:blip r:embed="rId2"/>
          <a:stretch>
            <a:fillRect/>
          </a:stretch>
        </p:blipFill>
        <p:spPr>
          <a:xfrm>
            <a:off x="980770" y="640081"/>
            <a:ext cx="4171809" cy="5314406"/>
          </a:xfrm>
          <a:prstGeom prst="rect">
            <a:avLst/>
          </a:prstGeom>
        </p:spPr>
      </p:pic>
      <p:cxnSp>
        <p:nvCxnSpPr>
          <p:cNvPr id="23" name="Straight Connector 22">
            <a:extLst>
              <a:ext uri="{FF2B5EF4-FFF2-40B4-BE49-F238E27FC236}">
                <a16:creationId xmlns:a16="http://schemas.microsoft.com/office/drawing/2014/main" id="{754A678E-8F30-4E92-A5BF-F5D03D0113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D5A7063-5F70-EEEC-DDD3-C007D0A35A40}"/>
              </a:ext>
            </a:extLst>
          </p:cNvPr>
          <p:cNvSpPr txBox="1"/>
          <p:nvPr/>
        </p:nvSpPr>
        <p:spPr>
          <a:xfrm>
            <a:off x="5894613" y="2198914"/>
            <a:ext cx="2767693" cy="3670180"/>
          </a:xfrm>
          <a:prstGeom prst="rect">
            <a:avLst/>
          </a:prstGeom>
        </p:spPr>
        <p:txBody>
          <a:bodyPr vert="horz" lIns="0" tIns="45720" rIns="0" bIns="45720" rtlCol="0">
            <a:normAutofit/>
          </a:bodyPr>
          <a:lstStyle/>
          <a:p>
            <a:pPr marL="0" marR="0" lvl="0" indent="0" defTabSz="914400" fontAlgn="base">
              <a:lnSpc>
                <a:spcPct val="90000"/>
              </a:lnSpc>
              <a:spcBef>
                <a:spcPct val="20000"/>
              </a:spcBef>
              <a:spcAft>
                <a:spcPts val="600"/>
              </a:spcAft>
              <a:buClr>
                <a:schemeClr val="accent1"/>
              </a:buClr>
              <a:buSzTx/>
              <a:buFont typeface="Calibri" panose="020F0502020204030204" pitchFamily="34" charset="0"/>
              <a:buNone/>
              <a:tabLst/>
              <a:defRPr/>
            </a:pPr>
            <a:r>
              <a:rPr kumimoji="0" lang="en-US" b="0" i="0" u="none" strike="noStrike" cap="none" spc="0" normalizeH="0" baseline="0" noProof="0" dirty="0">
                <a:ln>
                  <a:noFill/>
                </a:ln>
                <a:solidFill>
                  <a:schemeClr val="tx1">
                    <a:lumMod val="75000"/>
                    <a:lumOff val="25000"/>
                  </a:schemeClr>
                </a:solidFill>
                <a:effectLst/>
                <a:uLnTx/>
                <a:uFillTx/>
              </a:rPr>
              <a:t>Motional emf as electrical power conversion for the space shuttle is the motivation for the Tethered Satellite experiment. A 5 kV emf was predicted to be induced in the 20 km long tether while moving at orbital speed in the Earth’s magnetic field. The circuit is completed by a return path through the stationary ionosphere.</a:t>
            </a:r>
          </a:p>
        </p:txBody>
      </p:sp>
      <p:sp>
        <p:nvSpPr>
          <p:cNvPr id="25" name="Rectangle 24">
            <a:extLst>
              <a:ext uri="{FF2B5EF4-FFF2-40B4-BE49-F238E27FC236}">
                <a16:creationId xmlns:a16="http://schemas.microsoft.com/office/drawing/2014/main" id="{02CE8509-9E93-4D74-BF24-661F111C7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C7F6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7" name="Rectangle 26">
            <a:extLst>
              <a:ext uri="{FF2B5EF4-FFF2-40B4-BE49-F238E27FC236}">
                <a16:creationId xmlns:a16="http://schemas.microsoft.com/office/drawing/2014/main" id="{66E8BA98-E13C-403B-AC96-75E203799C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C5A77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3461363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838200"/>
          </a:xfrm>
        </p:spPr>
        <p:txBody>
          <a:bodyPr>
            <a:normAutofit/>
          </a:bodyPr>
          <a:lstStyle/>
          <a:p>
            <a:r>
              <a:rPr lang="en-US" dirty="0"/>
              <a:t>Motional emf, example</a:t>
            </a:r>
          </a:p>
        </p:txBody>
      </p:sp>
      <p:sp>
        <p:nvSpPr>
          <p:cNvPr id="3" name="Content Placeholder 2"/>
          <p:cNvSpPr>
            <a:spLocks noGrp="1"/>
          </p:cNvSpPr>
          <p:nvPr>
            <p:ph idx="1"/>
          </p:nvPr>
        </p:nvSpPr>
        <p:spPr>
          <a:xfrm>
            <a:off x="609598" y="1905000"/>
            <a:ext cx="8001002" cy="3880773"/>
          </a:xfrm>
        </p:spPr>
        <p:txBody>
          <a:bodyPr/>
          <a:lstStyle/>
          <a:p>
            <a:pPr marL="0" indent="0">
              <a:buNone/>
            </a:pPr>
            <a:r>
              <a:rPr lang="en-US" dirty="0"/>
              <a:t>A jet airplane with a 75.0 m wingspan is flying at 280 m/s. What emf is induced between wing tips if the vertical component of the Earth’s field is  3.00×10</a:t>
            </a:r>
            <a:r>
              <a:rPr lang="en-US" baseline="30000" dirty="0"/>
              <a:t>−5</a:t>
            </a:r>
            <a:r>
              <a:rPr lang="en-US" dirty="0"/>
              <a:t>T? Is an emf of this magnitude likely to have any consequences?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754866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DE3B1B8-DC38-48E8-8C31-EF790659B5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 name="Rectangle 11">
            <a:extLst>
              <a:ext uri="{FF2B5EF4-FFF2-40B4-BE49-F238E27FC236}">
                <a16:creationId xmlns:a16="http://schemas.microsoft.com/office/drawing/2014/main" id="{9E63FFFE-1DB2-4A0F-B495-35782F1622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4" name="Straight Connector 13">
            <a:extLst>
              <a:ext uri="{FF2B5EF4-FFF2-40B4-BE49-F238E27FC236}">
                <a16:creationId xmlns:a16="http://schemas.microsoft.com/office/drawing/2014/main" id="{32BB9A07-8AB8-4D82-B3BC-B500DDEC79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6" name="Rectangle 15">
            <a:extLst>
              <a:ext uri="{FF2B5EF4-FFF2-40B4-BE49-F238E27FC236}">
                <a16:creationId xmlns:a16="http://schemas.microsoft.com/office/drawing/2014/main" id="{80861964-D86C-4A50-8F6D-B466384A6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94613" y="634946"/>
            <a:ext cx="2767693" cy="1450757"/>
          </a:xfrm>
        </p:spPr>
        <p:txBody>
          <a:bodyPr vert="horz" lIns="91440" tIns="45720" rIns="91440" bIns="45720" rtlCol="0" anchor="b">
            <a:normAutofit/>
          </a:bodyPr>
          <a:lstStyle/>
          <a:p>
            <a:r>
              <a:rPr lang="en-US" altLang="en-US" dirty="0"/>
              <a:t>Eddy currents</a:t>
            </a:r>
            <a:endParaRPr lang="en-US" dirty="0"/>
          </a:p>
        </p:txBody>
      </p:sp>
      <p:pic>
        <p:nvPicPr>
          <p:cNvPr id="5" name="Picture 4" descr="Diagram of a diagram showing a diagram of a magnet&#10;&#10;Description automatically generated">
            <a:extLst>
              <a:ext uri="{FF2B5EF4-FFF2-40B4-BE49-F238E27FC236}">
                <a16:creationId xmlns:a16="http://schemas.microsoft.com/office/drawing/2014/main" id="{3BDB1F2D-A42F-4238-C372-2833D676936A}"/>
              </a:ext>
            </a:extLst>
          </p:cNvPr>
          <p:cNvPicPr>
            <a:picLocks noChangeAspect="1"/>
          </p:cNvPicPr>
          <p:nvPr/>
        </p:nvPicPr>
        <p:blipFill>
          <a:blip r:embed="rId2"/>
          <a:stretch>
            <a:fillRect/>
          </a:stretch>
        </p:blipFill>
        <p:spPr>
          <a:xfrm>
            <a:off x="479440" y="1614497"/>
            <a:ext cx="5182351" cy="3381484"/>
          </a:xfrm>
          <a:prstGeom prst="rect">
            <a:avLst/>
          </a:prstGeom>
        </p:spPr>
      </p:pic>
      <p:cxnSp>
        <p:nvCxnSpPr>
          <p:cNvPr id="18" name="Straight Connector 17">
            <a:extLst>
              <a:ext uri="{FF2B5EF4-FFF2-40B4-BE49-F238E27FC236}">
                <a16:creationId xmlns:a16="http://schemas.microsoft.com/office/drawing/2014/main" id="{754A678E-8F30-4E92-A5BF-F5D03D0113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5894613" y="2198914"/>
            <a:ext cx="2767693" cy="3670180"/>
          </a:xfrm>
        </p:spPr>
        <p:txBody>
          <a:bodyPr vert="horz" lIns="0" tIns="45720" rIns="0" bIns="45720" rtlCol="0">
            <a:normAutofit/>
          </a:bodyPr>
          <a:lstStyle/>
          <a:p>
            <a:pPr marL="237744" indent="-237744">
              <a:buSzPct val="100000"/>
            </a:pPr>
            <a:r>
              <a:rPr lang="en-US" altLang="en-US"/>
              <a:t>When a piece of metal moves through a magnetic field or is located in a changing magnetic field, </a:t>
            </a:r>
            <a:r>
              <a:rPr lang="en-US" altLang="en-US" b="1"/>
              <a:t>eddy</a:t>
            </a:r>
            <a:r>
              <a:rPr lang="en-US" altLang="en-US"/>
              <a:t> </a:t>
            </a:r>
            <a:r>
              <a:rPr lang="en-US" altLang="en-US" b="1"/>
              <a:t>currents</a:t>
            </a:r>
            <a:r>
              <a:rPr lang="en-US" altLang="en-US"/>
              <a:t> of electric current are induced.</a:t>
            </a:r>
          </a:p>
          <a:p>
            <a:pPr marL="237744" indent="-237744">
              <a:buSzPct val="100000"/>
            </a:pPr>
            <a:r>
              <a:rPr lang="en-US" altLang="en-US"/>
              <a:t>The metal detectors used at airport security checkpoints operate by detecting eddy currents induced in metallic objects.</a:t>
            </a:r>
            <a:endParaRPr lang="en-US"/>
          </a:p>
        </p:txBody>
      </p:sp>
      <p:sp>
        <p:nvSpPr>
          <p:cNvPr id="20" name="Rectangle 19">
            <a:extLst>
              <a:ext uri="{FF2B5EF4-FFF2-40B4-BE49-F238E27FC236}">
                <a16:creationId xmlns:a16="http://schemas.microsoft.com/office/drawing/2014/main" id="{02CE8509-9E93-4D74-BF24-661F111C7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6DEA4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2" name="Rectangle 21">
            <a:extLst>
              <a:ext uri="{FF2B5EF4-FFF2-40B4-BE49-F238E27FC236}">
                <a16:creationId xmlns:a16="http://schemas.microsoft.com/office/drawing/2014/main" id="{66E8BA98-E13C-403B-AC96-75E203799C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485843"/>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 name="TextBox 6">
            <a:extLst>
              <a:ext uri="{FF2B5EF4-FFF2-40B4-BE49-F238E27FC236}">
                <a16:creationId xmlns:a16="http://schemas.microsoft.com/office/drawing/2014/main" id="{412D462E-C5E7-5DEB-8A4C-073EBB91AE2D}"/>
              </a:ext>
            </a:extLst>
          </p:cNvPr>
          <p:cNvSpPr txBox="1"/>
          <p:nvPr/>
        </p:nvSpPr>
        <p:spPr>
          <a:xfrm>
            <a:off x="304800" y="5157317"/>
            <a:ext cx="8229600" cy="1015663"/>
          </a:xfrm>
          <a:prstGeom prst="rect">
            <a:avLst/>
          </a:prstGeom>
          <a:noFill/>
        </p:spPr>
        <p:txBody>
          <a:bodyPr wrap="square">
            <a:spAutoFit/>
          </a:bodyPr>
          <a:lstStyle/>
          <a:p>
            <a:r>
              <a:rPr lang="en-US" sz="1200" dirty="0"/>
              <a:t>A common physics demonstration device for exploring eddy currents and magnetic damping. </a:t>
            </a:r>
          </a:p>
          <a:p>
            <a:pPr marL="342900" indent="-342900">
              <a:buAutoNum type="alphaLcParenBoth"/>
            </a:pPr>
            <a:r>
              <a:rPr lang="en-US" sz="1200" dirty="0"/>
              <a:t>The motion of a metal pendulum bob swinging between the poles of a magnet is quickly damped by the action of eddy currents. </a:t>
            </a:r>
          </a:p>
          <a:p>
            <a:pPr marL="342900" indent="-342900">
              <a:buAutoNum type="alphaLcParenBoth"/>
            </a:pPr>
            <a:r>
              <a:rPr lang="en-US" sz="1200" dirty="0"/>
              <a:t>There is little effect on the motion of a slotted metal bob, implying that eddy currents are made less effective. </a:t>
            </a:r>
          </a:p>
          <a:p>
            <a:pPr marL="342900" indent="-342900">
              <a:buAutoNum type="alphaLcParenBoth"/>
            </a:pPr>
            <a:r>
              <a:rPr lang="en-US" sz="1200" dirty="0"/>
              <a:t>There is also no magnetic damping on a nonconducting bob, since the eddy currents are extremely small.</a:t>
            </a:r>
          </a:p>
        </p:txBody>
      </p:sp>
    </p:spTree>
    <p:extLst>
      <p:ext uri="{BB962C8B-B14F-4D97-AF65-F5344CB8AC3E}">
        <p14:creationId xmlns:p14="http://schemas.microsoft.com/office/powerpoint/2010/main" val="3864131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13A5C-A6B0-3FE5-7009-0187B95F4C74}"/>
              </a:ext>
            </a:extLst>
          </p:cNvPr>
          <p:cNvSpPr>
            <a:spLocks noGrp="1"/>
          </p:cNvSpPr>
          <p:nvPr>
            <p:ph type="title"/>
          </p:nvPr>
        </p:nvSpPr>
        <p:spPr/>
        <p:txBody>
          <a:bodyPr/>
          <a:lstStyle/>
          <a:p>
            <a:r>
              <a:rPr lang="en-US" dirty="0"/>
              <a:t>Eddy currents, closer look</a:t>
            </a:r>
          </a:p>
        </p:txBody>
      </p:sp>
      <p:sp>
        <p:nvSpPr>
          <p:cNvPr id="3" name="Content Placeholder 2">
            <a:extLst>
              <a:ext uri="{FF2B5EF4-FFF2-40B4-BE49-F238E27FC236}">
                <a16:creationId xmlns:a16="http://schemas.microsoft.com/office/drawing/2014/main" id="{76EE9152-1063-3E04-A2DF-F7E357D91A12}"/>
              </a:ext>
            </a:extLst>
          </p:cNvPr>
          <p:cNvSpPr>
            <a:spLocks noGrp="1"/>
          </p:cNvSpPr>
          <p:nvPr>
            <p:ph idx="1"/>
          </p:nvPr>
        </p:nvSpPr>
        <p:spPr>
          <a:xfrm>
            <a:off x="822960" y="4846320"/>
            <a:ext cx="3331840" cy="4023360"/>
          </a:xfrm>
        </p:spPr>
        <p:txBody>
          <a:bodyPr>
            <a:norm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noProof="0" dirty="0">
                <a:ln>
                  <a:noFill/>
                </a:ln>
                <a:solidFill>
                  <a:srgbClr val="000000"/>
                </a:solidFill>
                <a:effectLst/>
                <a:uLnTx/>
                <a:uFillTx/>
                <a:latin typeface="Calibri" panose="020F0502020204030204" pitchFamily="34" charset="0"/>
                <a:ea typeface="+mn-ea"/>
                <a:cs typeface="+mn-cs"/>
              </a:rPr>
              <a:t>A more detailed look at the conducting plate passing between the poles of a magnet.  As it enters and leaves the field, the change in flux produces an eddy current. Magnetic force on the current loop opposes the motion. There is no current and no magnetic drag when the plate is completely inside the uniform field.</a:t>
            </a:r>
          </a:p>
        </p:txBody>
      </p:sp>
      <p:pic>
        <p:nvPicPr>
          <p:cNvPr id="4" name="Picture 3">
            <a:extLst>
              <a:ext uri="{FF2B5EF4-FFF2-40B4-BE49-F238E27FC236}">
                <a16:creationId xmlns:a16="http://schemas.microsoft.com/office/drawing/2014/main" id="{FA0029E3-B756-7CC2-EE25-C25D59C32700}"/>
              </a:ext>
            </a:extLst>
          </p:cNvPr>
          <p:cNvPicPr>
            <a:picLocks noChangeAspect="1"/>
          </p:cNvPicPr>
          <p:nvPr/>
        </p:nvPicPr>
        <p:blipFill>
          <a:blip r:embed="rId2"/>
          <a:stretch>
            <a:fillRect/>
          </a:stretch>
        </p:blipFill>
        <p:spPr>
          <a:xfrm>
            <a:off x="1143000" y="1996467"/>
            <a:ext cx="3331839" cy="2697426"/>
          </a:xfrm>
          <a:prstGeom prst="rect">
            <a:avLst/>
          </a:prstGeom>
        </p:spPr>
      </p:pic>
      <p:pic>
        <p:nvPicPr>
          <p:cNvPr id="5" name="Picture 4">
            <a:extLst>
              <a:ext uri="{FF2B5EF4-FFF2-40B4-BE49-F238E27FC236}">
                <a16:creationId xmlns:a16="http://schemas.microsoft.com/office/drawing/2014/main" id="{691C5598-537D-34EC-1D6B-AFE3A42ADCF0}"/>
              </a:ext>
            </a:extLst>
          </p:cNvPr>
          <p:cNvPicPr>
            <a:picLocks noChangeAspect="1"/>
          </p:cNvPicPr>
          <p:nvPr/>
        </p:nvPicPr>
        <p:blipFill>
          <a:blip r:embed="rId3"/>
          <a:stretch>
            <a:fillRect/>
          </a:stretch>
        </p:blipFill>
        <p:spPr>
          <a:xfrm>
            <a:off x="4800600" y="1891453"/>
            <a:ext cx="3027026" cy="2802439"/>
          </a:xfrm>
          <a:prstGeom prst="rect">
            <a:avLst/>
          </a:prstGeom>
        </p:spPr>
      </p:pic>
      <p:sp>
        <p:nvSpPr>
          <p:cNvPr id="7" name="TextBox 6">
            <a:extLst>
              <a:ext uri="{FF2B5EF4-FFF2-40B4-BE49-F238E27FC236}">
                <a16:creationId xmlns:a16="http://schemas.microsoft.com/office/drawing/2014/main" id="{CC395E87-ECDC-8E53-E459-47067843C62F}"/>
              </a:ext>
            </a:extLst>
          </p:cNvPr>
          <p:cNvSpPr txBox="1"/>
          <p:nvPr/>
        </p:nvSpPr>
        <p:spPr>
          <a:xfrm>
            <a:off x="4572000" y="4846320"/>
            <a:ext cx="4572000" cy="64633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Eddy currents induced in a slotted metal plate entering a magnetic field form small loops, and the forces on them tend to cancel, thereby making magnetic drag almost zero.</a:t>
            </a:r>
          </a:p>
        </p:txBody>
      </p:sp>
    </p:spTree>
    <p:extLst>
      <p:ext uri="{BB962C8B-B14F-4D97-AF65-F5344CB8AC3E}">
        <p14:creationId xmlns:p14="http://schemas.microsoft.com/office/powerpoint/2010/main" val="1567733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BFC1E-17D9-82F7-F122-2EEA65E6E200}"/>
              </a:ext>
            </a:extLst>
          </p:cNvPr>
          <p:cNvSpPr>
            <a:spLocks noGrp="1"/>
          </p:cNvSpPr>
          <p:nvPr>
            <p:ph type="title"/>
          </p:nvPr>
        </p:nvSpPr>
        <p:spPr/>
        <p:txBody>
          <a:bodyPr/>
          <a:lstStyle/>
          <a:p>
            <a:r>
              <a:rPr lang="en-US" dirty="0"/>
              <a:t>Today’s objectives</a:t>
            </a:r>
          </a:p>
        </p:txBody>
      </p:sp>
      <p:sp>
        <p:nvSpPr>
          <p:cNvPr id="3" name="Content Placeholder 2">
            <a:extLst>
              <a:ext uri="{FF2B5EF4-FFF2-40B4-BE49-F238E27FC236}">
                <a16:creationId xmlns:a16="http://schemas.microsoft.com/office/drawing/2014/main" id="{C12EA0CA-099D-ECF0-3FA8-8AA3A0821C4C}"/>
              </a:ext>
            </a:extLst>
          </p:cNvPr>
          <p:cNvSpPr>
            <a:spLocks noGrp="1"/>
          </p:cNvSpPr>
          <p:nvPr>
            <p:ph idx="1"/>
          </p:nvPr>
        </p:nvSpPr>
        <p:spPr>
          <a:xfrm>
            <a:off x="800099" y="2057400"/>
            <a:ext cx="7543801" cy="4023360"/>
          </a:xfrm>
        </p:spPr>
        <p:txBody>
          <a:bodyPr>
            <a:normAutofit fontScale="92500" lnSpcReduction="10000"/>
          </a:bodyPr>
          <a:lstStyle/>
          <a:p>
            <a:pPr algn="l"/>
            <a:r>
              <a:rPr lang="en-US" b="0" i="0" dirty="0">
                <a:solidFill>
                  <a:srgbClr val="555555"/>
                </a:solidFill>
                <a:effectLst/>
                <a:latin typeface="Neue Helvetica W01"/>
              </a:rPr>
              <a:t>By the end of this </a:t>
            </a:r>
            <a:r>
              <a:rPr lang="en-US" dirty="0">
                <a:solidFill>
                  <a:srgbClr val="555555"/>
                </a:solidFill>
                <a:latin typeface="Neue Helvetica W01"/>
              </a:rPr>
              <a:t>lesson</a:t>
            </a:r>
            <a:r>
              <a:rPr lang="en-US" b="0" i="0" dirty="0">
                <a:solidFill>
                  <a:srgbClr val="555555"/>
                </a:solidFill>
                <a:effectLst/>
                <a:latin typeface="Neue Helvetica W01"/>
              </a:rPr>
              <a:t>, you will be able to:</a:t>
            </a:r>
          </a:p>
          <a:p>
            <a:pPr algn="l">
              <a:buFont typeface="Arial" panose="020B0604020202020204" pitchFamily="34" charset="0"/>
              <a:buChar char="•"/>
            </a:pPr>
            <a:r>
              <a:rPr lang="en-US" b="0" i="0" dirty="0">
                <a:solidFill>
                  <a:srgbClr val="424242"/>
                </a:solidFill>
                <a:effectLst/>
                <a:latin typeface="Neue Helvetica W01"/>
              </a:rPr>
              <a:t>Calculate the flux of a uniform magnetic field through a loop of arbitrary orientation.</a:t>
            </a:r>
          </a:p>
          <a:p>
            <a:pPr algn="l">
              <a:buFont typeface="Arial" panose="020B0604020202020204" pitchFamily="34" charset="0"/>
              <a:buChar char="•"/>
            </a:pPr>
            <a:r>
              <a:rPr lang="en-US" b="0" i="0" dirty="0">
                <a:solidFill>
                  <a:srgbClr val="424242"/>
                </a:solidFill>
                <a:effectLst/>
                <a:latin typeface="Neue Helvetica W01"/>
              </a:rPr>
              <a:t>Describe methods to produce an electromotive force (emf) with a magnetic field or magnet and a loop of wire.</a:t>
            </a:r>
          </a:p>
          <a:p>
            <a:pPr algn="l">
              <a:buFont typeface="Arial" panose="020B0604020202020204" pitchFamily="34" charset="0"/>
              <a:buChar char="•"/>
            </a:pPr>
            <a:r>
              <a:rPr lang="en-US" b="0" i="0" dirty="0">
                <a:solidFill>
                  <a:srgbClr val="424242"/>
                </a:solidFill>
                <a:effectLst/>
                <a:latin typeface="Neue Helvetica W01"/>
              </a:rPr>
              <a:t>Calculate emf, current, and magnetic fields using Faraday’s Law.</a:t>
            </a:r>
          </a:p>
          <a:p>
            <a:pPr algn="l">
              <a:buFont typeface="Arial" panose="020B0604020202020204" pitchFamily="34" charset="0"/>
              <a:buChar char="•"/>
            </a:pPr>
            <a:r>
              <a:rPr lang="en-US" b="0" i="0" dirty="0">
                <a:solidFill>
                  <a:srgbClr val="424242"/>
                </a:solidFill>
                <a:effectLst/>
                <a:latin typeface="Neue Helvetica W01"/>
              </a:rPr>
              <a:t>Explain the physical results of Lenz’s Law</a:t>
            </a:r>
          </a:p>
          <a:p>
            <a:pPr algn="l">
              <a:buFont typeface="Arial" panose="020B0604020202020204" pitchFamily="34" charset="0"/>
              <a:buChar char="•"/>
            </a:pPr>
            <a:r>
              <a:rPr lang="en-US" b="0" i="0" dirty="0">
                <a:solidFill>
                  <a:srgbClr val="424242"/>
                </a:solidFill>
                <a:effectLst/>
                <a:latin typeface="Neue Helvetica W01"/>
              </a:rPr>
              <a:t>Calculate emf, force, magnetic field, and work due to the motion of an object in a magnetic field.</a:t>
            </a:r>
          </a:p>
          <a:p>
            <a:pPr algn="l">
              <a:buFont typeface="Arial" panose="020B0604020202020204" pitchFamily="34" charset="0"/>
              <a:buChar char="•"/>
            </a:pPr>
            <a:r>
              <a:rPr lang="en-US" b="0" i="0" dirty="0">
                <a:solidFill>
                  <a:srgbClr val="424242"/>
                </a:solidFill>
                <a:effectLst/>
                <a:latin typeface="Neue Helvetica W01"/>
              </a:rPr>
              <a:t>Explain the magnitude and direction of an induced eddy current, and the effect this will have on the object it is induced in.</a:t>
            </a:r>
          </a:p>
          <a:p>
            <a:endParaRPr lang="en-US" dirty="0"/>
          </a:p>
        </p:txBody>
      </p:sp>
    </p:spTree>
    <p:extLst>
      <p:ext uri="{BB962C8B-B14F-4D97-AF65-F5344CB8AC3E}">
        <p14:creationId xmlns:p14="http://schemas.microsoft.com/office/powerpoint/2010/main" val="1920613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Emf and current induced in a loop</a:t>
            </a:r>
          </a:p>
        </p:txBody>
      </p:sp>
      <p:pic>
        <p:nvPicPr>
          <p:cNvPr id="5" name="Picture 4">
            <a:extLst>
              <a:ext uri="{FF2B5EF4-FFF2-40B4-BE49-F238E27FC236}">
                <a16:creationId xmlns:a16="http://schemas.microsoft.com/office/drawing/2014/main" id="{85EBD9B4-E4A8-F3D3-26AF-84E7077D4576}"/>
              </a:ext>
            </a:extLst>
          </p:cNvPr>
          <p:cNvPicPr>
            <a:picLocks noChangeAspect="1"/>
          </p:cNvPicPr>
          <p:nvPr/>
        </p:nvPicPr>
        <p:blipFill>
          <a:blip r:embed="rId2"/>
          <a:stretch>
            <a:fillRect/>
          </a:stretch>
        </p:blipFill>
        <p:spPr>
          <a:xfrm>
            <a:off x="822960" y="1898464"/>
            <a:ext cx="7141813" cy="2893433"/>
          </a:xfrm>
          <a:prstGeom prst="rect">
            <a:avLst/>
          </a:prstGeom>
        </p:spPr>
      </p:pic>
      <p:sp>
        <p:nvSpPr>
          <p:cNvPr id="7" name="TextBox 6">
            <a:extLst>
              <a:ext uri="{FF2B5EF4-FFF2-40B4-BE49-F238E27FC236}">
                <a16:creationId xmlns:a16="http://schemas.microsoft.com/office/drawing/2014/main" id="{594F45C1-F58D-58B4-774E-3DD8739F134E}"/>
              </a:ext>
            </a:extLst>
          </p:cNvPr>
          <p:cNvSpPr txBox="1"/>
          <p:nvPr/>
        </p:nvSpPr>
        <p:spPr>
          <a:xfrm>
            <a:off x="681053" y="4953000"/>
            <a:ext cx="7827613" cy="1246495"/>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500" b="0" i="0" u="none" strike="noStrike" kern="1200" cap="none" spc="0" normalizeH="0" baseline="0" noProof="0" dirty="0">
                <a:ln>
                  <a:noFill/>
                </a:ln>
                <a:solidFill>
                  <a:srgbClr val="000000"/>
                </a:solidFill>
                <a:effectLst/>
                <a:uLnTx/>
                <a:uFillTx/>
                <a:latin typeface="Arial"/>
                <a:ea typeface="+mn-ea"/>
                <a:cs typeface="+mn-cs"/>
              </a:rPr>
              <a:t>Faraday’s apparatus for demonstrating that a magnetic field can produce a current. A change in the field produced by the top coil induces an emf and, hence, a current in the bottom coil. When the switch is opened and closed, the galvanometer registers currents in opposite directions. No current flows through the galvanometer when the switch remains closed or open.</a:t>
            </a:r>
          </a:p>
        </p:txBody>
      </p:sp>
    </p:spTree>
    <p:extLst>
      <p:ext uri="{BB962C8B-B14F-4D97-AF65-F5344CB8AC3E}">
        <p14:creationId xmlns:p14="http://schemas.microsoft.com/office/powerpoint/2010/main" val="4167264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Induced current</a:t>
            </a:r>
          </a:p>
        </p:txBody>
      </p:sp>
      <p:pic>
        <p:nvPicPr>
          <p:cNvPr id="6" name="Picture 5">
            <a:extLst>
              <a:ext uri="{FF2B5EF4-FFF2-40B4-BE49-F238E27FC236}">
                <a16:creationId xmlns:a16="http://schemas.microsoft.com/office/drawing/2014/main" id="{4DFECBE6-9E58-3DE7-46D2-EFDCFF336969}"/>
              </a:ext>
            </a:extLst>
          </p:cNvPr>
          <p:cNvPicPr>
            <a:picLocks noChangeAspect="1"/>
          </p:cNvPicPr>
          <p:nvPr/>
        </p:nvPicPr>
        <p:blipFill>
          <a:blip r:embed="rId2"/>
          <a:stretch>
            <a:fillRect/>
          </a:stretch>
        </p:blipFill>
        <p:spPr>
          <a:xfrm>
            <a:off x="588408" y="1802339"/>
            <a:ext cx="8065707" cy="2999492"/>
          </a:xfrm>
          <a:prstGeom prst="rect">
            <a:avLst/>
          </a:prstGeom>
        </p:spPr>
      </p:pic>
      <p:sp>
        <p:nvSpPr>
          <p:cNvPr id="8" name="TextBox 7">
            <a:extLst>
              <a:ext uri="{FF2B5EF4-FFF2-40B4-BE49-F238E27FC236}">
                <a16:creationId xmlns:a16="http://schemas.microsoft.com/office/drawing/2014/main" id="{AA310049-D6D6-DFC3-0C64-816E308C831C}"/>
              </a:ext>
            </a:extLst>
          </p:cNvPr>
          <p:cNvSpPr txBox="1"/>
          <p:nvPr/>
        </p:nvSpPr>
        <p:spPr>
          <a:xfrm>
            <a:off x="609600" y="5436661"/>
            <a:ext cx="8382000" cy="830997"/>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Movement of a magnet relative to a coil produces emfs as shown. The same emfs are produced if the coil is moved relative to the magnet. The greater the speed, the greater the magnitude of the emf, and the emf is zero when there is no motion.</a:t>
            </a:r>
          </a:p>
        </p:txBody>
      </p:sp>
    </p:spTree>
    <p:extLst>
      <p:ext uri="{BB962C8B-B14F-4D97-AF65-F5344CB8AC3E}">
        <p14:creationId xmlns:p14="http://schemas.microsoft.com/office/powerpoint/2010/main" val="24082898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41300"/>
            <a:ext cx="8062913" cy="658813"/>
          </a:xfrm>
        </p:spPr>
        <p:txBody>
          <a:bodyPr>
            <a:normAutofit fontScale="90000"/>
          </a:bodyPr>
          <a:lstStyle/>
          <a:p>
            <a:pPr fontAlgn="auto">
              <a:spcAft>
                <a:spcPts val="0"/>
              </a:spcAft>
              <a:defRPr/>
            </a:pPr>
            <a:r>
              <a:rPr lang="en-US" dirty="0"/>
              <a:t>Rotating a coil</a:t>
            </a:r>
          </a:p>
        </p:txBody>
      </p:sp>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574107" y="1108075"/>
            <a:ext cx="3798435" cy="5256213"/>
          </a:xfrm>
        </p:spPr>
      </p:pic>
      <p:sp>
        <p:nvSpPr>
          <p:cNvPr id="8195" name="Text Placeholder 13"/>
          <p:cNvSpPr>
            <a:spLocks noGrp="1"/>
          </p:cNvSpPr>
          <p:nvPr>
            <p:ph type="body" sz="quarter" idx="14"/>
          </p:nvPr>
        </p:nvSpPr>
        <p:spPr>
          <a:xfrm>
            <a:off x="4614139" y="2057400"/>
            <a:ext cx="3913188" cy="5256213"/>
          </a:xfrm>
        </p:spPr>
        <p:txBody>
          <a:bodyPr>
            <a:normAutofit/>
          </a:bodyPr>
          <a:lstStyle/>
          <a:p>
            <a:r>
              <a:rPr lang="en-US" sz="1800" dirty="0">
                <a:solidFill>
                  <a:schemeClr val="tx1"/>
                </a:solidFill>
              </a:rPr>
              <a:t>Rotation of a coil in a magnetic field produces an </a:t>
            </a:r>
            <a:r>
              <a:rPr lang="en-US" sz="1800" i="1" dirty="0" err="1">
                <a:solidFill>
                  <a:schemeClr val="tx1"/>
                </a:solidFill>
              </a:rPr>
              <a:t>emf</a:t>
            </a:r>
            <a:r>
              <a:rPr lang="en-US" sz="1800" dirty="0">
                <a:solidFill>
                  <a:schemeClr val="tx1"/>
                </a:solidFill>
              </a:rPr>
              <a:t>. This is the basic construction of a generator, where work done to turn the coil is converted to electric energy. </a:t>
            </a:r>
          </a:p>
          <a:p>
            <a:r>
              <a:rPr lang="en-US" sz="1800" dirty="0">
                <a:solidFill>
                  <a:schemeClr val="tx1"/>
                </a:solidFill>
              </a:rPr>
              <a:t>Note the generator is very similar in construction to a motor.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838200"/>
          </a:xfrm>
        </p:spPr>
        <p:txBody>
          <a:bodyPr>
            <a:normAutofit/>
          </a:bodyPr>
          <a:lstStyle/>
          <a:p>
            <a:r>
              <a:rPr lang="en-US" dirty="0"/>
              <a:t>Magnetic flux</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609599" y="2057400"/>
                <a:ext cx="4311839" cy="3880773"/>
              </a:xfrm>
            </p:spPr>
            <p:txBody>
              <a:bodyPr>
                <a:noAutofit/>
              </a:bodyPr>
              <a:lstStyle/>
              <a:p>
                <a:r>
                  <a:rPr lang="en-US" sz="1800" dirty="0"/>
                  <a:t>Let’s introduce the magnetic flux  </a:t>
                </a:r>
                <a14:m>
                  <m:oMath xmlns:m="http://schemas.openxmlformats.org/officeDocument/2006/math">
                    <m:sSub>
                      <m:sSubPr>
                        <m:ctrlPr>
                          <a:rPr lang="en-US" sz="1800" i="1">
                            <a:latin typeface="Cambria Math" panose="02040503050406030204" pitchFamily="18" charset="0"/>
                          </a:rPr>
                        </m:ctrlPr>
                      </m:sSubPr>
                      <m:e>
                        <m:r>
                          <m:rPr>
                            <m:sty m:val="p"/>
                          </m:rPr>
                          <a:rPr lang="en-US" sz="1800">
                            <a:latin typeface="Cambria Math" panose="02040503050406030204" pitchFamily="18" charset="0"/>
                          </a:rPr>
                          <m:t>Φ</m:t>
                        </m:r>
                      </m:e>
                      <m:sub/>
                    </m:sSub>
                  </m:oMath>
                </a14:m>
                <a:r>
                  <a:rPr lang="en-US" sz="1800" dirty="0"/>
                  <a:t> through a surface just as we defined the electric flux:</a:t>
                </a:r>
              </a:p>
              <a:p>
                <a:pPr marL="0" indent="0">
                  <a:buNone/>
                </a:pPr>
                <a:endParaRPr lang="en-US" sz="1800" dirty="0"/>
              </a:p>
              <a:p>
                <a:pPr marL="0" indent="0">
                  <a:buNone/>
                </a:pPr>
                <a:endParaRPr lang="en-US" sz="1800" dirty="0"/>
              </a:p>
              <a:p>
                <a:pPr marL="0" indent="0">
                  <a:buNone/>
                </a:pPr>
                <a:r>
                  <a:rPr lang="en-US" sz="1800" dirty="0"/>
                  <a:t>where </a:t>
                </a:r>
                <a:r>
                  <a:rPr lang="en-US" sz="1800" i="1" dirty="0">
                    <a:latin typeface="Times New Roman" panose="02020603050405020304" pitchFamily="18" charset="0"/>
                    <a:cs typeface="Times New Roman" panose="02020603050405020304" pitchFamily="18" charset="0"/>
                  </a:rPr>
                  <a:t> B </a:t>
                </a:r>
                <a:r>
                  <a:rPr lang="en-US" sz="1800" dirty="0"/>
                  <a:t>is the magnetic field strength over an area  </a:t>
                </a:r>
                <a:r>
                  <a:rPr lang="en-US" sz="1800" i="1" dirty="0">
                    <a:latin typeface="Times New Roman" panose="02020603050405020304" pitchFamily="18" charset="0"/>
                    <a:cs typeface="Times New Roman" panose="02020603050405020304" pitchFamily="18" charset="0"/>
                  </a:rPr>
                  <a:t>A</a:t>
                </a:r>
                <a:r>
                  <a:rPr lang="en-US" sz="1800" dirty="0"/>
                  <a:t>, at an angle  θ with the perpendicular to the area as shown on the right.</a:t>
                </a:r>
              </a:p>
              <a:p>
                <a:pPr marL="0" indent="0">
                  <a:buNone/>
                </a:pPr>
                <a:r>
                  <a:rPr lang="en-US" sz="1800" dirty="0"/>
                  <a:t>Note that magnetic flux is a scalar.</a:t>
                </a:r>
              </a:p>
              <a:p>
                <a:pPr marL="0" indent="0">
                  <a:buNone/>
                </a:pPr>
                <a:r>
                  <a:rPr lang="en-US" sz="1800" dirty="0"/>
                  <a:t>SI units: T-m</a:t>
                </a:r>
                <a:r>
                  <a:rPr lang="en-US" sz="1800" baseline="30000" dirty="0"/>
                  <a:t>2</a:t>
                </a:r>
                <a:r>
                  <a:rPr lang="en-US" sz="1800" dirty="0"/>
                  <a:t> or weber (Wb)</a:t>
                </a:r>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609599" y="2057400"/>
                <a:ext cx="4311839" cy="3880773"/>
              </a:xfrm>
              <a:blipFill>
                <a:blip r:embed="rId2"/>
                <a:stretch>
                  <a:fillRect l="-3253" t="-1572"/>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D950B40F-4A8B-3633-2789-9EDC1790067F}"/>
              </a:ext>
            </a:extLst>
          </p:cNvPr>
          <p:cNvPicPr>
            <a:picLocks noChangeAspect="1"/>
          </p:cNvPicPr>
          <p:nvPr/>
        </p:nvPicPr>
        <p:blipFill>
          <a:blip r:embed="rId3"/>
          <a:stretch>
            <a:fillRect/>
          </a:stretch>
        </p:blipFill>
        <p:spPr>
          <a:xfrm>
            <a:off x="5112504" y="1421198"/>
            <a:ext cx="3456732" cy="3499407"/>
          </a:xfrm>
          <a:prstGeom prst="rect">
            <a:avLst/>
          </a:prstGeom>
        </p:spPr>
      </p:pic>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8C043B67-D9C4-76B2-11A6-F73B1B5A238F}"/>
                  </a:ext>
                </a:extLst>
              </p:cNvPr>
              <p:cNvSpPr txBox="1"/>
              <p:nvPr/>
            </p:nvSpPr>
            <p:spPr>
              <a:xfrm>
                <a:off x="4495800" y="5486400"/>
                <a:ext cx="4572000" cy="64633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ea typeface="+mn-ea"/>
                    <a:cs typeface="+mn-cs"/>
                  </a:rPr>
                  <a:t>Magnetic flux </a:t>
                </a:r>
                <a:r>
                  <a:rPr kumimoji="0" lang="en-US" sz="1200" b="0" i="1" u="none" strike="noStrike" kern="1200" cap="none" spc="0" normalizeH="0" baseline="0" noProof="0" dirty="0">
                    <a:ln>
                      <a:noFill/>
                    </a:ln>
                    <a:solidFill>
                      <a:srgbClr val="000000"/>
                    </a:solidFill>
                    <a:effectLst/>
                    <a:uLnTx/>
                    <a:uFillTx/>
                    <a:ea typeface="+mn-ea"/>
                    <a:cs typeface="+mn-cs"/>
                  </a:rPr>
                  <a:t>Φ </a:t>
                </a:r>
                <a:r>
                  <a:rPr kumimoji="0" lang="en-US" sz="1200" b="0" i="0" u="none" strike="noStrike" kern="1200" cap="none" spc="0" normalizeH="0" baseline="0" noProof="0" dirty="0">
                    <a:ln>
                      <a:noFill/>
                    </a:ln>
                    <a:solidFill>
                      <a:srgbClr val="000000"/>
                    </a:solidFill>
                    <a:effectLst/>
                    <a:uLnTx/>
                    <a:uFillTx/>
                    <a:ea typeface="+mn-ea"/>
                    <a:cs typeface="+mn-cs"/>
                  </a:rPr>
                  <a:t>is related to the magnetic field and the area over which it exists. The flux </a:t>
                </a:r>
                <a:r>
                  <a:rPr kumimoji="0" lang="en-US" sz="1200" b="0" i="1" u="none" strike="noStrike" kern="1200" cap="none" spc="0" normalizeH="0" baseline="0" noProof="0" dirty="0">
                    <a:ln>
                      <a:noFill/>
                    </a:ln>
                    <a:solidFill>
                      <a:srgbClr val="000000"/>
                    </a:solidFill>
                    <a:effectLst/>
                    <a:uLnTx/>
                    <a:uFillTx/>
                    <a:ea typeface="+mn-ea"/>
                    <a:cs typeface="+mn-cs"/>
                  </a:rPr>
                  <a:t>Φ </a:t>
                </a:r>
                <a:r>
                  <a:rPr kumimoji="0" lang="en-US" sz="1200" b="0" i="0" u="none" strike="noStrike" kern="1200" cap="none" spc="0" normalizeH="0" baseline="0" noProof="0" dirty="0">
                    <a:ln>
                      <a:noFill/>
                    </a:ln>
                    <a:solidFill>
                      <a:srgbClr val="000000"/>
                    </a:solidFill>
                    <a:effectLst/>
                    <a:uLnTx/>
                    <a:uFillTx/>
                    <a:ea typeface="+mn-ea"/>
                    <a:cs typeface="+mn-cs"/>
                  </a:rPr>
                  <a:t>=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ea typeface="+mn-ea"/>
                        <a:cs typeface="+mn-cs"/>
                      </a:rPr>
                      <m:t>𝐵𝐴</m:t>
                    </m:r>
                    <m:r>
                      <a:rPr kumimoji="0" lang="en-US" sz="1200" b="0" i="1" u="none" strike="noStrike" kern="1200" cap="none" spc="0" normalizeH="0" baseline="0" noProof="0" dirty="0" smtClean="0">
                        <a:ln>
                          <a:noFill/>
                        </a:ln>
                        <a:solidFill>
                          <a:srgbClr val="000000"/>
                        </a:solidFill>
                        <a:effectLst/>
                        <a:uLnTx/>
                        <a:uFillTx/>
                        <a:ea typeface="+mn-ea"/>
                        <a:cs typeface="+mn-cs"/>
                      </a:rPr>
                      <m:t> </m:t>
                    </m:r>
                    <m:r>
                      <m:rPr>
                        <m:sty m:val="p"/>
                      </m:rPr>
                      <a:rPr kumimoji="0" lang="en-US" sz="1200" b="0" i="1" u="none" strike="noStrike" kern="1200" cap="none" spc="0" normalizeH="0" baseline="0" noProof="0" dirty="0" err="1" smtClean="0">
                        <a:ln>
                          <a:noFill/>
                        </a:ln>
                        <a:solidFill>
                          <a:srgbClr val="000000"/>
                        </a:solidFill>
                        <a:effectLst/>
                        <a:uLnTx/>
                        <a:uFillTx/>
                        <a:ea typeface="+mn-ea"/>
                        <a:cs typeface="+mn-cs"/>
                      </a:rPr>
                      <m:t>cos</m:t>
                    </m:r>
                    <m:r>
                      <a:rPr kumimoji="0" lang="en-US" sz="1200" b="0" i="1" u="none" strike="noStrike" kern="1200" cap="none" spc="0" normalizeH="0" baseline="0" noProof="0" dirty="0" smtClean="0">
                        <a:ln>
                          <a:noFill/>
                        </a:ln>
                        <a:solidFill>
                          <a:srgbClr val="000000"/>
                        </a:solidFill>
                        <a:effectLst/>
                        <a:uLnTx/>
                        <a:uFillTx/>
                        <a:ea typeface="+mn-ea"/>
                        <a:cs typeface="+mn-cs"/>
                      </a:rPr>
                      <m:t>⁡</m:t>
                    </m:r>
                  </m:oMath>
                </a14:m>
                <a:r>
                  <a:rPr kumimoji="0" lang="en-US" sz="1200" b="0" i="1" u="none" strike="noStrike" kern="1200" cap="none" spc="0" normalizeH="0" baseline="0" noProof="0" dirty="0">
                    <a:ln>
                      <a:noFill/>
                    </a:ln>
                    <a:solidFill>
                      <a:srgbClr val="000000"/>
                    </a:solidFill>
                    <a:effectLst/>
                    <a:uLnTx/>
                    <a:uFillTx/>
                    <a:ea typeface="+mn-ea"/>
                    <a:cs typeface="+mn-cs"/>
                  </a:rPr>
                  <a:t>θ </a:t>
                </a:r>
                <a:r>
                  <a:rPr kumimoji="0" lang="en-US" sz="1200" b="0" i="0" u="none" strike="noStrike" kern="1200" cap="none" spc="0" normalizeH="0" baseline="0" noProof="0" dirty="0">
                    <a:ln>
                      <a:noFill/>
                    </a:ln>
                    <a:solidFill>
                      <a:srgbClr val="000000"/>
                    </a:solidFill>
                    <a:effectLst/>
                    <a:uLnTx/>
                    <a:uFillTx/>
                    <a:ea typeface="+mn-ea"/>
                    <a:cs typeface="+mn-cs"/>
                  </a:rPr>
                  <a:t>is related to induction; any change in </a:t>
                </a:r>
                <a:r>
                  <a:rPr kumimoji="0" lang="en-US" sz="1200" b="0" i="1" u="none" strike="noStrike" kern="1200" cap="none" spc="0" normalizeH="0" baseline="0" noProof="0" dirty="0">
                    <a:ln>
                      <a:noFill/>
                    </a:ln>
                    <a:solidFill>
                      <a:srgbClr val="000000"/>
                    </a:solidFill>
                    <a:effectLst/>
                    <a:uLnTx/>
                    <a:uFillTx/>
                    <a:ea typeface="+mn-ea"/>
                    <a:cs typeface="+mn-cs"/>
                  </a:rPr>
                  <a:t>Φ </a:t>
                </a:r>
                <a:r>
                  <a:rPr kumimoji="0" lang="en-US" sz="1200" b="0" i="0" u="none" strike="noStrike" kern="1200" cap="none" spc="0" normalizeH="0" baseline="0" noProof="0" dirty="0">
                    <a:ln>
                      <a:noFill/>
                    </a:ln>
                    <a:solidFill>
                      <a:srgbClr val="000000"/>
                    </a:solidFill>
                    <a:effectLst/>
                    <a:uLnTx/>
                    <a:uFillTx/>
                    <a:ea typeface="+mn-ea"/>
                    <a:cs typeface="+mn-cs"/>
                  </a:rPr>
                  <a:t>induces an </a:t>
                </a:r>
                <a:r>
                  <a:rPr kumimoji="0" lang="en-US" sz="1200" b="0" i="1" u="none" strike="noStrike" kern="1200" cap="none" spc="0" normalizeH="0" baseline="0" noProof="0" dirty="0" err="1">
                    <a:ln>
                      <a:noFill/>
                    </a:ln>
                    <a:solidFill>
                      <a:srgbClr val="000000"/>
                    </a:solidFill>
                    <a:effectLst/>
                    <a:uLnTx/>
                    <a:uFillTx/>
                    <a:ea typeface="+mn-ea"/>
                    <a:cs typeface="+mn-cs"/>
                  </a:rPr>
                  <a:t>emf</a:t>
                </a:r>
                <a:r>
                  <a:rPr kumimoji="0" lang="en-US" sz="1200" b="0" i="0" u="none" strike="noStrike" kern="1200" cap="none" spc="0" normalizeH="0" baseline="0" noProof="0" dirty="0">
                    <a:ln>
                      <a:noFill/>
                    </a:ln>
                    <a:solidFill>
                      <a:srgbClr val="000000"/>
                    </a:solidFill>
                    <a:effectLst/>
                    <a:uLnTx/>
                    <a:uFillTx/>
                    <a:ea typeface="+mn-ea"/>
                    <a:cs typeface="+mn-cs"/>
                  </a:rPr>
                  <a:t>.</a:t>
                </a:r>
              </a:p>
            </p:txBody>
          </p:sp>
        </mc:Choice>
        <mc:Fallback>
          <p:sp>
            <p:nvSpPr>
              <p:cNvPr id="8" name="TextBox 7">
                <a:extLst>
                  <a:ext uri="{FF2B5EF4-FFF2-40B4-BE49-F238E27FC236}">
                    <a16:creationId xmlns:a16="http://schemas.microsoft.com/office/drawing/2014/main" id="{8C043B67-D9C4-76B2-11A6-F73B1B5A238F}"/>
                  </a:ext>
                </a:extLst>
              </p:cNvPr>
              <p:cNvSpPr txBox="1">
                <a:spLocks noRot="1" noChangeAspect="1" noMove="1" noResize="1" noEditPoints="1" noAdjustHandles="1" noChangeArrowheads="1" noChangeShapeType="1" noTextEdit="1"/>
              </p:cNvSpPr>
              <p:nvPr/>
            </p:nvSpPr>
            <p:spPr>
              <a:xfrm>
                <a:off x="4495800" y="5486400"/>
                <a:ext cx="4572000" cy="646331"/>
              </a:xfrm>
              <a:prstGeom prst="rect">
                <a:avLst/>
              </a:prstGeom>
              <a:blipFill>
                <a:blip r:embed="rId4"/>
                <a:stretch>
                  <a:fillRect l="-133" b="-6604"/>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1C894DDD-5C49-0981-28C8-C26C5AE5F007}"/>
              </a:ext>
            </a:extLst>
          </p:cNvPr>
          <p:cNvPicPr>
            <a:picLocks noChangeAspect="1"/>
          </p:cNvPicPr>
          <p:nvPr/>
        </p:nvPicPr>
        <p:blipFill>
          <a:blip r:embed="rId5"/>
          <a:stretch>
            <a:fillRect/>
          </a:stretch>
        </p:blipFill>
        <p:spPr>
          <a:xfrm>
            <a:off x="1676400" y="3012144"/>
            <a:ext cx="1804657" cy="454956"/>
          </a:xfrm>
          <a:prstGeom prst="rect">
            <a:avLst/>
          </a:prstGeom>
        </p:spPr>
      </p:pic>
    </p:spTree>
    <p:extLst>
      <p:ext uri="{BB962C8B-B14F-4D97-AF65-F5344CB8AC3E}">
        <p14:creationId xmlns:p14="http://schemas.microsoft.com/office/powerpoint/2010/main" val="1309842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on magnetic flux</a:t>
            </a:r>
          </a:p>
        </p:txBody>
      </p:sp>
      <p:sp>
        <p:nvSpPr>
          <p:cNvPr id="3" name="Content Placeholder 2"/>
          <p:cNvSpPr>
            <a:spLocks noGrp="1"/>
          </p:cNvSpPr>
          <p:nvPr>
            <p:ph idx="1"/>
          </p:nvPr>
        </p:nvSpPr>
        <p:spPr>
          <a:xfrm>
            <a:off x="800099" y="1981200"/>
            <a:ext cx="7543801" cy="4023360"/>
          </a:xfrm>
        </p:spPr>
        <p:txBody>
          <a:bodyPr/>
          <a:lstStyle/>
          <a:p>
            <a:r>
              <a:rPr lang="en-US" dirty="0"/>
              <a:t>Magnetic flux is proportional to the total number of magnetic field lines that cross the area.</a:t>
            </a:r>
          </a:p>
        </p:txBody>
      </p:sp>
    </p:spTree>
    <p:extLst>
      <p:ext uri="{BB962C8B-B14F-4D97-AF65-F5344CB8AC3E}">
        <p14:creationId xmlns:p14="http://schemas.microsoft.com/office/powerpoint/2010/main" val="2803761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Faraday’s law</a:t>
            </a:r>
          </a:p>
        </p:txBody>
      </p:sp>
      <p:sp>
        <p:nvSpPr>
          <p:cNvPr id="3" name="Content Placeholder 2"/>
          <p:cNvSpPr>
            <a:spLocks noGrp="1"/>
          </p:cNvSpPr>
          <p:nvPr>
            <p:ph idx="1"/>
          </p:nvPr>
        </p:nvSpPr>
        <p:spPr>
          <a:xfrm>
            <a:off x="609599" y="2160590"/>
            <a:ext cx="3048001" cy="4545010"/>
          </a:xfrm>
        </p:spPr>
        <p:txBody>
          <a:bodyPr>
            <a:normAutofit/>
          </a:bodyPr>
          <a:lstStyle/>
          <a:p>
            <a:r>
              <a:rPr lang="en-US" dirty="0"/>
              <a:t>The induced </a:t>
            </a:r>
            <a:r>
              <a:rPr lang="en-US" i="1" dirty="0" err="1"/>
              <a:t>emf</a:t>
            </a:r>
            <a:r>
              <a:rPr lang="en-US" dirty="0"/>
              <a:t> in a closed loop equals to the negative of the time rate of change of magnetic flux through the loop.</a:t>
            </a:r>
          </a:p>
          <a:p>
            <a:pPr marL="0" indent="0">
              <a:buNone/>
            </a:pPr>
            <a:endParaRPr lang="en-US" dirty="0"/>
          </a:p>
          <a:p>
            <a:pPr marL="0" indent="0">
              <a:buNone/>
            </a:pPr>
            <a:endParaRPr lang="en-US" sz="2400" dirty="0"/>
          </a:p>
          <a:p>
            <a:pPr marL="0" indent="0">
              <a:buNone/>
            </a:pPr>
            <a:endParaRPr lang="en-US" sz="2400" dirty="0"/>
          </a:p>
        </p:txBody>
      </p:sp>
      <p:pic>
        <p:nvPicPr>
          <p:cNvPr id="4" name="Picture 3"/>
          <p:cNvPicPr>
            <a:picLocks noChangeAspect="1"/>
          </p:cNvPicPr>
          <p:nvPr/>
        </p:nvPicPr>
        <p:blipFill>
          <a:blip r:embed="rId2"/>
          <a:stretch>
            <a:fillRect/>
          </a:stretch>
        </p:blipFill>
        <p:spPr>
          <a:xfrm>
            <a:off x="5080734" y="990600"/>
            <a:ext cx="3753156" cy="5175250"/>
          </a:xfrm>
          <a:prstGeom prst="rect">
            <a:avLst/>
          </a:prstGeom>
        </p:spPr>
      </p:pic>
      <p:pic>
        <p:nvPicPr>
          <p:cNvPr id="6" name="Picture 5">
            <a:extLst>
              <a:ext uri="{FF2B5EF4-FFF2-40B4-BE49-F238E27FC236}">
                <a16:creationId xmlns:a16="http://schemas.microsoft.com/office/drawing/2014/main" id="{811701A4-7D31-7B1D-4BB8-E70EF15FA2CF}"/>
              </a:ext>
            </a:extLst>
          </p:cNvPr>
          <p:cNvPicPr>
            <a:picLocks noChangeAspect="1"/>
          </p:cNvPicPr>
          <p:nvPr/>
        </p:nvPicPr>
        <p:blipFill>
          <a:blip r:embed="rId3"/>
          <a:stretch>
            <a:fillRect/>
          </a:stretch>
        </p:blipFill>
        <p:spPr>
          <a:xfrm>
            <a:off x="1143000" y="4038600"/>
            <a:ext cx="2394035" cy="990635"/>
          </a:xfrm>
          <a:prstGeom prst="rect">
            <a:avLst/>
          </a:prstGeom>
        </p:spPr>
      </p:pic>
    </p:spTree>
    <p:extLst>
      <p:ext uri="{BB962C8B-B14F-4D97-AF65-F5344CB8AC3E}">
        <p14:creationId xmlns:p14="http://schemas.microsoft.com/office/powerpoint/2010/main" val="335290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9">
            <a:extLst>
              <a:ext uri="{FF2B5EF4-FFF2-40B4-BE49-F238E27FC236}">
                <a16:creationId xmlns:a16="http://schemas.microsoft.com/office/drawing/2014/main" id="{80861964-D86C-4A50-8F6D-B466384A6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92299" y="208545"/>
            <a:ext cx="2814230" cy="1645864"/>
          </a:xfrm>
        </p:spPr>
        <p:txBody>
          <a:bodyPr>
            <a:noAutofit/>
          </a:bodyPr>
          <a:lstStyle/>
          <a:p>
            <a:r>
              <a:rPr lang="en-US" dirty="0"/>
              <a:t>Lenz’s law</a:t>
            </a:r>
          </a:p>
        </p:txBody>
      </p:sp>
      <p:pic>
        <p:nvPicPr>
          <p:cNvPr id="5" name="Picture 4" descr="A diagram of a magnet&#10;&#10;Description automatically generated">
            <a:extLst>
              <a:ext uri="{FF2B5EF4-FFF2-40B4-BE49-F238E27FC236}">
                <a16:creationId xmlns:a16="http://schemas.microsoft.com/office/drawing/2014/main" id="{B05A13F5-F0B1-0CCA-D5DF-6A77275C69C4}"/>
              </a:ext>
            </a:extLst>
          </p:cNvPr>
          <p:cNvPicPr>
            <a:picLocks noChangeAspect="1"/>
          </p:cNvPicPr>
          <p:nvPr/>
        </p:nvPicPr>
        <p:blipFill>
          <a:blip r:embed="rId3"/>
          <a:stretch>
            <a:fillRect/>
          </a:stretch>
        </p:blipFill>
        <p:spPr>
          <a:xfrm>
            <a:off x="470422" y="201473"/>
            <a:ext cx="5182351" cy="4210661"/>
          </a:xfrm>
          <a:prstGeom prst="rect">
            <a:avLst/>
          </a:prstGeom>
        </p:spPr>
      </p:pic>
      <p:cxnSp>
        <p:nvCxnSpPr>
          <p:cNvPr id="19" name="Straight Connector 11">
            <a:extLst>
              <a:ext uri="{FF2B5EF4-FFF2-40B4-BE49-F238E27FC236}">
                <a16:creationId xmlns:a16="http://schemas.microsoft.com/office/drawing/2014/main" id="{754A678E-8F30-4E92-A5BF-F5D03D0113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5894613" y="2198913"/>
            <a:ext cx="3020787" cy="2601687"/>
          </a:xfrm>
        </p:spPr>
        <p:txBody>
          <a:bodyPr>
            <a:normAutofit lnSpcReduction="10000"/>
          </a:bodyPr>
          <a:lstStyle/>
          <a:p>
            <a:r>
              <a:rPr lang="en-CA" altLang="en-US" sz="1800" dirty="0"/>
              <a:t>Lenz’s law is a convenient method for determining the direction of an induced current or emf:</a:t>
            </a:r>
            <a:endParaRPr lang="en-US" sz="1800" dirty="0"/>
          </a:p>
          <a:p>
            <a:r>
              <a:rPr lang="en-US" sz="1800" dirty="0"/>
              <a:t>Direction of the induces </a:t>
            </a:r>
            <a:r>
              <a:rPr lang="en-US" sz="1800" i="1" dirty="0"/>
              <a:t>emf</a:t>
            </a:r>
            <a:r>
              <a:rPr lang="en-US" sz="1800" dirty="0"/>
              <a:t> is such as to produce a current whose magnetic field will minimize the changes in the magnetic flux through the loop.</a:t>
            </a:r>
          </a:p>
          <a:p>
            <a:endParaRPr lang="en-US" sz="1400" dirty="0"/>
          </a:p>
        </p:txBody>
      </p:sp>
      <p:sp>
        <p:nvSpPr>
          <p:cNvPr id="20" name="Rectangle 13">
            <a:extLst>
              <a:ext uri="{FF2B5EF4-FFF2-40B4-BE49-F238E27FC236}">
                <a16:creationId xmlns:a16="http://schemas.microsoft.com/office/drawing/2014/main" id="{02CE8509-9E93-4D74-BF24-661F111C7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8D593"/>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1" name="Rectangle 15">
            <a:extLst>
              <a:ext uri="{FF2B5EF4-FFF2-40B4-BE49-F238E27FC236}">
                <a16:creationId xmlns:a16="http://schemas.microsoft.com/office/drawing/2014/main" id="{66E8BA98-E13C-403B-AC96-75E203799C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4E7077"/>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 name="TextBox 6">
            <a:extLst>
              <a:ext uri="{FF2B5EF4-FFF2-40B4-BE49-F238E27FC236}">
                <a16:creationId xmlns:a16="http://schemas.microsoft.com/office/drawing/2014/main" id="{18CF2773-B18F-81BE-3E95-DA77E25435E9}"/>
              </a:ext>
            </a:extLst>
          </p:cNvPr>
          <p:cNvSpPr txBox="1"/>
          <p:nvPr/>
        </p:nvSpPr>
        <p:spPr>
          <a:xfrm>
            <a:off x="190500" y="5151959"/>
            <a:ext cx="8763000" cy="830997"/>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(a) When this bar magnet is thrust into the coil, the strength of the magnetic field increases in the coil. The current induced in the coil creates another field, in the opposite direction of the bar magnet’s to oppose the increase. This is one aspect of </a:t>
            </a:r>
            <a:r>
              <a:rPr kumimoji="0" lang="en-US" sz="1200" b="0" i="1" u="none" strike="noStrike" kern="1200" cap="none" spc="0" normalizeH="0" baseline="0" noProof="0" dirty="0">
                <a:ln>
                  <a:noFill/>
                </a:ln>
                <a:solidFill>
                  <a:srgbClr val="000000"/>
                </a:solidFill>
                <a:effectLst/>
                <a:uLnTx/>
                <a:uFillTx/>
                <a:latin typeface="Arial"/>
                <a:ea typeface="+mn-ea"/>
                <a:cs typeface="+mn-cs"/>
              </a:rPr>
              <a:t>Lenz’s law—induction opposes any change in flux</a:t>
            </a:r>
            <a:r>
              <a:rPr kumimoji="0" lang="en-US" sz="1200" b="0" i="0" u="none" strike="noStrike" kern="1200" cap="none" spc="0" normalizeH="0" baseline="0" noProof="0" dirty="0">
                <a:ln>
                  <a:noFill/>
                </a:ln>
                <a:solidFill>
                  <a:srgbClr val="000000"/>
                </a:solidFill>
                <a:effectLst/>
                <a:uLnTx/>
                <a:uFillTx/>
                <a:latin typeface="Arial"/>
                <a:ea typeface="+mn-ea"/>
                <a:cs typeface="+mn-cs"/>
              </a:rPr>
              <a:t>. (b) and (c) are two other situations. Verify for yourself that the direction of the induced </a:t>
            </a:r>
            <a:r>
              <a:rPr kumimoji="0" lang="en-US" sz="1200" b="0" i="1" u="none" strike="noStrike" kern="1200" cap="none" spc="0" normalizeH="0" baseline="0" noProof="0" dirty="0" err="1">
                <a:ln>
                  <a:noFill/>
                </a:ln>
                <a:solidFill>
                  <a:srgbClr val="000000"/>
                </a:solidFill>
                <a:effectLst/>
                <a:uLnTx/>
                <a:uFillTx/>
                <a:latin typeface="Arial"/>
                <a:ea typeface="+mn-ea"/>
                <a:cs typeface="+mn-cs"/>
              </a:rPr>
              <a:t>B</a:t>
            </a:r>
            <a:r>
              <a:rPr kumimoji="0" lang="en-US" sz="1200" b="0" i="0" u="none" strike="noStrike" kern="1200" cap="none" spc="0" normalizeH="0" baseline="-25000" noProof="0" dirty="0" err="1">
                <a:ln>
                  <a:noFill/>
                </a:ln>
                <a:solidFill>
                  <a:srgbClr val="000000"/>
                </a:solidFill>
                <a:effectLst/>
                <a:uLnTx/>
                <a:uFillTx/>
                <a:latin typeface="Arial"/>
                <a:ea typeface="+mn-ea"/>
                <a:cs typeface="+mn-cs"/>
              </a:rPr>
              <a:t>coil</a:t>
            </a:r>
            <a:r>
              <a:rPr kumimoji="0" lang="en-US" sz="1200" b="0" i="0" u="none" strike="noStrike" kern="1200" cap="none" spc="0" normalizeH="0" baseline="-25000" noProof="0" dirty="0">
                <a:ln>
                  <a:noFill/>
                </a:ln>
                <a:solidFill>
                  <a:srgbClr val="000000"/>
                </a:solidFill>
                <a:effectLst/>
                <a:uLnTx/>
                <a:uFillTx/>
                <a:latin typeface="Arial"/>
                <a:ea typeface="+mn-ea"/>
                <a:cs typeface="+mn-cs"/>
              </a:rPr>
              <a:t> </a:t>
            </a:r>
            <a:r>
              <a:rPr kumimoji="0" lang="en-US" sz="1200" b="0" i="0" u="none" strike="noStrike" kern="1200" cap="none" spc="0" normalizeH="0" baseline="0" noProof="0" dirty="0">
                <a:ln>
                  <a:noFill/>
                </a:ln>
                <a:solidFill>
                  <a:srgbClr val="000000"/>
                </a:solidFill>
                <a:effectLst/>
                <a:uLnTx/>
                <a:uFillTx/>
                <a:latin typeface="Arial"/>
                <a:ea typeface="+mn-ea"/>
                <a:cs typeface="+mn-cs"/>
              </a:rPr>
              <a:t>shown indeed opposes the change in flux and that the current direction shown is consistent with RHR-2.</a:t>
            </a:r>
          </a:p>
        </p:txBody>
      </p:sp>
    </p:spTree>
    <p:extLst>
      <p:ext uri="{BB962C8B-B14F-4D97-AF65-F5344CB8AC3E}">
        <p14:creationId xmlns:p14="http://schemas.microsoft.com/office/powerpoint/2010/main" val="17286206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9748</TotalTime>
  <Words>1110</Words>
  <Application>Microsoft Office PowerPoint</Application>
  <PresentationFormat>On-screen Show (4:3)</PresentationFormat>
  <Paragraphs>53</Paragraphs>
  <Slides>15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Calibri Light</vt:lpstr>
      <vt:lpstr>Cambria Math</vt:lpstr>
      <vt:lpstr>Neue Helvetica W01</vt:lpstr>
      <vt:lpstr>Times New Roman</vt:lpstr>
      <vt:lpstr>Retrospect</vt:lpstr>
      <vt:lpstr>ELECTROMAGNETIC INDUCTION</vt:lpstr>
      <vt:lpstr>Today’s objectives</vt:lpstr>
      <vt:lpstr>Emf and current induced in a loop</vt:lpstr>
      <vt:lpstr>Induced current</vt:lpstr>
      <vt:lpstr>Rotating a coil</vt:lpstr>
      <vt:lpstr>Magnetic flux</vt:lpstr>
      <vt:lpstr>More on magnetic flux</vt:lpstr>
      <vt:lpstr>Faraday’s law</vt:lpstr>
      <vt:lpstr>Lenz’s law</vt:lpstr>
      <vt:lpstr>Lenz’s law example</vt:lpstr>
      <vt:lpstr>Motional emf</vt:lpstr>
      <vt:lpstr>Motional emf</vt:lpstr>
      <vt:lpstr>Motional emf, example</vt:lpstr>
      <vt:lpstr>Eddy currents</vt:lpstr>
      <vt:lpstr>Eddy currents, closer look</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489</cp:revision>
  <cp:lastPrinted>2011-04-21T17:00:36Z</cp:lastPrinted>
  <dcterms:created xsi:type="dcterms:W3CDTF">2002-07-11T17:04:39Z</dcterms:created>
  <dcterms:modified xsi:type="dcterms:W3CDTF">2023-12-05T15:54:20Z</dcterms:modified>
</cp:coreProperties>
</file>