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9" r:id="rId1"/>
  </p:sldMasterIdLst>
  <p:notesMasterIdLst>
    <p:notesMasterId r:id="rId21"/>
  </p:notesMasterIdLst>
  <p:handoutMasterIdLst>
    <p:handoutMasterId r:id="rId22"/>
  </p:handoutMasterIdLst>
  <p:sldIdLst>
    <p:sldId id="303" r:id="rId2"/>
    <p:sldId id="416" r:id="rId3"/>
    <p:sldId id="375" r:id="rId4"/>
    <p:sldId id="376" r:id="rId5"/>
    <p:sldId id="377" r:id="rId6"/>
    <p:sldId id="406" r:id="rId7"/>
    <p:sldId id="411" r:id="rId8"/>
    <p:sldId id="412" r:id="rId9"/>
    <p:sldId id="379" r:id="rId10"/>
    <p:sldId id="380" r:id="rId11"/>
    <p:sldId id="381" r:id="rId12"/>
    <p:sldId id="382" r:id="rId13"/>
    <p:sldId id="383" r:id="rId14"/>
    <p:sldId id="384" r:id="rId15"/>
    <p:sldId id="297" r:id="rId16"/>
    <p:sldId id="387" r:id="rId17"/>
    <p:sldId id="390" r:id="rId18"/>
    <p:sldId id="396" r:id="rId19"/>
    <p:sldId id="385" r:id="rId20"/>
  </p:sldIdLst>
  <p:sldSz cx="9144000" cy="6858000" type="screen4x3"/>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202" autoAdjust="0"/>
  </p:normalViewPr>
  <p:slideViewPr>
    <p:cSldViewPr>
      <p:cViewPr>
        <p:scale>
          <a:sx n="119" d="100"/>
          <a:sy n="119" d="100"/>
        </p:scale>
        <p:origin x="588" y="6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 Equation 21.20 gives</a:t>
            </a:r>
            <a:r>
              <a:rPr lang="en-US" baseline="0" dirty="0"/>
              <a:t> the capacitance: C = eps_0*A/d where A = 1 m^2, d = 1E-3 m, and eps_0 = 8.85E-12 (SI units). C = 8.85E-9 Farads. With 100V applied, it will accumulate a charge Q = CV = 8.85E-7 Coulombs.</a:t>
            </a:r>
            <a:endParaRPr lang="en-IN"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Arial"/>
                <a:ea typeface="Arial"/>
                <a:cs typeface="Arial"/>
                <a:sym typeface="Arial"/>
              </a:rPr>
              <a:t>7</a:t>
            </a:fld>
            <a:endParaRPr lang="en-US"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0931775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ABAED0C1-238E-BAFF-E72B-26B57C317DE1}"/>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84CC9268-08E6-3DCC-16B1-19607E71AD6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0B4A5B7E-536D-B661-43B9-011F18AEB7DA}"/>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136269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39935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02597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35603360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4204251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1489008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4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858399"/>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9728" y="2591877"/>
            <a:ext cx="8229600" cy="706800"/>
          </a:xfrm>
        </p:spPr>
        <p:txBody>
          <a:bodyPr/>
          <a:lstStyle/>
          <a:p>
            <a:pPr lvl="0"/>
            <a:r>
              <a:rPr lang="en-US" dirty="0"/>
              <a:t>Edit Master text styles</a:t>
            </a:r>
          </a:p>
        </p:txBody>
      </p:sp>
      <p:sp>
        <p:nvSpPr>
          <p:cNvPr id="8" name="Shape 16"/>
          <p:cNvSpPr txBox="1"/>
          <p:nvPr userDrawn="1"/>
        </p:nvSpPr>
        <p:spPr>
          <a:xfrm>
            <a:off x="1600200" y="6429344"/>
            <a:ext cx="7162799" cy="200054"/>
          </a:xfrm>
          <a:prstGeom prst="rect">
            <a:avLst/>
          </a:prstGeom>
          <a:noFill/>
          <a:ln>
            <a:noFill/>
          </a:ln>
        </p:spPr>
        <p:txBody>
          <a:bodyPr lIns="91425" tIns="45700" rIns="91425" bIns="45700" anchor="t" anchorCtr="0">
            <a:noAutofit/>
          </a:bodyPr>
          <a:lstStyle/>
          <a:p>
            <a:pPr marL="0" marR="0" indent="0" algn="r" defTabSz="914400" rtl="0" eaLnBrk="1" fontAlgn="auto" latinLnBrk="0" hangingPunct="1">
              <a:lnSpc>
                <a:spcPct val="100000"/>
              </a:lnSpc>
              <a:spcBef>
                <a:spcPts val="0"/>
              </a:spcBef>
              <a:spcAft>
                <a:spcPts val="0"/>
              </a:spcAft>
              <a:buClrTx/>
              <a:buSzTx/>
              <a:buFontTx/>
              <a:buNone/>
              <a:tabLst/>
              <a:defRPr/>
            </a:pPr>
            <a:endParaRPr lang="en-US" altLang="en-US" sz="1200" b="0" dirty="0">
              <a:latin typeface="Verdana"/>
              <a:ea typeface="Verdana" panose="020B0604030504040204" pitchFamily="34" charset="0"/>
              <a:cs typeface="Verdana" panose="020B0604030504040204" pitchFamily="34" charset="0"/>
            </a:endParaRPr>
          </a:p>
        </p:txBody>
      </p:sp>
      <p:sp>
        <p:nvSpPr>
          <p:cNvPr id="3" name="Content Placeholder 2"/>
          <p:cNvSpPr>
            <a:spLocks noGrp="1"/>
          </p:cNvSpPr>
          <p:nvPr>
            <p:ph sz="quarter" idx="15"/>
          </p:nvPr>
        </p:nvSpPr>
        <p:spPr>
          <a:xfrm>
            <a:off x="459728" y="3475828"/>
            <a:ext cx="8229600" cy="71034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6"/>
          </p:nvPr>
        </p:nvSpPr>
        <p:spPr>
          <a:xfrm>
            <a:off x="457200" y="4376738"/>
            <a:ext cx="8232775" cy="9112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0478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Two 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83819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819400"/>
            <a:ext cx="8229600" cy="762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5957"/>
            <a:ext cx="8229600" cy="83464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5"/>
          </p:nvPr>
        </p:nvSpPr>
        <p:spPr>
          <a:xfrm>
            <a:off x="457200" y="5046663"/>
            <a:ext cx="8229600" cy="8207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663900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714518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A1DBDB5D-5956-4717-B2E0-D781475071B8}" type="datetime4">
              <a:rPr lang="en-US"/>
              <a:pPr>
                <a:defRPr/>
              </a:pPr>
              <a:t>December 5, 2023</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extLst>
      <p:ext uri="{BB962C8B-B14F-4D97-AF65-F5344CB8AC3E}">
        <p14:creationId xmlns:p14="http://schemas.microsoft.com/office/powerpoint/2010/main" val="300981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53037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448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302284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66109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708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24973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736703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644922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0913855"/>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7" r:id="rId17"/>
    <p:sldLayoutId id="2147483778" r:id="rId18"/>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 name="Rectangle 9">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8638A98B-4B4B-4607-B11F-7DCA0D7CCE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3" name="Picture 2" descr="A group of different electronic components&#10;&#10;Description automatically generated">
            <a:extLst>
              <a:ext uri="{FF2B5EF4-FFF2-40B4-BE49-F238E27FC236}">
                <a16:creationId xmlns:a16="http://schemas.microsoft.com/office/drawing/2014/main" id="{122BF475-597A-C509-8B54-D00A2BBA08F7}"/>
              </a:ext>
            </a:extLst>
          </p:cNvPr>
          <p:cNvPicPr>
            <a:picLocks noChangeAspect="1"/>
          </p:cNvPicPr>
          <p:nvPr/>
        </p:nvPicPr>
        <p:blipFill rotWithShape="1">
          <a:blip r:embed="rId3"/>
          <a:srcRect l="16109" r="20604" b="1"/>
          <a:stretch/>
        </p:blipFill>
        <p:spPr>
          <a:xfrm>
            <a:off x="844587" y="683854"/>
            <a:ext cx="4200895" cy="4978365"/>
          </a:xfrm>
          <a:prstGeom prst="rect">
            <a:avLst/>
          </a:prstGeom>
        </p:spPr>
      </p:pic>
      <p:sp>
        <p:nvSpPr>
          <p:cNvPr id="16" name="Rectangle 15">
            <a:extLst>
              <a:ext uri="{FF2B5EF4-FFF2-40B4-BE49-F238E27FC236}">
                <a16:creationId xmlns:a16="http://schemas.microsoft.com/office/drawing/2014/main" id="{8E3B9B0E-204E-4BFD-B58A-E71D9CDC3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5710114" y="0"/>
            <a:ext cx="343855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6072663" y="640080"/>
            <a:ext cx="2744435" cy="2926080"/>
          </a:xfrm>
        </p:spPr>
        <p:txBody>
          <a:bodyPr vert="horz" lIns="91440" tIns="45720" rIns="91440" bIns="45720" rtlCol="0" anchor="b">
            <a:normAutofit/>
          </a:bodyPr>
          <a:lstStyle/>
          <a:p>
            <a:r>
              <a:rPr lang="en-US" sz="3500">
                <a:solidFill>
                  <a:srgbClr val="FFFFFF"/>
                </a:solidFill>
              </a:rPr>
              <a:t>CAPACITANCE AND </a:t>
            </a:r>
            <a:br>
              <a:rPr lang="en-US" sz="3500">
                <a:solidFill>
                  <a:srgbClr val="FFFFFF"/>
                </a:solidFill>
              </a:rPr>
            </a:br>
            <a:r>
              <a:rPr lang="en-US" sz="3500">
                <a:solidFill>
                  <a:srgbClr val="FFFFFF"/>
                </a:solidFill>
              </a:rPr>
              <a:t>DIELECTRICS </a:t>
            </a:r>
          </a:p>
        </p:txBody>
      </p:sp>
      <p:sp>
        <p:nvSpPr>
          <p:cNvPr id="18" name="Rectangle 17">
            <a:extLst>
              <a:ext uri="{FF2B5EF4-FFF2-40B4-BE49-F238E27FC236}">
                <a16:creationId xmlns:a16="http://schemas.microsoft.com/office/drawing/2014/main" id="{B1121E64-CB88-4BF5-B531-C0316E7F6E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7679"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descr="OSX-Stacked-TM-RGB-300dpi-2016.jpg">
            <a:extLst>
              <a:ext uri="{FF2B5EF4-FFF2-40B4-BE49-F238E27FC236}">
                <a16:creationId xmlns:a16="http://schemas.microsoft.com/office/drawing/2014/main" id="{9AB34012-983C-F1CD-9F4E-0CD4176548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526" y="5917520"/>
            <a:ext cx="1226434" cy="833592"/>
          </a:xfrm>
          <a:prstGeom prst="rect">
            <a:avLst/>
          </a:prstGeom>
        </p:spPr>
      </p:pic>
    </p:spTree>
    <p:extLst>
      <p:ext uri="{BB962C8B-B14F-4D97-AF65-F5344CB8AC3E}">
        <p14:creationId xmlns:p14="http://schemas.microsoft.com/office/powerpoint/2010/main" val="108760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600316"/>
            <a:ext cx="7543800" cy="856396"/>
          </a:xfrm>
        </p:spPr>
        <p:txBody>
          <a:bodyPr>
            <a:normAutofit/>
          </a:bodyPr>
          <a:lstStyle/>
          <a:p>
            <a:r>
              <a:rPr lang="en-US" altLang="en-US" dirty="0"/>
              <a:t>Capacitors in series, details</a:t>
            </a:r>
            <a:endParaRPr lang="en-US" b="0" dirty="0"/>
          </a:p>
        </p:txBody>
      </p:sp>
      <p:pic>
        <p:nvPicPr>
          <p:cNvPr id="5" name="Picture 4">
            <a:extLst>
              <a:ext uri="{FF2B5EF4-FFF2-40B4-BE49-F238E27FC236}">
                <a16:creationId xmlns:a16="http://schemas.microsoft.com/office/drawing/2014/main" id="{175C30D1-96EE-CE9F-9140-FB865723710F}"/>
              </a:ext>
            </a:extLst>
          </p:cNvPr>
          <p:cNvPicPr>
            <a:picLocks noChangeAspect="1"/>
          </p:cNvPicPr>
          <p:nvPr/>
        </p:nvPicPr>
        <p:blipFill>
          <a:blip r:embed="rId2"/>
          <a:stretch>
            <a:fillRect/>
          </a:stretch>
        </p:blipFill>
        <p:spPr>
          <a:xfrm>
            <a:off x="762000" y="2209800"/>
            <a:ext cx="7169518" cy="3619686"/>
          </a:xfrm>
          <a:prstGeom prst="rect">
            <a:avLst/>
          </a:prstGeom>
        </p:spPr>
      </p:pic>
    </p:spTree>
    <p:extLst>
      <p:ext uri="{BB962C8B-B14F-4D97-AF65-F5344CB8AC3E}">
        <p14:creationId xmlns:p14="http://schemas.microsoft.com/office/powerpoint/2010/main" val="1722510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85800"/>
            <a:ext cx="6934201" cy="914400"/>
          </a:xfrm>
        </p:spPr>
        <p:txBody>
          <a:bodyPr>
            <a:noAutofit/>
          </a:bodyPr>
          <a:lstStyle/>
          <a:p>
            <a:r>
              <a:rPr lang="en-US" altLang="en-US" dirty="0"/>
              <a:t>Capacitors in series, summary</a:t>
            </a:r>
            <a:endParaRPr lang="en-US" b="0" dirty="0"/>
          </a:p>
        </p:txBody>
      </p:sp>
      <p:sp>
        <p:nvSpPr>
          <p:cNvPr id="4" name="Content Placeholder 3"/>
          <p:cNvSpPr>
            <a:spLocks noGrp="1"/>
          </p:cNvSpPr>
          <p:nvPr>
            <p:ph idx="1"/>
          </p:nvPr>
        </p:nvSpPr>
        <p:spPr>
          <a:xfrm>
            <a:off x="914400" y="1981200"/>
            <a:ext cx="7772400" cy="3152363"/>
          </a:xfrm>
        </p:spPr>
        <p:txBody>
          <a:bodyPr/>
          <a:lstStyle/>
          <a:p>
            <a:r>
              <a:rPr lang="en-CA" altLang="en-US" sz="2400" dirty="0"/>
              <a:t>When several capacitors are connected in series, the magnitude of charge is the same on all plates of all the capacitors.</a:t>
            </a:r>
          </a:p>
          <a:p>
            <a:r>
              <a:rPr lang="en-CA" altLang="en-US" sz="2400" dirty="0"/>
              <a:t>The potential differences of the individual capacitors add to give the total potential difference across the series combination.</a:t>
            </a:r>
            <a:endParaRPr lang="en-US" sz="2400" dirty="0"/>
          </a:p>
        </p:txBody>
      </p:sp>
      <p:sp>
        <p:nvSpPr>
          <p:cNvPr id="5" name="Content Placeholder 4"/>
          <p:cNvSpPr>
            <a:spLocks noGrp="1"/>
          </p:cNvSpPr>
          <p:nvPr>
            <p:ph idx="13"/>
          </p:nvPr>
        </p:nvSpPr>
        <p:spPr>
          <a:xfrm>
            <a:off x="941137" y="4455305"/>
            <a:ext cx="8229600" cy="783773"/>
          </a:xfrm>
        </p:spPr>
        <p:txBody>
          <a:bodyPr>
            <a:normAutofit fontScale="92500" lnSpcReduction="20000"/>
          </a:bodyPr>
          <a:lstStyle/>
          <a:p>
            <a:r>
              <a:rPr lang="en-CA" altLang="en-US" sz="2400" dirty="0"/>
              <a:t>The equivalent capacitance of the series combination</a:t>
            </a:r>
          </a:p>
          <a:p>
            <a:pPr marL="0" indent="0">
              <a:buNone/>
            </a:pPr>
            <a:r>
              <a:rPr lang="en-CA" altLang="en-US" sz="2400" dirty="0"/>
              <a:t>    is given by:</a:t>
            </a:r>
            <a:endParaRPr lang="en-US" altLang="en-US" sz="2400" dirty="0"/>
          </a:p>
        </p:txBody>
      </p:sp>
      <p:pic>
        <p:nvPicPr>
          <p:cNvPr id="8" name="Picture 7">
            <a:extLst>
              <a:ext uri="{FF2B5EF4-FFF2-40B4-BE49-F238E27FC236}">
                <a16:creationId xmlns:a16="http://schemas.microsoft.com/office/drawing/2014/main" id="{FD729EA5-D3AA-EA58-BFB3-5346DB469B53}"/>
              </a:ext>
            </a:extLst>
          </p:cNvPr>
          <p:cNvPicPr>
            <a:picLocks noChangeAspect="1"/>
          </p:cNvPicPr>
          <p:nvPr/>
        </p:nvPicPr>
        <p:blipFill>
          <a:blip r:embed="rId2"/>
          <a:stretch>
            <a:fillRect/>
          </a:stretch>
        </p:blipFill>
        <p:spPr>
          <a:xfrm>
            <a:off x="2895600" y="5239078"/>
            <a:ext cx="2991896" cy="685800"/>
          </a:xfrm>
          <a:prstGeom prst="rect">
            <a:avLst/>
          </a:prstGeom>
        </p:spPr>
      </p:pic>
    </p:spTree>
    <p:extLst>
      <p:ext uri="{BB962C8B-B14F-4D97-AF65-F5344CB8AC3E}">
        <p14:creationId xmlns:p14="http://schemas.microsoft.com/office/powerpoint/2010/main" val="3362810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76200"/>
            <a:ext cx="7543800" cy="1450757"/>
          </a:xfrm>
        </p:spPr>
        <p:txBody>
          <a:bodyPr>
            <a:normAutofit/>
          </a:bodyPr>
          <a:lstStyle/>
          <a:p>
            <a:r>
              <a:rPr lang="en-US" altLang="en-US" dirty="0"/>
              <a:t>Capacitors in parallel</a:t>
            </a:r>
            <a:endParaRPr lang="en-US" b="0" dirty="0"/>
          </a:p>
        </p:txBody>
      </p:sp>
      <p:sp>
        <p:nvSpPr>
          <p:cNvPr id="6" name="Content Placeholder 5"/>
          <p:cNvSpPr>
            <a:spLocks noGrp="1"/>
          </p:cNvSpPr>
          <p:nvPr>
            <p:ph idx="1"/>
          </p:nvPr>
        </p:nvSpPr>
        <p:spPr>
          <a:xfrm>
            <a:off x="609600" y="1917106"/>
            <a:ext cx="3657600" cy="2514599"/>
          </a:xfrm>
        </p:spPr>
        <p:txBody>
          <a:bodyPr>
            <a:normAutofit/>
          </a:bodyPr>
          <a:lstStyle/>
          <a:p>
            <a:pPr marL="256032" indent="-256032">
              <a:buSzPct val="100000"/>
            </a:pPr>
            <a:r>
              <a:rPr lang="en-US" altLang="en-US" sz="2600" dirty="0"/>
              <a:t>Capacitors are connected in </a:t>
            </a:r>
            <a:r>
              <a:rPr lang="en-US" altLang="en-US" sz="2600" b="1" dirty="0"/>
              <a:t>parallel </a:t>
            </a:r>
            <a:r>
              <a:rPr lang="en-US" altLang="en-US" sz="2600" dirty="0"/>
              <a:t>between </a:t>
            </a:r>
            <a:r>
              <a:rPr lang="en-US" altLang="en-US" sz="2600" i="1" dirty="0"/>
              <a:t>a</a:t>
            </a:r>
            <a:r>
              <a:rPr lang="en-US" altLang="en-US" sz="2600" dirty="0"/>
              <a:t> and </a:t>
            </a:r>
            <a:r>
              <a:rPr lang="en-US" altLang="en-US" sz="2600" i="1" dirty="0"/>
              <a:t>b</a:t>
            </a:r>
            <a:r>
              <a:rPr lang="en-US" altLang="en-US" sz="2600" dirty="0"/>
              <a:t> if the potential difference </a:t>
            </a:r>
            <a:r>
              <a:rPr lang="en-US" altLang="en-US" sz="2600" i="1" dirty="0"/>
              <a:t>V</a:t>
            </a:r>
            <a:r>
              <a:rPr lang="en-US" altLang="en-US" sz="2600" i="1" baseline="-25000" dirty="0"/>
              <a:t>ab</a:t>
            </a:r>
            <a:r>
              <a:rPr lang="en-US" altLang="en-US" sz="2600" dirty="0"/>
              <a:t> is the same for all the capacitors.</a:t>
            </a:r>
          </a:p>
        </p:txBody>
      </p:sp>
      <p:pic>
        <p:nvPicPr>
          <p:cNvPr id="3" name="Picture 2">
            <a:extLst>
              <a:ext uri="{FF2B5EF4-FFF2-40B4-BE49-F238E27FC236}">
                <a16:creationId xmlns:a16="http://schemas.microsoft.com/office/drawing/2014/main" id="{528FDA49-7A99-1646-2767-4D13968DF4F8}"/>
              </a:ext>
            </a:extLst>
          </p:cNvPr>
          <p:cNvPicPr>
            <a:picLocks noChangeAspect="1"/>
          </p:cNvPicPr>
          <p:nvPr/>
        </p:nvPicPr>
        <p:blipFill>
          <a:blip r:embed="rId2"/>
          <a:stretch>
            <a:fillRect/>
          </a:stretch>
        </p:blipFill>
        <p:spPr>
          <a:xfrm>
            <a:off x="4572000" y="2362200"/>
            <a:ext cx="4261473" cy="3499407"/>
          </a:xfrm>
          <a:prstGeom prst="rect">
            <a:avLst/>
          </a:prstGeom>
        </p:spPr>
      </p:pic>
      <p:sp>
        <p:nvSpPr>
          <p:cNvPr id="8" name="TextBox 7">
            <a:extLst>
              <a:ext uri="{FF2B5EF4-FFF2-40B4-BE49-F238E27FC236}">
                <a16:creationId xmlns:a16="http://schemas.microsoft.com/office/drawing/2014/main" id="{27729C84-EA4F-D0C1-5829-978EC90BAEA7}"/>
              </a:ext>
            </a:extLst>
          </p:cNvPr>
          <p:cNvSpPr txBox="1"/>
          <p:nvPr/>
        </p:nvSpPr>
        <p:spPr>
          <a:xfrm>
            <a:off x="533400" y="4416030"/>
            <a:ext cx="3352800" cy="1683538"/>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Capacitors in parallel. Each is connected directly to the voltage source just as if it were all alone, and so the total capacitance in parallel is just the sum of the individual capacitances.</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equivalent capacitor has a larger plate area and can therefore hold more charge than the individual capacitors.</a:t>
            </a:r>
          </a:p>
        </p:txBody>
      </p:sp>
    </p:spTree>
    <p:extLst>
      <p:ext uri="{BB962C8B-B14F-4D97-AF65-F5344CB8AC3E}">
        <p14:creationId xmlns:p14="http://schemas.microsoft.com/office/powerpoint/2010/main" val="2436408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Capacitors in parallel, details</a:t>
            </a:r>
            <a:endParaRPr lang="en-US" b="0" dirty="0"/>
          </a:p>
        </p:txBody>
      </p:sp>
      <p:pic>
        <p:nvPicPr>
          <p:cNvPr id="6" name="Picture 5">
            <a:extLst>
              <a:ext uri="{FF2B5EF4-FFF2-40B4-BE49-F238E27FC236}">
                <a16:creationId xmlns:a16="http://schemas.microsoft.com/office/drawing/2014/main" id="{116E0FC4-7BC8-33CA-7D94-447580AB6EDA}"/>
              </a:ext>
            </a:extLst>
          </p:cNvPr>
          <p:cNvPicPr>
            <a:picLocks noChangeAspect="1"/>
          </p:cNvPicPr>
          <p:nvPr/>
        </p:nvPicPr>
        <p:blipFill>
          <a:blip r:embed="rId2"/>
          <a:stretch>
            <a:fillRect/>
          </a:stretch>
        </p:blipFill>
        <p:spPr>
          <a:xfrm>
            <a:off x="609600" y="2188464"/>
            <a:ext cx="7709074" cy="1459586"/>
          </a:xfrm>
          <a:prstGeom prst="rect">
            <a:avLst/>
          </a:prstGeom>
        </p:spPr>
      </p:pic>
    </p:spTree>
    <p:extLst>
      <p:ext uri="{BB962C8B-B14F-4D97-AF65-F5344CB8AC3E}">
        <p14:creationId xmlns:p14="http://schemas.microsoft.com/office/powerpoint/2010/main" val="3694713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787650"/>
            <a:ext cx="7696200" cy="853089"/>
          </a:xfrm>
        </p:spPr>
        <p:txBody>
          <a:bodyPr>
            <a:noAutofit/>
          </a:bodyPr>
          <a:lstStyle/>
          <a:p>
            <a:r>
              <a:rPr lang="en-US" altLang="en-US" dirty="0"/>
              <a:t>Capacitors in parallel, summary</a:t>
            </a:r>
            <a:endParaRPr lang="en-US" b="0" dirty="0"/>
          </a:p>
        </p:txBody>
      </p:sp>
      <p:sp>
        <p:nvSpPr>
          <p:cNvPr id="5" name="Content Placeholder 4"/>
          <p:cNvSpPr>
            <a:spLocks noGrp="1"/>
          </p:cNvSpPr>
          <p:nvPr>
            <p:ph idx="1"/>
          </p:nvPr>
        </p:nvSpPr>
        <p:spPr>
          <a:xfrm>
            <a:off x="457200" y="2112217"/>
            <a:ext cx="8229600" cy="1566766"/>
          </a:xfrm>
        </p:spPr>
        <p:txBody>
          <a:bodyPr/>
          <a:lstStyle/>
          <a:p>
            <a:r>
              <a:rPr lang="en-CA" altLang="en-US" sz="2200" dirty="0"/>
              <a:t>When several capacitors are connected in parallel, the potential differences are the same for all the capacitors.</a:t>
            </a:r>
          </a:p>
          <a:p>
            <a:r>
              <a:rPr lang="en-CA" altLang="en-US" sz="2200" dirty="0"/>
              <a:t>The charges on the individual capacitors add to give the total charge on the parallel combination.</a:t>
            </a:r>
          </a:p>
        </p:txBody>
      </p:sp>
      <p:sp>
        <p:nvSpPr>
          <p:cNvPr id="6" name="Content Placeholder 5"/>
          <p:cNvSpPr>
            <a:spLocks noGrp="1"/>
          </p:cNvSpPr>
          <p:nvPr>
            <p:ph idx="13"/>
          </p:nvPr>
        </p:nvSpPr>
        <p:spPr>
          <a:xfrm>
            <a:off x="457200" y="3712076"/>
            <a:ext cx="8229600" cy="834643"/>
          </a:xfrm>
        </p:spPr>
        <p:txBody>
          <a:bodyPr/>
          <a:lstStyle/>
          <a:p>
            <a:r>
              <a:rPr lang="en-CA" altLang="en-US" sz="2200" dirty="0"/>
              <a:t>The equivalent capacitance of the parallel combination is given by:</a:t>
            </a:r>
            <a:endParaRPr lang="en-US" altLang="en-US" sz="2200" dirty="0"/>
          </a:p>
        </p:txBody>
      </p:sp>
      <p:pic>
        <p:nvPicPr>
          <p:cNvPr id="3" name="Picture 2">
            <a:extLst>
              <a:ext uri="{FF2B5EF4-FFF2-40B4-BE49-F238E27FC236}">
                <a16:creationId xmlns:a16="http://schemas.microsoft.com/office/drawing/2014/main" id="{078994CB-91E9-22EC-19EC-C1B5CD4CA180}"/>
              </a:ext>
            </a:extLst>
          </p:cNvPr>
          <p:cNvPicPr>
            <a:picLocks noChangeAspect="1"/>
          </p:cNvPicPr>
          <p:nvPr/>
        </p:nvPicPr>
        <p:blipFill>
          <a:blip r:embed="rId2"/>
          <a:stretch>
            <a:fillRect/>
          </a:stretch>
        </p:blipFill>
        <p:spPr>
          <a:xfrm>
            <a:off x="2895600" y="4495800"/>
            <a:ext cx="2959252" cy="514376"/>
          </a:xfrm>
          <a:prstGeom prst="rect">
            <a:avLst/>
          </a:prstGeom>
        </p:spPr>
      </p:pic>
    </p:spTree>
    <p:extLst>
      <p:ext uri="{BB962C8B-B14F-4D97-AF65-F5344CB8AC3E}">
        <p14:creationId xmlns:p14="http://schemas.microsoft.com/office/powerpoint/2010/main" val="3890075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41300"/>
            <a:ext cx="8062913" cy="658813"/>
          </a:xfrm>
        </p:spPr>
        <p:txBody>
          <a:bodyPr>
            <a:normAutofit fontScale="90000"/>
          </a:bodyPr>
          <a:lstStyle/>
          <a:p>
            <a:pPr fontAlgn="auto">
              <a:spcAft>
                <a:spcPts val="0"/>
              </a:spcAft>
              <a:defRPr/>
            </a:pPr>
            <a:r>
              <a:rPr lang="en-US" dirty="0"/>
              <a:t>Combination of capacitors, example</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57200" y="1562358"/>
            <a:ext cx="8062913" cy="2620446"/>
          </a:xfrm>
        </p:spPr>
      </p:pic>
      <p:sp>
        <p:nvSpPr>
          <p:cNvPr id="9219" name="Text Placeholder 6"/>
          <p:cNvSpPr>
            <a:spLocks noGrp="1"/>
          </p:cNvSpPr>
          <p:nvPr>
            <p:ph type="body" sz="quarter" idx="14"/>
          </p:nvPr>
        </p:nvSpPr>
        <p:spPr>
          <a:xfrm>
            <a:off x="439821" y="4712236"/>
            <a:ext cx="8458201" cy="1166812"/>
          </a:xfrm>
        </p:spPr>
        <p:txBody>
          <a:bodyPr>
            <a:noAutofit/>
          </a:bodyPr>
          <a:lstStyle/>
          <a:p>
            <a:pPr marL="342900" indent="-342900">
              <a:buAutoNum type="alphaLcParenBoth"/>
            </a:pPr>
            <a:r>
              <a:rPr lang="en-US" sz="1200" dirty="0"/>
              <a:t>This circuit contains both series and parallel connections of capacitors. </a:t>
            </a:r>
          </a:p>
          <a:p>
            <a:pPr marL="342900" indent="-342900">
              <a:buAutoNum type="alphaLcParenBoth"/>
            </a:pPr>
            <a:r>
              <a:rPr lang="en-US" sz="1200" dirty="0"/>
              <a:t>C</a:t>
            </a:r>
            <a:r>
              <a:rPr lang="en-US" sz="1200" baseline="-25000" dirty="0"/>
              <a:t>1</a:t>
            </a:r>
            <a:r>
              <a:rPr lang="en-US" sz="1200" dirty="0"/>
              <a:t> and </a:t>
            </a:r>
            <a:r>
              <a:rPr lang="en-US" sz="1200" i="1" dirty="0"/>
              <a:t>C</a:t>
            </a:r>
            <a:r>
              <a:rPr lang="en-US" sz="1200" baseline="-25000" dirty="0"/>
              <a:t>2</a:t>
            </a:r>
            <a:r>
              <a:rPr lang="en-US" sz="1200" dirty="0"/>
              <a:t> are in series; their equivalent capacitance </a:t>
            </a:r>
            <a:r>
              <a:rPr lang="en-US" sz="1200" i="1" dirty="0"/>
              <a:t>C</a:t>
            </a:r>
            <a:r>
              <a:rPr lang="en-US" sz="1200" baseline="-25000" dirty="0"/>
              <a:t>S</a:t>
            </a:r>
            <a:r>
              <a:rPr lang="en-US" sz="1200" dirty="0"/>
              <a:t> is less than either of them.</a:t>
            </a:r>
          </a:p>
          <a:p>
            <a:pPr marL="342900" indent="-342900">
              <a:buAutoNum type="alphaLcParenBoth"/>
            </a:pPr>
            <a:r>
              <a:rPr lang="en-US" sz="1200" dirty="0"/>
              <a:t> Note that </a:t>
            </a:r>
            <a:r>
              <a:rPr lang="en-US" sz="1200" i="1" dirty="0"/>
              <a:t>C</a:t>
            </a:r>
            <a:r>
              <a:rPr lang="en-US" sz="1200" baseline="-25000" dirty="0"/>
              <a:t>S</a:t>
            </a:r>
            <a:r>
              <a:rPr lang="en-US" sz="1200" dirty="0"/>
              <a:t> is in parallel with </a:t>
            </a:r>
            <a:r>
              <a:rPr lang="en-US" sz="1200" i="1" dirty="0"/>
              <a:t>C</a:t>
            </a:r>
            <a:r>
              <a:rPr lang="en-US" sz="1200" baseline="-25000" dirty="0"/>
              <a:t>3</a:t>
            </a:r>
            <a:r>
              <a:rPr lang="en-US" sz="1200" dirty="0"/>
              <a:t> . The total capacitance is, thus, the sum of </a:t>
            </a:r>
            <a:r>
              <a:rPr lang="en-US" sz="1200" i="1" dirty="0"/>
              <a:t>C</a:t>
            </a:r>
            <a:r>
              <a:rPr lang="en-US" sz="1200" baseline="-25000" dirty="0"/>
              <a:t>S</a:t>
            </a:r>
            <a:r>
              <a:rPr lang="en-US" sz="1200" dirty="0"/>
              <a:t> and </a:t>
            </a:r>
            <a:r>
              <a:rPr lang="en-US" sz="1200" i="1" dirty="0"/>
              <a:t>C</a:t>
            </a:r>
            <a:r>
              <a:rPr lang="en-US" sz="1200" baseline="-25000" dirty="0"/>
              <a:t>3</a:t>
            </a:r>
            <a:r>
              <a:rPr lang="en-US" sz="1200" dirty="0"/>
              <a:t> .</a:t>
            </a:r>
          </a:p>
        </p:txBody>
      </p:sp>
    </p:spTree>
    <p:extLst>
      <p:ext uri="{BB962C8B-B14F-4D97-AF65-F5344CB8AC3E}">
        <p14:creationId xmlns:p14="http://schemas.microsoft.com/office/powerpoint/2010/main" val="3585934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932596"/>
          </a:xfrm>
        </p:spPr>
        <p:txBody>
          <a:bodyPr>
            <a:normAutofit/>
          </a:bodyPr>
          <a:lstStyle/>
          <a:p>
            <a:r>
              <a:rPr lang="en-US" altLang="en-US" dirty="0"/>
              <a:t>Dielectrics</a:t>
            </a:r>
            <a:r>
              <a:rPr lang="en-US" altLang="en-US" cap="all" dirty="0"/>
              <a:t> </a:t>
            </a:r>
            <a:endParaRPr lang="en-US" b="0" cap="all" dirty="0"/>
          </a:p>
        </p:txBody>
      </p:sp>
      <p:sp>
        <p:nvSpPr>
          <p:cNvPr id="3" name="Content Placeholder 2"/>
          <p:cNvSpPr>
            <a:spLocks noGrp="1"/>
          </p:cNvSpPr>
          <p:nvPr>
            <p:ph idx="1"/>
          </p:nvPr>
        </p:nvSpPr>
        <p:spPr>
          <a:xfrm>
            <a:off x="457199" y="1828800"/>
            <a:ext cx="8229600" cy="2092355"/>
          </a:xfrm>
        </p:spPr>
        <p:txBody>
          <a:bodyPr/>
          <a:lstStyle/>
          <a:p>
            <a:pPr marL="256032" indent="-256032">
              <a:buSzPct val="100000"/>
            </a:pPr>
            <a:r>
              <a:rPr lang="en-CA" altLang="en-US" sz="2400" dirty="0"/>
              <a:t>Most capacitors have a nonconducting material, or dielectric, between their conducting plates. </a:t>
            </a:r>
          </a:p>
          <a:p>
            <a:pPr marL="256032" indent="-256032">
              <a:buSzPct val="100000"/>
            </a:pPr>
            <a:r>
              <a:rPr lang="en-CA" altLang="en-US" sz="2400" dirty="0"/>
              <a:t>A common type of capacitor uses long strips of metal foil for the plates, separated by strips of plastic sheet such as Mylar.</a:t>
            </a:r>
            <a:endParaRPr lang="en-US" altLang="en-US" sz="2400" dirty="0"/>
          </a:p>
        </p:txBody>
      </p:sp>
      <p:pic>
        <p:nvPicPr>
          <p:cNvPr id="6" name="Picture 5">
            <a:extLst>
              <a:ext uri="{FF2B5EF4-FFF2-40B4-BE49-F238E27FC236}">
                <a16:creationId xmlns:a16="http://schemas.microsoft.com/office/drawing/2014/main" id="{AFC734FA-42F7-D736-8F83-FEBE27244D2E}"/>
              </a:ext>
            </a:extLst>
          </p:cNvPr>
          <p:cNvPicPr>
            <a:picLocks noChangeAspect="1"/>
          </p:cNvPicPr>
          <p:nvPr/>
        </p:nvPicPr>
        <p:blipFill>
          <a:blip r:embed="rId2"/>
          <a:stretch>
            <a:fillRect/>
          </a:stretch>
        </p:blipFill>
        <p:spPr>
          <a:xfrm>
            <a:off x="1066800" y="3962400"/>
            <a:ext cx="7738133" cy="1041053"/>
          </a:xfrm>
          <a:prstGeom prst="rect">
            <a:avLst/>
          </a:prstGeom>
        </p:spPr>
      </p:pic>
    </p:spTree>
    <p:extLst>
      <p:ext uri="{BB962C8B-B14F-4D97-AF65-F5344CB8AC3E}">
        <p14:creationId xmlns:p14="http://schemas.microsoft.com/office/powerpoint/2010/main" val="2344650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Dielectrics and polarization</a:t>
            </a:r>
            <a:endParaRPr lang="en-US" b="0" dirty="0"/>
          </a:p>
        </p:txBody>
      </p:sp>
      <p:sp>
        <p:nvSpPr>
          <p:cNvPr id="3" name="Content Placeholder 2"/>
          <p:cNvSpPr>
            <a:spLocks noGrp="1"/>
          </p:cNvSpPr>
          <p:nvPr>
            <p:ph idx="1"/>
          </p:nvPr>
        </p:nvSpPr>
        <p:spPr>
          <a:xfrm>
            <a:off x="533400" y="2209800"/>
            <a:ext cx="4343400" cy="2286000"/>
          </a:xfrm>
        </p:spPr>
        <p:txBody>
          <a:bodyPr>
            <a:normAutofit fontScale="85000" lnSpcReduction="10000"/>
          </a:bodyPr>
          <a:lstStyle/>
          <a:p>
            <a:pPr marL="256032" indent="-256032">
              <a:buSzPct val="100000"/>
            </a:pPr>
            <a:r>
              <a:rPr lang="en-US" altLang="en-US" sz="2600" dirty="0"/>
              <a:t>When a dielectric is inserted between the plates of a capacitor, the electric field </a:t>
            </a:r>
            <a:r>
              <a:rPr lang="en-US" altLang="en-US" sz="2600" b="1" dirty="0"/>
              <a:t>decreases</a:t>
            </a:r>
            <a:r>
              <a:rPr lang="en-US" altLang="en-US" sz="2600" dirty="0"/>
              <a:t>.</a:t>
            </a:r>
          </a:p>
          <a:p>
            <a:pPr marL="256032" indent="-256032">
              <a:buSzPct val="100000"/>
            </a:pPr>
            <a:r>
              <a:rPr lang="en-US" altLang="en-US" sz="2600" dirty="0"/>
              <a:t>This is due to </a:t>
            </a:r>
            <a:r>
              <a:rPr lang="en-US" altLang="en-US" sz="2600" b="1" dirty="0"/>
              <a:t>polarization</a:t>
            </a:r>
            <a:r>
              <a:rPr lang="en-US" altLang="en-US" sz="2600" dirty="0"/>
              <a:t> of the charge within the dielectric, which results in induced surface charges, as shown.</a:t>
            </a:r>
          </a:p>
        </p:txBody>
      </p:sp>
      <p:pic>
        <p:nvPicPr>
          <p:cNvPr id="5" name="Picture 4">
            <a:extLst>
              <a:ext uri="{FF2B5EF4-FFF2-40B4-BE49-F238E27FC236}">
                <a16:creationId xmlns:a16="http://schemas.microsoft.com/office/drawing/2014/main" id="{FB509904-982C-111A-310E-DD758AA159B1}"/>
              </a:ext>
            </a:extLst>
          </p:cNvPr>
          <p:cNvPicPr>
            <a:picLocks noChangeAspect="1"/>
          </p:cNvPicPr>
          <p:nvPr/>
        </p:nvPicPr>
        <p:blipFill>
          <a:blip r:embed="rId2"/>
          <a:stretch>
            <a:fillRect/>
          </a:stretch>
        </p:blipFill>
        <p:spPr>
          <a:xfrm>
            <a:off x="5309769" y="2286000"/>
            <a:ext cx="3255546" cy="3499407"/>
          </a:xfrm>
          <a:prstGeom prst="rect">
            <a:avLst/>
          </a:prstGeom>
        </p:spPr>
      </p:pic>
      <p:sp>
        <p:nvSpPr>
          <p:cNvPr id="7" name="TextBox 6">
            <a:extLst>
              <a:ext uri="{FF2B5EF4-FFF2-40B4-BE49-F238E27FC236}">
                <a16:creationId xmlns:a16="http://schemas.microsoft.com/office/drawing/2014/main" id="{F4ABE449-2414-E584-5A61-A7FEC216E61B}"/>
              </a:ext>
            </a:extLst>
          </p:cNvPr>
          <p:cNvSpPr txBox="1"/>
          <p:nvPr/>
        </p:nvSpPr>
        <p:spPr>
          <a:xfrm>
            <a:off x="609600" y="5110625"/>
            <a:ext cx="4572000" cy="101566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Artist’s conception of a polarized atom. The orbits of electrons around the nucleus are shifted slightly by the external charges (shown exaggerated). The resulting separation of charge within the atom means that it is polarized. Note that the unlike charge is now closer to the external charges, causing the polarization.</a:t>
            </a:r>
          </a:p>
        </p:txBody>
      </p:sp>
    </p:spTree>
    <p:extLst>
      <p:ext uri="{BB962C8B-B14F-4D97-AF65-F5344CB8AC3E}">
        <p14:creationId xmlns:p14="http://schemas.microsoft.com/office/powerpoint/2010/main" val="1163916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5372"/>
            <a:ext cx="7620000" cy="1097280"/>
          </a:xfrm>
        </p:spPr>
        <p:txBody>
          <a:bodyPr>
            <a:normAutofit/>
          </a:bodyPr>
          <a:lstStyle/>
          <a:p>
            <a:r>
              <a:rPr lang="en-US" altLang="en-US" sz="3600" dirty="0"/>
              <a:t>Molecular model of induced charge</a:t>
            </a:r>
            <a:endParaRPr lang="en-US" sz="2000" b="0" dirty="0"/>
          </a:p>
        </p:txBody>
      </p:sp>
      <p:sp>
        <p:nvSpPr>
          <p:cNvPr id="3" name="Content Placeholder 2"/>
          <p:cNvSpPr>
            <a:spLocks noGrp="1"/>
          </p:cNvSpPr>
          <p:nvPr>
            <p:ph idx="1"/>
          </p:nvPr>
        </p:nvSpPr>
        <p:spPr>
          <a:xfrm>
            <a:off x="457200" y="2133600"/>
            <a:ext cx="5638800" cy="2133601"/>
          </a:xfrm>
        </p:spPr>
        <p:txBody>
          <a:bodyPr>
            <a:normAutofit/>
          </a:bodyPr>
          <a:lstStyle/>
          <a:p>
            <a:pPr marL="256032" indent="-256032">
              <a:buSzPct val="100000"/>
            </a:pPr>
            <a:r>
              <a:rPr lang="en-CA" altLang="en-US" sz="1800" dirty="0"/>
              <a:t>The polarization of molecules within a dielectric leads to the formation of a layer of charge on each surface of the dielectric material. </a:t>
            </a:r>
          </a:p>
        </p:txBody>
      </p:sp>
      <p:pic>
        <p:nvPicPr>
          <p:cNvPr id="5" name="Picture 4">
            <a:extLst>
              <a:ext uri="{FF2B5EF4-FFF2-40B4-BE49-F238E27FC236}">
                <a16:creationId xmlns:a16="http://schemas.microsoft.com/office/drawing/2014/main" id="{834D796A-BD67-D9E9-CD4C-6616ADB3A159}"/>
              </a:ext>
            </a:extLst>
          </p:cNvPr>
          <p:cNvPicPr>
            <a:picLocks noChangeAspect="1"/>
          </p:cNvPicPr>
          <p:nvPr/>
        </p:nvPicPr>
        <p:blipFill>
          <a:blip r:embed="rId2"/>
          <a:stretch>
            <a:fillRect/>
          </a:stretch>
        </p:blipFill>
        <p:spPr>
          <a:xfrm>
            <a:off x="6629400" y="1752600"/>
            <a:ext cx="2303109" cy="4532603"/>
          </a:xfrm>
          <a:prstGeom prst="rect">
            <a:avLst/>
          </a:prstGeom>
        </p:spPr>
      </p:pic>
      <p:sp>
        <p:nvSpPr>
          <p:cNvPr id="7" name="TextBox 6">
            <a:extLst>
              <a:ext uri="{FF2B5EF4-FFF2-40B4-BE49-F238E27FC236}">
                <a16:creationId xmlns:a16="http://schemas.microsoft.com/office/drawing/2014/main" id="{ECBECED2-5983-BFD0-F7CF-30AD85873E75}"/>
              </a:ext>
            </a:extLst>
          </p:cNvPr>
          <p:cNvSpPr txBox="1"/>
          <p:nvPr/>
        </p:nvSpPr>
        <p:spPr>
          <a:xfrm>
            <a:off x="228600" y="4601665"/>
            <a:ext cx="6019800" cy="1683538"/>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The molecules in the insulating m</a:t>
            </a:r>
            <a:r>
              <a:rPr kumimoji="0" lang="en-US" sz="1200" b="0" i="1" u="none" strike="noStrike" kern="1200" cap="none" spc="0" normalizeH="0" baseline="0" noProof="0" dirty="0">
                <a:ln>
                  <a:noFill/>
                </a:ln>
                <a:solidFill>
                  <a:prstClr val="black"/>
                </a:solidFill>
                <a:effectLst/>
                <a:uLnTx/>
                <a:uFillTx/>
                <a:latin typeface="Arial"/>
                <a:ea typeface="+mn-ea"/>
                <a:cs typeface="+mn-cs"/>
              </a:rPr>
              <a:t>aterial between the plates of a capacitor are polarized by the charged plates</a:t>
            </a:r>
            <a:r>
              <a:rPr kumimoji="0" lang="en-US" sz="1200" b="0" i="0" u="none" strike="noStrike" kern="1200" cap="none" spc="0" normalizeH="0" baseline="0" noProof="0" dirty="0">
                <a:ln>
                  <a:noFill/>
                </a:ln>
                <a:solidFill>
                  <a:prstClr val="black"/>
                </a:solidFill>
                <a:effectLst/>
                <a:uLnTx/>
                <a:uFillTx/>
                <a:latin typeface="Arial"/>
                <a:ea typeface="+mn-ea"/>
                <a:cs typeface="+mn-cs"/>
              </a:rPr>
              <a:t>. This produces a layer of opposite charge on the surface of the dielectric that attracts more charge onto the plate, increasing its capacitance.</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The dielectric reduces the electric field strength inside the capacitor, resulting in a smaller voltage between the plates for the same charge. The capacitor stores the same charge for a smaller voltage, implying that it has a larger capacitance because of the dielectric.</a:t>
            </a:r>
          </a:p>
        </p:txBody>
      </p:sp>
    </p:spTree>
    <p:extLst>
      <p:ext uri="{BB962C8B-B14F-4D97-AF65-F5344CB8AC3E}">
        <p14:creationId xmlns:p14="http://schemas.microsoft.com/office/powerpoint/2010/main" val="17142802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26068"/>
            <a:ext cx="6858000" cy="869332"/>
          </a:xfrm>
        </p:spPr>
        <p:txBody>
          <a:bodyPr/>
          <a:lstStyle/>
          <a:p>
            <a:r>
              <a:rPr lang="en-US" altLang="en-US" sz="3600" dirty="0"/>
              <a:t>Energy stored in a capacitor </a:t>
            </a:r>
            <a:endParaRPr lang="en-US" sz="2000" b="0" dirty="0"/>
          </a:p>
        </p:txBody>
      </p:sp>
      <p:sp>
        <p:nvSpPr>
          <p:cNvPr id="3" name="Content Placeholder 2"/>
          <p:cNvSpPr>
            <a:spLocks noGrp="1"/>
          </p:cNvSpPr>
          <p:nvPr>
            <p:ph idx="1"/>
          </p:nvPr>
        </p:nvSpPr>
        <p:spPr>
          <a:xfrm>
            <a:off x="360099" y="2127868"/>
            <a:ext cx="8229600" cy="410327"/>
          </a:xfrm>
        </p:spPr>
        <p:txBody>
          <a:bodyPr>
            <a:normAutofit/>
          </a:bodyPr>
          <a:lstStyle/>
          <a:p>
            <a:r>
              <a:rPr lang="en-US" altLang="en-US" sz="2200" dirty="0"/>
              <a:t>The potential energy stored in a capacitor is:</a:t>
            </a:r>
          </a:p>
        </p:txBody>
      </p:sp>
      <p:sp>
        <p:nvSpPr>
          <p:cNvPr id="4" name="Content Placeholder 3"/>
          <p:cNvSpPr>
            <a:spLocks noGrp="1"/>
          </p:cNvSpPr>
          <p:nvPr>
            <p:ph idx="13"/>
          </p:nvPr>
        </p:nvSpPr>
        <p:spPr>
          <a:xfrm>
            <a:off x="304800" y="4953000"/>
            <a:ext cx="5334000" cy="1321974"/>
          </a:xfrm>
        </p:spPr>
        <p:txBody>
          <a:bodyPr>
            <a:normAutofit/>
          </a:bodyPr>
          <a:lstStyle/>
          <a:p>
            <a:r>
              <a:rPr lang="en-US" altLang="en-US" sz="1800" dirty="0"/>
              <a:t>The capacitor energy is stored in the </a:t>
            </a:r>
            <a:r>
              <a:rPr lang="en-US" altLang="en-US" sz="1800" b="1" dirty="0"/>
              <a:t>electric field </a:t>
            </a:r>
            <a:r>
              <a:rPr lang="en-US" altLang="en-US" sz="1800" dirty="0"/>
              <a:t>between the plates. </a:t>
            </a:r>
          </a:p>
        </p:txBody>
      </p:sp>
      <p:pic>
        <p:nvPicPr>
          <p:cNvPr id="7" name="Picture 6">
            <a:extLst>
              <a:ext uri="{FF2B5EF4-FFF2-40B4-BE49-F238E27FC236}">
                <a16:creationId xmlns:a16="http://schemas.microsoft.com/office/drawing/2014/main" id="{0058C796-6F6E-7F17-8B7C-B49507BA34A8}"/>
              </a:ext>
            </a:extLst>
          </p:cNvPr>
          <p:cNvPicPr>
            <a:picLocks noChangeAspect="1"/>
          </p:cNvPicPr>
          <p:nvPr/>
        </p:nvPicPr>
        <p:blipFill>
          <a:blip r:embed="rId2"/>
          <a:stretch>
            <a:fillRect/>
          </a:stretch>
        </p:blipFill>
        <p:spPr>
          <a:xfrm>
            <a:off x="6172200" y="1939327"/>
            <a:ext cx="2230701" cy="2832792"/>
          </a:xfrm>
          <a:prstGeom prst="rect">
            <a:avLst/>
          </a:prstGeom>
        </p:spPr>
      </p:pic>
      <p:sp>
        <p:nvSpPr>
          <p:cNvPr id="9" name="TextBox 8">
            <a:extLst>
              <a:ext uri="{FF2B5EF4-FFF2-40B4-BE49-F238E27FC236}">
                <a16:creationId xmlns:a16="http://schemas.microsoft.com/office/drawing/2014/main" id="{680D7D32-09FD-DCFE-BBA4-9BB2ADDA80CD}"/>
              </a:ext>
            </a:extLst>
          </p:cNvPr>
          <p:cNvSpPr txBox="1"/>
          <p:nvPr/>
        </p:nvSpPr>
        <p:spPr>
          <a:xfrm>
            <a:off x="5867400" y="4772119"/>
            <a:ext cx="3016210" cy="1384995"/>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Automated external defibrillators are found in many public places. These portable units provide verbal instructions for use in the important first few minutes for a person suffering a cardiac attack. (credit: Owain Davies, Wikimedia Commons)</a:t>
            </a:r>
          </a:p>
        </p:txBody>
      </p:sp>
      <p:pic>
        <p:nvPicPr>
          <p:cNvPr id="11" name="Picture 10">
            <a:extLst>
              <a:ext uri="{FF2B5EF4-FFF2-40B4-BE49-F238E27FC236}">
                <a16:creationId xmlns:a16="http://schemas.microsoft.com/office/drawing/2014/main" id="{16F689AB-BDD2-D29C-5779-6B4D9F5B29BE}"/>
              </a:ext>
            </a:extLst>
          </p:cNvPr>
          <p:cNvPicPr>
            <a:picLocks noChangeAspect="1"/>
          </p:cNvPicPr>
          <p:nvPr/>
        </p:nvPicPr>
        <p:blipFill>
          <a:blip r:embed="rId3"/>
          <a:stretch>
            <a:fillRect/>
          </a:stretch>
        </p:blipFill>
        <p:spPr>
          <a:xfrm>
            <a:off x="1936615" y="2943919"/>
            <a:ext cx="2635385" cy="711237"/>
          </a:xfrm>
          <a:prstGeom prst="rect">
            <a:avLst/>
          </a:prstGeom>
        </p:spPr>
      </p:pic>
    </p:spTree>
    <p:extLst>
      <p:ext uri="{BB962C8B-B14F-4D97-AF65-F5344CB8AC3E}">
        <p14:creationId xmlns:p14="http://schemas.microsoft.com/office/powerpoint/2010/main" val="4188132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40740-1121-2EAB-C845-8D1110A28A74}"/>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62F29837-BBB9-BAB2-CFD4-5312D3315709}"/>
              </a:ext>
            </a:extLst>
          </p:cNvPr>
          <p:cNvSpPr>
            <a:spLocks noGrp="1"/>
          </p:cNvSpPr>
          <p:nvPr>
            <p:ph idx="1"/>
          </p:nvPr>
        </p:nvSpPr>
        <p:spPr/>
        <p:txBody>
          <a:bodyPr>
            <a:normAutofit fontScale="77500" lnSpcReduction="20000"/>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class</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Describe the action of a capacitor and define capacitance.</a:t>
            </a:r>
          </a:p>
          <a:p>
            <a:pPr algn="l">
              <a:buFont typeface="Arial" panose="020B0604020202020204" pitchFamily="34" charset="0"/>
              <a:buChar char="•"/>
            </a:pPr>
            <a:r>
              <a:rPr lang="en-US" b="0" i="0" dirty="0">
                <a:solidFill>
                  <a:srgbClr val="424242"/>
                </a:solidFill>
                <a:effectLst/>
                <a:latin typeface="Neue Helvetica W01"/>
              </a:rPr>
              <a:t>Explain parallel plate capacitors and their capacitances.</a:t>
            </a:r>
          </a:p>
          <a:p>
            <a:pPr algn="l">
              <a:buFont typeface="Arial" panose="020B0604020202020204" pitchFamily="34" charset="0"/>
              <a:buChar char="•"/>
            </a:pPr>
            <a:r>
              <a:rPr lang="en-US" b="0" i="0" dirty="0">
                <a:solidFill>
                  <a:srgbClr val="424242"/>
                </a:solidFill>
                <a:effectLst/>
                <a:latin typeface="Neue Helvetica W01"/>
              </a:rPr>
              <a:t>Discuss the process of increasing the capacitance of a dielectric.</a:t>
            </a:r>
          </a:p>
          <a:p>
            <a:pPr algn="l">
              <a:buFont typeface="Arial" panose="020B0604020202020204" pitchFamily="34" charset="0"/>
              <a:buChar char="•"/>
            </a:pPr>
            <a:r>
              <a:rPr lang="en-US" b="0" i="0" dirty="0">
                <a:solidFill>
                  <a:srgbClr val="424242"/>
                </a:solidFill>
                <a:effectLst/>
                <a:latin typeface="Neue Helvetica W01"/>
              </a:rPr>
              <a:t>Determine capacitance given charge and voltage.</a:t>
            </a:r>
          </a:p>
          <a:p>
            <a:pPr algn="l">
              <a:buFont typeface="Arial" panose="020B0604020202020204" pitchFamily="34" charset="0"/>
              <a:buChar char="•"/>
            </a:pPr>
            <a:r>
              <a:rPr lang="en-US" b="0" i="0" dirty="0">
                <a:solidFill>
                  <a:srgbClr val="424242"/>
                </a:solidFill>
                <a:effectLst/>
                <a:latin typeface="Neue Helvetica W01"/>
              </a:rPr>
              <a:t>Derive expressions for total capacitance in series and in parallel.</a:t>
            </a:r>
          </a:p>
          <a:p>
            <a:pPr algn="l">
              <a:buFont typeface="Arial" panose="020B0604020202020204" pitchFamily="34" charset="0"/>
              <a:buChar char="•"/>
            </a:pPr>
            <a:r>
              <a:rPr lang="en-US" b="0" i="0" dirty="0">
                <a:solidFill>
                  <a:srgbClr val="424242"/>
                </a:solidFill>
                <a:effectLst/>
                <a:latin typeface="Neue Helvetica W01"/>
              </a:rPr>
              <a:t>Identify series and parallel parts in the combination of connection of capacitors.</a:t>
            </a:r>
          </a:p>
          <a:p>
            <a:pPr algn="l">
              <a:buFont typeface="Arial" panose="020B0604020202020204" pitchFamily="34" charset="0"/>
              <a:buChar char="•"/>
            </a:pPr>
            <a:r>
              <a:rPr lang="en-US" b="0" i="0" dirty="0">
                <a:solidFill>
                  <a:srgbClr val="424242"/>
                </a:solidFill>
                <a:effectLst/>
                <a:latin typeface="Neue Helvetica W01"/>
              </a:rPr>
              <a:t>Calculate the effective capacitance in series and parallel given individual capacitances.</a:t>
            </a:r>
          </a:p>
          <a:p>
            <a:pPr algn="l">
              <a:buFont typeface="Arial" panose="020B0604020202020204" pitchFamily="34" charset="0"/>
              <a:buChar char="•"/>
            </a:pPr>
            <a:r>
              <a:rPr lang="en-US" b="0" i="0" dirty="0">
                <a:solidFill>
                  <a:srgbClr val="424242"/>
                </a:solidFill>
                <a:effectLst/>
                <a:latin typeface="Neue Helvetica W01"/>
              </a:rPr>
              <a:t>List some uses of capacitors.</a:t>
            </a:r>
          </a:p>
          <a:p>
            <a:pPr algn="l">
              <a:buFont typeface="Arial" panose="020B0604020202020204" pitchFamily="34" charset="0"/>
              <a:buChar char="•"/>
            </a:pPr>
            <a:r>
              <a:rPr lang="en-US" b="0" i="0" dirty="0">
                <a:solidFill>
                  <a:srgbClr val="424242"/>
                </a:solidFill>
                <a:effectLst/>
                <a:latin typeface="Neue Helvetica W01"/>
              </a:rPr>
              <a:t>Express in equation form the energy stored in a capacitor.</a:t>
            </a:r>
          </a:p>
          <a:p>
            <a:pPr algn="l">
              <a:buFont typeface="Arial" panose="020B0604020202020204" pitchFamily="34" charset="0"/>
              <a:buChar char="•"/>
            </a:pPr>
            <a:r>
              <a:rPr lang="en-US" b="0" i="0" dirty="0">
                <a:solidFill>
                  <a:srgbClr val="424242"/>
                </a:solidFill>
                <a:effectLst/>
                <a:latin typeface="Neue Helvetica W01"/>
              </a:rPr>
              <a:t>Explain the function of a defibrillator.</a:t>
            </a:r>
          </a:p>
          <a:p>
            <a:pPr algn="l">
              <a:buFont typeface="Arial" panose="020B0604020202020204" pitchFamily="34" charset="0"/>
              <a:buChar char="•"/>
            </a:pPr>
            <a:endParaRPr lang="en-US" b="0" i="0" dirty="0">
              <a:solidFill>
                <a:srgbClr val="424242"/>
              </a:solidFill>
              <a:effectLst/>
              <a:latin typeface="Neue Helvetica W01"/>
            </a:endParaRPr>
          </a:p>
          <a:p>
            <a:endParaRPr lang="en-US" dirty="0"/>
          </a:p>
        </p:txBody>
      </p:sp>
    </p:spTree>
    <p:extLst>
      <p:ext uri="{BB962C8B-B14F-4D97-AF65-F5344CB8AC3E}">
        <p14:creationId xmlns:p14="http://schemas.microsoft.com/office/powerpoint/2010/main" val="393690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6"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15">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1078" y="634947"/>
            <a:ext cx="4931229" cy="810652"/>
          </a:xfrm>
        </p:spPr>
        <p:txBody>
          <a:bodyPr vert="horz" lIns="91440" tIns="45720" rIns="91440" bIns="45720" rtlCol="0" anchor="b">
            <a:normAutofit/>
          </a:bodyPr>
          <a:lstStyle/>
          <a:p>
            <a:r>
              <a:rPr lang="en-US" altLang="en-US" dirty="0"/>
              <a:t>Capacitors</a:t>
            </a:r>
            <a:endParaRPr lang="en-US" dirty="0"/>
          </a:p>
        </p:txBody>
      </p:sp>
      <p:pic>
        <p:nvPicPr>
          <p:cNvPr id="5" name="Picture 4" descr="A diagram of a battery&#10;&#10;Description automatically generated">
            <a:extLst>
              <a:ext uri="{FF2B5EF4-FFF2-40B4-BE49-F238E27FC236}">
                <a16:creationId xmlns:a16="http://schemas.microsoft.com/office/drawing/2014/main" id="{67716C8D-8156-40FF-2910-9E1FC45DB69D}"/>
              </a:ext>
            </a:extLst>
          </p:cNvPr>
          <p:cNvPicPr>
            <a:picLocks noChangeAspect="1"/>
          </p:cNvPicPr>
          <p:nvPr/>
        </p:nvPicPr>
        <p:blipFill>
          <a:blip r:embed="rId2"/>
          <a:stretch>
            <a:fillRect/>
          </a:stretch>
        </p:blipFill>
        <p:spPr>
          <a:xfrm>
            <a:off x="561031" y="640081"/>
            <a:ext cx="2829922" cy="5314406"/>
          </a:xfrm>
          <a:prstGeom prst="rect">
            <a:avLst/>
          </a:prstGeom>
        </p:spPr>
      </p:pic>
      <p:cxnSp>
        <p:nvCxnSpPr>
          <p:cNvPr id="28" name="Straight Connector 17">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731076" y="2198914"/>
            <a:ext cx="4931230" cy="3670180"/>
          </a:xfrm>
        </p:spPr>
        <p:txBody>
          <a:bodyPr vert="horz" lIns="0" tIns="45720" rIns="0" bIns="45720" rtlCol="0">
            <a:normAutofit/>
          </a:bodyPr>
          <a:lstStyle/>
          <a:p>
            <a:pPr marL="256032" indent="-256032">
              <a:buClr>
                <a:schemeClr val="accent1"/>
              </a:buClr>
              <a:buSzPct val="100000"/>
            </a:pPr>
            <a:r>
              <a:rPr lang="en-US" altLang="en-US" dirty="0"/>
              <a:t>Any two conductors separated by an insulator (or a vacuum) form a </a:t>
            </a:r>
            <a:r>
              <a:rPr lang="en-US" altLang="en-US" b="1" dirty="0"/>
              <a:t>capacitor</a:t>
            </a:r>
            <a:r>
              <a:rPr lang="en-US" altLang="en-US" dirty="0"/>
              <a:t>.</a:t>
            </a:r>
          </a:p>
          <a:p>
            <a:pPr marL="256032" indent="-256032">
              <a:buClr>
                <a:schemeClr val="accent1"/>
              </a:buClr>
              <a:buSzPct val="100000"/>
            </a:pPr>
            <a:r>
              <a:rPr lang="en-US" altLang="en-US" dirty="0"/>
              <a:t>When the capacitor is </a:t>
            </a:r>
            <a:r>
              <a:rPr lang="en-US" altLang="en-US" b="1" dirty="0"/>
              <a:t>charged</a:t>
            </a:r>
            <a:r>
              <a:rPr lang="en-US" altLang="en-US" dirty="0"/>
              <a:t>, it means the two conductors have charges with equal magnitude and opposite sign, and the net charge on the capacitor as a whole is zero.</a:t>
            </a:r>
          </a:p>
          <a:p>
            <a:pPr marL="256032" indent="-256032">
              <a:buClr>
                <a:schemeClr val="accent1"/>
              </a:buClr>
              <a:buSzPct val="100000"/>
            </a:pPr>
            <a:r>
              <a:rPr lang="en-US" dirty="0"/>
              <a:t>The two conductors are called </a:t>
            </a:r>
            <a:r>
              <a:rPr lang="en-US" b="1" dirty="0"/>
              <a:t>plates (or electrodes).</a:t>
            </a:r>
          </a:p>
          <a:p>
            <a:pPr marL="256032" indent="-256032">
              <a:buClr>
                <a:schemeClr val="accent1"/>
              </a:buClr>
              <a:buSzPct val="100000"/>
            </a:pPr>
            <a:endParaRPr lang="en-US" altLang="en-US" dirty="0"/>
          </a:p>
        </p:txBody>
      </p:sp>
      <p:sp>
        <p:nvSpPr>
          <p:cNvPr id="29" name="Rectangle 19">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3957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0" name="Rectangle 21">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0425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EB0765DF-D963-C9AE-074E-1362C4427F32}"/>
                  </a:ext>
                </a:extLst>
              </p:cNvPr>
              <p:cNvSpPr txBox="1"/>
              <p:nvPr/>
            </p:nvSpPr>
            <p:spPr>
              <a:xfrm>
                <a:off x="3414031" y="4798653"/>
                <a:ext cx="5676847" cy="124341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Both capacitors shown here were initially uncharged before being connected to a battery. They now have separated charges of </a:t>
                </a:r>
                <a14:m>
                  <m:oMath xmlns:m="http://schemas.openxmlformats.org/officeDocument/2006/math">
                    <m:r>
                      <a:rPr kumimoji="0" lang="en-US" sz="1200" b="0" i="1" u="none" strike="noStrike" kern="1200" cap="none" spc="0" normalizeH="0" baseline="0" noProof="0" dirty="0" smtClean="0">
                        <a:ln>
                          <a:noFill/>
                        </a:ln>
                        <a:solidFill>
                          <a:prstClr val="black"/>
                        </a:solidFill>
                        <a:effectLst/>
                        <a:uLnTx/>
                        <a:uFillTx/>
                        <a:latin typeface="Cambria Math"/>
                        <a:ea typeface="+mn-ea"/>
                        <a:cs typeface="+mn-cs"/>
                      </a:rPr>
                      <m:t>+</m:t>
                    </m:r>
                    <m:r>
                      <a:rPr kumimoji="0" lang="en-US" sz="1200" b="0" i="1" u="none" strike="noStrike" kern="1200" cap="none" spc="0" normalizeH="0" baseline="0" noProof="0" dirty="0" smtClean="0">
                        <a:ln>
                          <a:noFill/>
                        </a:ln>
                        <a:solidFill>
                          <a:prstClr val="black"/>
                        </a:solidFill>
                        <a:effectLst/>
                        <a:uLnTx/>
                        <a:uFillTx/>
                        <a:latin typeface="Cambria Math"/>
                        <a:ea typeface="+mn-ea"/>
                        <a:cs typeface="+mn-cs"/>
                      </a:rPr>
                      <m:t>𝑄</m:t>
                    </m:r>
                  </m:oMath>
                </a14:m>
                <a:r>
                  <a:rPr kumimoji="0" lang="en-US" sz="1200" b="0" i="1" u="none" strike="noStrike" kern="1200" cap="none" spc="0" normalizeH="0" baseline="0" noProof="0" dirty="0">
                    <a:ln>
                      <a:noFill/>
                    </a:ln>
                    <a:solidFill>
                      <a:prstClr val="black"/>
                    </a:solidFill>
                    <a:effectLst/>
                    <a:uLnTx/>
                    <a:uFillTx/>
                    <a:latin typeface="Arial"/>
                    <a:ea typeface="+mn-ea"/>
                    <a:cs typeface="+mn-cs"/>
                  </a:rPr>
                  <a:t> </a:t>
                </a:r>
                <a:r>
                  <a:rPr kumimoji="0" lang="en-US" sz="1200" b="0" i="0" u="none" strike="noStrike" kern="1200" cap="none" spc="0" normalizeH="0" baseline="0" noProof="0" dirty="0">
                    <a:ln>
                      <a:noFill/>
                    </a:ln>
                    <a:solidFill>
                      <a:prstClr val="black"/>
                    </a:solidFill>
                    <a:effectLst/>
                    <a:uLnTx/>
                    <a:uFillTx/>
                    <a:latin typeface="Arial"/>
                    <a:ea typeface="+mn-ea"/>
                    <a:cs typeface="+mn-cs"/>
                  </a:rPr>
                  <a:t>and </a:t>
                </a:r>
                <a14:m>
                  <m:oMath xmlns:m="http://schemas.openxmlformats.org/officeDocument/2006/math">
                    <m:r>
                      <a:rPr kumimoji="0" lang="en-US" sz="1200" b="0" i="1" u="none" strike="noStrike" kern="1200" cap="none" spc="0" normalizeH="0" baseline="0" noProof="0" dirty="0" smtClean="0">
                        <a:ln>
                          <a:noFill/>
                        </a:ln>
                        <a:solidFill>
                          <a:prstClr val="black"/>
                        </a:solidFill>
                        <a:effectLst/>
                        <a:uLnTx/>
                        <a:uFillTx/>
                        <a:latin typeface="Cambria Math"/>
                        <a:ea typeface="+mn-ea"/>
                        <a:cs typeface="+mn-cs"/>
                      </a:rPr>
                      <m:t>– </m:t>
                    </m:r>
                    <m:r>
                      <a:rPr kumimoji="0" lang="en-US" sz="1200" b="0" i="1" u="none" strike="noStrike" kern="1200" cap="none" spc="0" normalizeH="0" baseline="0" noProof="0" dirty="0" smtClean="0">
                        <a:ln>
                          <a:noFill/>
                        </a:ln>
                        <a:solidFill>
                          <a:prstClr val="black"/>
                        </a:solidFill>
                        <a:effectLst/>
                        <a:uLnTx/>
                        <a:uFillTx/>
                        <a:latin typeface="Cambria Math"/>
                        <a:ea typeface="+mn-ea"/>
                        <a:cs typeface="+mn-cs"/>
                      </a:rPr>
                      <m:t>𝑄</m:t>
                    </m:r>
                    <m:r>
                      <a:rPr kumimoji="0" lang="en-US" sz="1200" b="0" i="1" u="none" strike="noStrike" kern="1200" cap="none" spc="0" normalizeH="0" baseline="0" noProof="0" dirty="0" smtClean="0">
                        <a:ln>
                          <a:noFill/>
                        </a:ln>
                        <a:solidFill>
                          <a:prstClr val="black"/>
                        </a:solidFill>
                        <a:effectLst/>
                        <a:uLnTx/>
                        <a:uFillTx/>
                        <a:latin typeface="Cambria Math"/>
                        <a:ea typeface="+mn-ea"/>
                        <a:cs typeface="+mn-cs"/>
                      </a:rPr>
                      <m:t> </m:t>
                    </m:r>
                  </m:oMath>
                </a14:m>
                <a:r>
                  <a:rPr kumimoji="0" lang="en-US" sz="1200" b="0" i="0" u="none" strike="noStrike" kern="1200" cap="none" spc="0" normalizeH="0" baseline="0" noProof="0" dirty="0">
                    <a:ln>
                      <a:noFill/>
                    </a:ln>
                    <a:solidFill>
                      <a:prstClr val="black"/>
                    </a:solidFill>
                    <a:effectLst/>
                    <a:uLnTx/>
                    <a:uFillTx/>
                    <a:latin typeface="Arial"/>
                    <a:ea typeface="+mn-ea"/>
                    <a:cs typeface="+mn-cs"/>
                  </a:rPr>
                  <a:t>on their two halves.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A parallel plate capacitor.</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A rolled capacitor with an insulating material between its two conducting sheets.</a:t>
                </a:r>
              </a:p>
            </p:txBody>
          </p:sp>
        </mc:Choice>
        <mc:Fallback xmlns="">
          <p:sp>
            <p:nvSpPr>
              <p:cNvPr id="7" name="TextBox 6">
                <a:extLst>
                  <a:ext uri="{FF2B5EF4-FFF2-40B4-BE49-F238E27FC236}">
                    <a16:creationId xmlns:a16="http://schemas.microsoft.com/office/drawing/2014/main" id="{EB0765DF-D963-C9AE-074E-1362C4427F32}"/>
                  </a:ext>
                </a:extLst>
              </p:cNvPr>
              <p:cNvSpPr txBox="1">
                <a:spLocks noRot="1" noChangeAspect="1" noMove="1" noResize="1" noEditPoints="1" noAdjustHandles="1" noChangeArrowheads="1" noChangeShapeType="1" noTextEdit="1"/>
              </p:cNvSpPr>
              <p:nvPr/>
            </p:nvSpPr>
            <p:spPr>
              <a:xfrm>
                <a:off x="3414031" y="4798653"/>
                <a:ext cx="5676847" cy="1243417"/>
              </a:xfrm>
              <a:prstGeom prst="rect">
                <a:avLst/>
              </a:prstGeom>
              <a:blipFill>
                <a:blip r:embed="rId3"/>
                <a:stretch>
                  <a:fillRect t="-490" b="-2451"/>
                </a:stretch>
              </a:blipFill>
            </p:spPr>
            <p:txBody>
              <a:bodyPr/>
              <a:lstStyle/>
              <a:p>
                <a:r>
                  <a:rPr lang="en-US">
                    <a:noFill/>
                  </a:rPr>
                  <a:t> </a:t>
                </a:r>
              </a:p>
            </p:txBody>
          </p:sp>
        </mc:Fallback>
      </mc:AlternateContent>
    </p:spTree>
    <p:extLst>
      <p:ext uri="{BB962C8B-B14F-4D97-AF65-F5344CB8AC3E}">
        <p14:creationId xmlns:p14="http://schemas.microsoft.com/office/powerpoint/2010/main" val="1023940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7986"/>
            <a:ext cx="6347713" cy="1320800"/>
          </a:xfrm>
        </p:spPr>
        <p:txBody>
          <a:bodyPr/>
          <a:lstStyle/>
          <a:p>
            <a:r>
              <a:rPr lang="en-US" altLang="en-US" sz="3600" dirty="0"/>
              <a:t>Capacitors and capacitance</a:t>
            </a:r>
            <a:endParaRPr lang="en-US" sz="3600" dirty="0"/>
          </a:p>
        </p:txBody>
      </p:sp>
      <p:sp>
        <p:nvSpPr>
          <p:cNvPr id="3" name="Content Placeholder 2"/>
          <p:cNvSpPr>
            <a:spLocks noGrp="1"/>
          </p:cNvSpPr>
          <p:nvPr>
            <p:ph idx="1"/>
          </p:nvPr>
        </p:nvSpPr>
        <p:spPr>
          <a:xfrm>
            <a:off x="457200" y="2209800"/>
            <a:ext cx="5791200" cy="3200399"/>
          </a:xfrm>
        </p:spPr>
        <p:txBody>
          <a:bodyPr/>
          <a:lstStyle/>
          <a:p>
            <a:pPr marL="256032" indent="-256032">
              <a:buSzPct val="100000"/>
            </a:pPr>
            <a:r>
              <a:rPr lang="en-CA" altLang="en-US" sz="2200" dirty="0"/>
              <a:t>If we change the magnitude of charge on each conductor, the potential difference between conductors changes; however, the </a:t>
            </a:r>
            <a:r>
              <a:rPr lang="en-CA" altLang="en-US" sz="2200" b="1" dirty="0"/>
              <a:t>ratio </a:t>
            </a:r>
            <a:r>
              <a:rPr lang="en-CA" altLang="en-US" sz="2200" dirty="0"/>
              <a:t>of charge to potential difference does not change. </a:t>
            </a:r>
          </a:p>
          <a:p>
            <a:pPr marL="256032" indent="-256032">
              <a:buSzPct val="100000"/>
            </a:pPr>
            <a:r>
              <a:rPr lang="en-CA" altLang="en-US" sz="2200" dirty="0"/>
              <a:t>This ratio is called the </a:t>
            </a:r>
            <a:r>
              <a:rPr lang="en-CA" altLang="en-US" sz="2200" b="1" dirty="0"/>
              <a:t>capacitance</a:t>
            </a:r>
            <a:r>
              <a:rPr lang="en-CA" altLang="en-US" sz="2200" dirty="0"/>
              <a:t> </a:t>
            </a:r>
            <a:r>
              <a:rPr lang="en-CA" altLang="en-US" sz="2200" i="1" dirty="0"/>
              <a:t>C</a:t>
            </a:r>
            <a:r>
              <a:rPr lang="en-CA" altLang="en-US" sz="2200" dirty="0"/>
              <a:t> of the capacitor:</a:t>
            </a:r>
            <a:endParaRPr lang="en-US" altLang="en-US" sz="2200" dirty="0"/>
          </a:p>
        </p:txBody>
      </p:sp>
      <p:pic>
        <p:nvPicPr>
          <p:cNvPr id="6" name="Picture 5">
            <a:extLst>
              <a:ext uri="{FF2B5EF4-FFF2-40B4-BE49-F238E27FC236}">
                <a16:creationId xmlns:a16="http://schemas.microsoft.com/office/drawing/2014/main" id="{0F7A4B13-1F38-C99F-1604-7ADC9FD8833C}"/>
              </a:ext>
            </a:extLst>
          </p:cNvPr>
          <p:cNvPicPr>
            <a:picLocks noChangeAspect="1"/>
          </p:cNvPicPr>
          <p:nvPr/>
        </p:nvPicPr>
        <p:blipFill>
          <a:blip r:embed="rId2"/>
          <a:stretch>
            <a:fillRect/>
          </a:stretch>
        </p:blipFill>
        <p:spPr>
          <a:xfrm>
            <a:off x="2057400" y="4419600"/>
            <a:ext cx="2196991" cy="1189590"/>
          </a:xfrm>
          <a:prstGeom prst="rect">
            <a:avLst/>
          </a:prstGeom>
        </p:spPr>
      </p:pic>
    </p:spTree>
    <p:extLst>
      <p:ext uri="{BB962C8B-B14F-4D97-AF65-F5344CB8AC3E}">
        <p14:creationId xmlns:p14="http://schemas.microsoft.com/office/powerpoint/2010/main" val="3322599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3600" dirty="0"/>
              <a:t>Parallel-plate capacitor </a:t>
            </a:r>
            <a:endParaRPr lang="en-US" sz="2000" b="0" dirty="0"/>
          </a:p>
        </p:txBody>
      </p:sp>
      <p:sp>
        <p:nvSpPr>
          <p:cNvPr id="3" name="Content Placeholder 2"/>
          <p:cNvSpPr>
            <a:spLocks noGrp="1"/>
          </p:cNvSpPr>
          <p:nvPr>
            <p:ph idx="1"/>
          </p:nvPr>
        </p:nvSpPr>
        <p:spPr>
          <a:xfrm>
            <a:off x="822960" y="2092715"/>
            <a:ext cx="4876800" cy="3040117"/>
          </a:xfrm>
        </p:spPr>
        <p:txBody>
          <a:bodyPr>
            <a:normAutofit lnSpcReduction="10000"/>
          </a:bodyPr>
          <a:lstStyle/>
          <a:p>
            <a:pPr marL="256032" indent="-256032">
              <a:buSzPct val="100000"/>
            </a:pPr>
            <a:r>
              <a:rPr lang="en-US" altLang="en-US" sz="2600" dirty="0"/>
              <a:t> A </a:t>
            </a:r>
            <a:r>
              <a:rPr lang="en-US" altLang="en-US" sz="2600" b="1" dirty="0"/>
              <a:t>parallel-plate</a:t>
            </a:r>
            <a:r>
              <a:rPr lang="en-US" altLang="en-US" sz="2600" dirty="0"/>
              <a:t> capacitor consists of two parallel conducting plates separated by a distance that is small compared to their dimensions.</a:t>
            </a:r>
          </a:p>
          <a:p>
            <a:pPr marL="256032" indent="-256032">
              <a:buSzPct val="100000"/>
            </a:pPr>
            <a:r>
              <a:rPr lang="en-US" sz="2600" dirty="0"/>
              <a:t> </a:t>
            </a:r>
            <a:r>
              <a:rPr lang="en-US" sz="2400" dirty="0"/>
              <a:t>A parallel-plate capacitor creates a uniform electric field between its flat plates.</a:t>
            </a:r>
          </a:p>
          <a:p>
            <a:pPr marL="0" indent="0">
              <a:buSzPct val="100000"/>
              <a:buNone/>
            </a:pPr>
            <a:endParaRPr lang="en-US" altLang="en-US" sz="2600" dirty="0"/>
          </a:p>
        </p:txBody>
      </p:sp>
      <p:pic>
        <p:nvPicPr>
          <p:cNvPr id="7" name="Picture 6">
            <a:extLst>
              <a:ext uri="{FF2B5EF4-FFF2-40B4-BE49-F238E27FC236}">
                <a16:creationId xmlns:a16="http://schemas.microsoft.com/office/drawing/2014/main" id="{732F5E5A-2A26-11F4-CD3F-40C48D54BA72}"/>
              </a:ext>
            </a:extLst>
          </p:cNvPr>
          <p:cNvPicPr>
            <a:picLocks noChangeAspect="1"/>
          </p:cNvPicPr>
          <p:nvPr/>
        </p:nvPicPr>
        <p:blipFill>
          <a:blip r:embed="rId2"/>
          <a:stretch>
            <a:fillRect/>
          </a:stretch>
        </p:blipFill>
        <p:spPr>
          <a:xfrm>
            <a:off x="6400800" y="2457313"/>
            <a:ext cx="2153623" cy="3788618"/>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538FBBEC-E4C9-338C-EB38-8B293C2575E8}"/>
                  </a:ext>
                </a:extLst>
              </p:cNvPr>
              <p:cNvSpPr txBox="1"/>
              <p:nvPr/>
            </p:nvSpPr>
            <p:spPr>
              <a:xfrm>
                <a:off x="1109472" y="5410200"/>
                <a:ext cx="4572000" cy="609206"/>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Parallel plate capacitor with plates separated by a distance </a:t>
                </a:r>
                <a14:m>
                  <m:oMath xmlns:m="http://schemas.openxmlformats.org/officeDocument/2006/math">
                    <m:r>
                      <a:rPr kumimoji="0" lang="en-US" sz="1800" b="1" i="1" u="none" strike="noStrike" kern="1200" cap="none" spc="0" normalizeH="0" baseline="0" noProof="0" dirty="0" smtClean="0">
                        <a:ln>
                          <a:noFill/>
                        </a:ln>
                        <a:solidFill>
                          <a:prstClr val="black"/>
                        </a:solidFill>
                        <a:effectLst/>
                        <a:uLnTx/>
                        <a:uFillTx/>
                        <a:latin typeface="Cambria Math"/>
                        <a:ea typeface="+mn-ea"/>
                        <a:cs typeface="+mn-cs"/>
                      </a:rPr>
                      <m:t>𝒅</m:t>
                    </m:r>
                  </m:oMath>
                </a14:m>
                <a:r>
                  <a:rPr kumimoji="0" lang="en-US" sz="1600" b="0" i="1" u="none" strike="noStrike" kern="1200" cap="none" spc="0" normalizeH="0" baseline="0" noProof="0" dirty="0">
                    <a:ln>
                      <a:noFill/>
                    </a:ln>
                    <a:solidFill>
                      <a:prstClr val="black"/>
                    </a:solidFill>
                    <a:effectLst/>
                    <a:uLnTx/>
                    <a:uFillTx/>
                    <a:latin typeface="Arial"/>
                    <a:ea typeface="+mn-ea"/>
                    <a:cs typeface="+mn-cs"/>
                  </a:rPr>
                  <a:t> </a:t>
                </a:r>
                <a:r>
                  <a:rPr kumimoji="0" lang="en-US" sz="1600" b="0" i="0" u="none" strike="noStrike" kern="1200" cap="none" spc="0" normalizeH="0" baseline="0" noProof="0" dirty="0">
                    <a:ln>
                      <a:noFill/>
                    </a:ln>
                    <a:solidFill>
                      <a:prstClr val="black"/>
                    </a:solidFill>
                    <a:effectLst/>
                    <a:uLnTx/>
                    <a:uFillTx/>
                    <a:latin typeface="Arial"/>
                    <a:ea typeface="+mn-ea"/>
                    <a:cs typeface="+mn-cs"/>
                  </a:rPr>
                  <a:t>. Each plate has an area </a:t>
                </a:r>
                <a14:m>
                  <m:oMath xmlns:m="http://schemas.openxmlformats.org/officeDocument/2006/math">
                    <m:r>
                      <a:rPr kumimoji="0" lang="en-US" sz="1800" b="1" i="1" u="none" strike="noStrike" kern="1200" cap="none" spc="0" normalizeH="0" baseline="0" noProof="0" dirty="0" smtClean="0">
                        <a:ln>
                          <a:noFill/>
                        </a:ln>
                        <a:solidFill>
                          <a:prstClr val="black"/>
                        </a:solidFill>
                        <a:effectLst/>
                        <a:uLnTx/>
                        <a:uFillTx/>
                        <a:latin typeface="Cambria Math"/>
                        <a:ea typeface="+mn-ea"/>
                        <a:cs typeface="+mn-cs"/>
                      </a:rPr>
                      <m:t>𝑨</m:t>
                    </m:r>
                  </m:oMath>
                </a14:m>
                <a:r>
                  <a:rPr kumimoji="0" lang="en-US" sz="1600" b="0" i="1" u="none" strike="noStrike" kern="1200" cap="none" spc="0" normalizeH="0" baseline="0" noProof="0" dirty="0">
                    <a:ln>
                      <a:noFill/>
                    </a:ln>
                    <a:solidFill>
                      <a:prstClr val="black"/>
                    </a:solidFill>
                    <a:effectLst/>
                    <a:uLnTx/>
                    <a:uFillTx/>
                    <a:latin typeface="Arial"/>
                    <a:ea typeface="+mn-ea"/>
                    <a:cs typeface="+mn-cs"/>
                  </a:rPr>
                  <a:t> </a:t>
                </a:r>
                <a:r>
                  <a:rPr kumimoji="0" lang="en-US" sz="1600" b="0" i="0" u="none" strike="noStrike" kern="1200" cap="none" spc="0" normalizeH="0" baseline="0" noProof="0" dirty="0">
                    <a:ln>
                      <a:noFill/>
                    </a:ln>
                    <a:solidFill>
                      <a:prstClr val="black"/>
                    </a:solidFill>
                    <a:effectLst/>
                    <a:uLnTx/>
                    <a:uFillTx/>
                    <a:latin typeface="Arial"/>
                    <a:ea typeface="+mn-ea"/>
                    <a:cs typeface="+mn-cs"/>
                  </a:rPr>
                  <a:t>.</a:t>
                </a:r>
              </a:p>
            </p:txBody>
          </p:sp>
        </mc:Choice>
        <mc:Fallback xmlns="">
          <p:sp>
            <p:nvSpPr>
              <p:cNvPr id="9" name="TextBox 8">
                <a:extLst>
                  <a:ext uri="{FF2B5EF4-FFF2-40B4-BE49-F238E27FC236}">
                    <a16:creationId xmlns:a16="http://schemas.microsoft.com/office/drawing/2014/main" id="{538FBBEC-E4C9-338C-EB38-8B293C2575E8}"/>
                  </a:ext>
                </a:extLst>
              </p:cNvPr>
              <p:cNvSpPr txBox="1">
                <a:spLocks noRot="1" noChangeAspect="1" noMove="1" noResize="1" noEditPoints="1" noAdjustHandles="1" noChangeArrowheads="1" noChangeShapeType="1" noTextEdit="1"/>
              </p:cNvSpPr>
              <p:nvPr/>
            </p:nvSpPr>
            <p:spPr>
              <a:xfrm>
                <a:off x="1109472" y="5410200"/>
                <a:ext cx="4572000" cy="609206"/>
              </a:xfrm>
              <a:prstGeom prst="rect">
                <a:avLst/>
              </a:prstGeom>
              <a:blipFill>
                <a:blip r:embed="rId3"/>
                <a:stretch>
                  <a:fillRect l="-667" t="-3030" b="-12121"/>
                </a:stretch>
              </a:blipFill>
            </p:spPr>
            <p:txBody>
              <a:bodyPr/>
              <a:lstStyle/>
              <a:p>
                <a:r>
                  <a:rPr lang="en-US">
                    <a:noFill/>
                  </a:rPr>
                  <a:t> </a:t>
                </a:r>
              </a:p>
            </p:txBody>
          </p:sp>
        </mc:Fallback>
      </mc:AlternateContent>
    </p:spTree>
    <p:extLst>
      <p:ext uri="{BB962C8B-B14F-4D97-AF65-F5344CB8AC3E}">
        <p14:creationId xmlns:p14="http://schemas.microsoft.com/office/powerpoint/2010/main" val="3947356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b="0" dirty="0">
                <a:solidFill>
                  <a:schemeClr val="tx1"/>
                </a:solidFill>
              </a:rPr>
              <a:t>The parallel-plate capacitor, continued</a:t>
            </a:r>
            <a:endParaRPr lang="en-IN" b="0" dirty="0">
              <a:solidFill>
                <a:schemeClr val="tx1"/>
              </a:solidFill>
            </a:endParaRPr>
          </a:p>
        </p:txBody>
      </p:sp>
      <p:pic>
        <p:nvPicPr>
          <p:cNvPr id="2" name="Picture 1">
            <a:extLst>
              <a:ext uri="{FF2B5EF4-FFF2-40B4-BE49-F238E27FC236}">
                <a16:creationId xmlns:a16="http://schemas.microsoft.com/office/drawing/2014/main" id="{9B060B29-BA05-49D5-6FC8-4897B031CCFD}"/>
              </a:ext>
            </a:extLst>
          </p:cNvPr>
          <p:cNvPicPr>
            <a:picLocks noChangeAspect="1"/>
          </p:cNvPicPr>
          <p:nvPr/>
        </p:nvPicPr>
        <p:blipFill>
          <a:blip r:embed="rId2"/>
          <a:stretch>
            <a:fillRect/>
          </a:stretch>
        </p:blipFill>
        <p:spPr>
          <a:xfrm>
            <a:off x="7125977" y="1619375"/>
            <a:ext cx="1690539" cy="4456404"/>
          </a:xfrm>
          <a:prstGeom prst="rect">
            <a:avLst/>
          </a:prstGeom>
        </p:spPr>
      </p:pic>
      <p:sp>
        <p:nvSpPr>
          <p:cNvPr id="7" name="TextBox 6">
            <a:extLst>
              <a:ext uri="{FF2B5EF4-FFF2-40B4-BE49-F238E27FC236}">
                <a16:creationId xmlns:a16="http://schemas.microsoft.com/office/drawing/2014/main" id="{B9752C4F-37D2-C7D7-6D07-FC81BF631FB6}"/>
              </a:ext>
            </a:extLst>
          </p:cNvPr>
          <p:cNvSpPr txBox="1"/>
          <p:nvPr/>
        </p:nvSpPr>
        <p:spPr>
          <a:xfrm>
            <a:off x="533400" y="5570895"/>
            <a:ext cx="6553200"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prstClr val="black"/>
                </a:solidFill>
                <a:effectLst/>
                <a:uLnTx/>
                <a:uFillTx/>
                <a:latin typeface="Arial"/>
                <a:ea typeface="+mn-ea"/>
                <a:cs typeface="+mn-cs"/>
              </a:rPr>
              <a:t>Electric field lines in this parallel plate capacitor, as always, start on positive charges and end on negative charges. Since the electric field strength is proportional to the density of field lines, it is also proportional to the amount of charge on the capacitor.</a:t>
            </a:r>
          </a:p>
        </p:txBody>
      </p:sp>
      <p:pic>
        <p:nvPicPr>
          <p:cNvPr id="11" name="Picture 10">
            <a:extLst>
              <a:ext uri="{FF2B5EF4-FFF2-40B4-BE49-F238E27FC236}">
                <a16:creationId xmlns:a16="http://schemas.microsoft.com/office/drawing/2014/main" id="{9FCE9266-CCE4-D49A-A018-9CA6172E5BD6}"/>
              </a:ext>
            </a:extLst>
          </p:cNvPr>
          <p:cNvPicPr>
            <a:picLocks noChangeAspect="1"/>
          </p:cNvPicPr>
          <p:nvPr/>
        </p:nvPicPr>
        <p:blipFill>
          <a:blip r:embed="rId3"/>
          <a:stretch>
            <a:fillRect/>
          </a:stretch>
        </p:blipFill>
        <p:spPr>
          <a:xfrm>
            <a:off x="3200400" y="3433130"/>
            <a:ext cx="1111307" cy="685835"/>
          </a:xfrm>
          <a:prstGeom prst="rect">
            <a:avLst/>
          </a:prstGeom>
        </p:spPr>
      </p:pic>
      <p:sp>
        <p:nvSpPr>
          <p:cNvPr id="13" name="TextBox 12">
            <a:extLst>
              <a:ext uri="{FF2B5EF4-FFF2-40B4-BE49-F238E27FC236}">
                <a16:creationId xmlns:a16="http://schemas.microsoft.com/office/drawing/2014/main" id="{C49C503E-F497-A3D0-2656-C5272F31A3B4}"/>
              </a:ext>
            </a:extLst>
          </p:cNvPr>
          <p:cNvSpPr txBox="1"/>
          <p:nvPr/>
        </p:nvSpPr>
        <p:spPr>
          <a:xfrm>
            <a:off x="685800" y="1981200"/>
            <a:ext cx="6248400" cy="1656864"/>
          </a:xfrm>
          <a:prstGeom prst="rect">
            <a:avLst/>
          </a:prstGeom>
          <a:noFill/>
        </p:spPr>
        <p:txBody>
          <a:bodyPr wrap="square">
            <a:spAutoFit/>
          </a:bodyPr>
          <a:lstStyle/>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 field between the plates of a parallel-plate capacitor is essentially </a:t>
            </a:r>
            <a:r>
              <a:rPr kumimoji="0" lang="en-CA" altLang="en-US" sz="20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uniform</a:t>
            </a: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and the charges on the plates are uniformly distributed over their opposing surfaces. </a:t>
            </a:r>
          </a:p>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When the region between the plates is empty, the capacitance is:</a:t>
            </a:r>
          </a:p>
        </p:txBody>
      </p:sp>
      <p:sp>
        <p:nvSpPr>
          <p:cNvPr id="15" name="TextBox 14">
            <a:extLst>
              <a:ext uri="{FF2B5EF4-FFF2-40B4-BE49-F238E27FC236}">
                <a16:creationId xmlns:a16="http://schemas.microsoft.com/office/drawing/2014/main" id="{FA7794E5-B862-B4A9-B992-BFAE7C1E58C1}"/>
              </a:ext>
            </a:extLst>
          </p:cNvPr>
          <p:cNvSpPr txBox="1"/>
          <p:nvPr/>
        </p:nvSpPr>
        <p:spPr>
          <a:xfrm>
            <a:off x="631853" y="4038600"/>
            <a:ext cx="6248400" cy="1379865"/>
          </a:xfrm>
          <a:prstGeom prst="rect">
            <a:avLst/>
          </a:prstGeom>
          <a:noFill/>
        </p:spPr>
        <p:txBody>
          <a:bodyPr wrap="square">
            <a:spAutoFit/>
          </a:bodyPr>
          <a:lstStyle/>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defRPr/>
            </a:pP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 capacitance depends on the geometry of the capacitor only.</a:t>
            </a:r>
          </a:p>
          <a:p>
            <a:pPr marL="91440" marR="0" lvl="0" indent="-91440" algn="l" defTabSz="914400" rtl="0" eaLnBrk="1" fontAlgn="auto" latinLnBrk="0" hangingPunct="1">
              <a:lnSpc>
                <a:spcPct val="90000"/>
              </a:lnSpc>
              <a:spcBef>
                <a:spcPts val="1200"/>
              </a:spcBef>
              <a:spcAft>
                <a:spcPts val="200"/>
              </a:spcAft>
              <a:buClr>
                <a:srgbClr val="1CADE4"/>
              </a:buClr>
              <a:buSzPct val="100000"/>
              <a:buFont typeface="Calibri" panose="020F0502020204030204" pitchFamily="34" charset="0"/>
              <a:buChar char=" "/>
              <a:tabLst>
                <a:tab pos="1144588" algn="l"/>
              </a:tabLst>
              <a:defRPr/>
            </a:pP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 quantities </a:t>
            </a:r>
            <a:r>
              <a:rPr kumimoji="0" lang="en-CA" altLang="en-US" sz="2000" b="0" i="1"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A</a:t>
            </a: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and </a:t>
            </a:r>
            <a:r>
              <a:rPr kumimoji="0" lang="en-CA" altLang="en-US" sz="2000" b="0" i="1"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d</a:t>
            </a: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are constants for a given capacitor, and</a:t>
            </a:r>
            <a:r>
              <a:rPr kumimoji="0" lang="en-US"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 </a:t>
            </a:r>
            <a:r>
              <a:rPr kumimoji="0" lang="el-GR" altLang="en-US" sz="2000" b="0" i="1"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ϵ</a:t>
            </a:r>
            <a:r>
              <a:rPr kumimoji="0" lang="en-US" altLang="en-US" sz="2000" b="0" i="1" u="none" strike="noStrike" kern="1200" cap="none" spc="0" normalizeH="0" baseline="-25000" noProof="0" dirty="0">
                <a:ln>
                  <a:noFill/>
                </a:ln>
                <a:solidFill>
                  <a:prstClr val="black">
                    <a:lumMod val="75000"/>
                    <a:lumOff val="25000"/>
                  </a:prstClr>
                </a:solidFill>
                <a:effectLst/>
                <a:uLnTx/>
                <a:uFillTx/>
                <a:latin typeface="Calibri" panose="020F0502020204030204"/>
                <a:ea typeface="+mn-ea"/>
                <a:cs typeface="+mn-cs"/>
              </a:rPr>
              <a:t>0  </a:t>
            </a:r>
            <a:r>
              <a:rPr kumimoji="0" lang="en-CA"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is a universal constant.</a:t>
            </a:r>
            <a:endParaRPr kumimoji="0" lang="en-US"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2320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6210"/>
            <a:ext cx="8229600" cy="1097279"/>
          </a:xfrm>
        </p:spPr>
        <p:txBody>
          <a:bodyPr/>
          <a:lstStyle/>
          <a:p>
            <a:r>
              <a:rPr lang="en-US" sz="4800" b="0" dirty="0">
                <a:solidFill>
                  <a:schemeClr val="tx1"/>
                </a:solidFill>
              </a:rPr>
              <a:t>Parallel plate capacitor, example</a:t>
            </a:r>
            <a:r>
              <a:rPr lang="en-US" b="0" dirty="0">
                <a:solidFill>
                  <a:schemeClr val="tx1"/>
                </a:solidFill>
              </a:rPr>
              <a:t> </a:t>
            </a:r>
            <a:endParaRPr lang="en-IN" b="0" dirty="0">
              <a:solidFill>
                <a:schemeClr val="tx1"/>
              </a:solidFill>
            </a:endParaRPr>
          </a:p>
        </p:txBody>
      </p:sp>
      <p:sp>
        <p:nvSpPr>
          <p:cNvPr id="6" name="Content Placeholder 5"/>
          <p:cNvSpPr>
            <a:spLocks noGrp="1"/>
          </p:cNvSpPr>
          <p:nvPr>
            <p:ph sz="quarter" idx="13"/>
          </p:nvPr>
        </p:nvSpPr>
        <p:spPr>
          <a:xfrm>
            <a:off x="533400" y="1981200"/>
            <a:ext cx="8229600" cy="4400590"/>
          </a:xfrm>
        </p:spPr>
        <p:txBody>
          <a:bodyPr>
            <a:normAutofit/>
          </a:bodyPr>
          <a:lstStyle/>
          <a:p>
            <a:pPr marL="0" indent="0">
              <a:buNone/>
            </a:pPr>
            <a:r>
              <a:rPr lang="en-US" sz="1800" dirty="0">
                <a:latin typeface="+mn-lt"/>
              </a:rPr>
              <a:t>A parallel-plate capacitor is constructed of two square plates, 1 m on each side, separated by a 1.0 mm gap. What is the capacitance of this capacitor? If it were charged to 100 V, how much charge would be on the capacitor?</a:t>
            </a:r>
            <a:endParaRPr lang="en-IN" sz="1800" dirty="0">
              <a:latin typeface="+mn-lt"/>
            </a:endParaRPr>
          </a:p>
        </p:txBody>
      </p:sp>
    </p:spTree>
    <p:extLst>
      <p:ext uri="{BB962C8B-B14F-4D97-AF65-F5344CB8AC3E}">
        <p14:creationId xmlns:p14="http://schemas.microsoft.com/office/powerpoint/2010/main" val="960184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
            <a:ext cx="8229600" cy="1097279"/>
          </a:xfrm>
        </p:spPr>
        <p:txBody>
          <a:bodyPr>
            <a:noAutofit/>
          </a:bodyPr>
          <a:lstStyle/>
          <a:p>
            <a:r>
              <a:rPr lang="en-US" sz="4800" b="0" dirty="0">
                <a:solidFill>
                  <a:schemeClr val="tx1"/>
                </a:solidFill>
              </a:rPr>
              <a:t>Parallel-plate capacitor, another example </a:t>
            </a:r>
            <a:endParaRPr lang="en-IN" sz="4800" b="0" dirty="0">
              <a:solidFill>
                <a:schemeClr val="tx1"/>
              </a:solidFill>
            </a:endParaRPr>
          </a:p>
        </p:txBody>
      </p:sp>
      <p:sp>
        <p:nvSpPr>
          <p:cNvPr id="3" name="Content Placeholder 2"/>
          <p:cNvSpPr>
            <a:spLocks noGrp="1"/>
          </p:cNvSpPr>
          <p:nvPr>
            <p:ph sz="quarter" idx="13"/>
          </p:nvPr>
        </p:nvSpPr>
        <p:spPr>
          <a:xfrm>
            <a:off x="609600" y="1981200"/>
            <a:ext cx="8229600" cy="1097279"/>
          </a:xfrm>
        </p:spPr>
        <p:txBody>
          <a:bodyPr>
            <a:normAutofit/>
          </a:bodyPr>
          <a:lstStyle/>
          <a:p>
            <a:pPr marL="0" indent="0">
              <a:buNone/>
            </a:pPr>
            <a:r>
              <a:rPr lang="en-US" sz="1900" dirty="0">
                <a:latin typeface="+mn-lt"/>
              </a:rPr>
              <a:t>The capacitance of practical parallel-plate capacitors is quite small, in the pF range. Suppose you want to make a 1.0 </a:t>
            </a:r>
            <a:r>
              <a:rPr lang="en-US" sz="1900" dirty="0">
                <a:latin typeface="Symbol" panose="05050102010706020507" pitchFamily="18" charset="2"/>
              </a:rPr>
              <a:t>m</a:t>
            </a:r>
            <a:r>
              <a:rPr lang="en-US" sz="1900" dirty="0">
                <a:latin typeface="+mn-lt"/>
              </a:rPr>
              <a:t>F capacitor using square plates separated by 1.0 mm. How large do the plates need to be? </a:t>
            </a:r>
          </a:p>
          <a:p>
            <a:pPr marL="0" indent="0">
              <a:buNone/>
            </a:pPr>
            <a:endParaRPr lang="en-IN" sz="2400" dirty="0">
              <a:latin typeface="+mn-lt"/>
            </a:endParaRPr>
          </a:p>
        </p:txBody>
      </p:sp>
    </p:spTree>
    <p:extLst>
      <p:ext uri="{BB962C8B-B14F-4D97-AF65-F5344CB8AC3E}">
        <p14:creationId xmlns:p14="http://schemas.microsoft.com/office/powerpoint/2010/main" val="3594994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2960" y="286605"/>
            <a:ext cx="7543800" cy="932596"/>
          </a:xfrm>
        </p:spPr>
        <p:txBody>
          <a:bodyPr>
            <a:normAutofit/>
          </a:bodyPr>
          <a:lstStyle/>
          <a:p>
            <a:r>
              <a:rPr lang="en-US" altLang="en-US" dirty="0"/>
              <a:t>Capacitors in series </a:t>
            </a:r>
            <a:endParaRPr lang="en-US" b="0" dirty="0"/>
          </a:p>
        </p:txBody>
      </p:sp>
      <p:sp>
        <p:nvSpPr>
          <p:cNvPr id="6" name="Content Placeholder 5"/>
          <p:cNvSpPr>
            <a:spLocks noGrp="1"/>
          </p:cNvSpPr>
          <p:nvPr>
            <p:ph idx="1"/>
          </p:nvPr>
        </p:nvSpPr>
        <p:spPr>
          <a:xfrm>
            <a:off x="532529" y="1828800"/>
            <a:ext cx="5638800" cy="2514600"/>
          </a:xfrm>
        </p:spPr>
        <p:txBody>
          <a:bodyPr>
            <a:normAutofit/>
          </a:bodyPr>
          <a:lstStyle/>
          <a:p>
            <a:pPr marL="256032" indent="-256032">
              <a:buSzPct val="100000"/>
            </a:pPr>
            <a:r>
              <a:rPr lang="en-US" altLang="en-US" sz="2400" dirty="0"/>
              <a:t>Capacitors are in </a:t>
            </a:r>
            <a:r>
              <a:rPr lang="en-US" altLang="en-US" sz="2400" b="1" dirty="0"/>
              <a:t>series </a:t>
            </a:r>
            <a:r>
              <a:rPr lang="en-US" altLang="en-US" sz="2400" dirty="0"/>
              <a:t>if they are connected one after the other, as illustrated.</a:t>
            </a:r>
          </a:p>
          <a:p>
            <a:pPr marL="256032" indent="-256032">
              <a:buSzPct val="100000"/>
            </a:pPr>
            <a:r>
              <a:rPr lang="en-US" altLang="en-US" sz="2400" dirty="0"/>
              <a:t>The </a:t>
            </a:r>
            <a:r>
              <a:rPr lang="en-US" altLang="en-US" sz="2400" b="1" dirty="0"/>
              <a:t>equivalent single capacitor </a:t>
            </a:r>
            <a:r>
              <a:rPr lang="en-US" altLang="en-US" sz="2400" dirty="0"/>
              <a:t>is also shown.</a:t>
            </a:r>
          </a:p>
        </p:txBody>
      </p:sp>
      <p:pic>
        <p:nvPicPr>
          <p:cNvPr id="2" name="Picture 1">
            <a:extLst>
              <a:ext uri="{FF2B5EF4-FFF2-40B4-BE49-F238E27FC236}">
                <a16:creationId xmlns:a16="http://schemas.microsoft.com/office/drawing/2014/main" id="{B4E0B752-9D90-1526-CD3A-04C65EA3E7FC}"/>
              </a:ext>
            </a:extLst>
          </p:cNvPr>
          <p:cNvPicPr>
            <a:picLocks noChangeAspect="1"/>
          </p:cNvPicPr>
          <p:nvPr/>
        </p:nvPicPr>
        <p:blipFill>
          <a:blip r:embed="rId2"/>
          <a:stretch>
            <a:fillRect/>
          </a:stretch>
        </p:blipFill>
        <p:spPr>
          <a:xfrm>
            <a:off x="6858000" y="752903"/>
            <a:ext cx="2060627" cy="5255207"/>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70CCD26-9632-1627-8C3E-9B5B8CB94224}"/>
                  </a:ext>
                </a:extLst>
              </p:cNvPr>
              <p:cNvSpPr txBox="1"/>
              <p:nvPr/>
            </p:nvSpPr>
            <p:spPr>
              <a:xfrm>
                <a:off x="533400" y="4502304"/>
                <a:ext cx="5638800" cy="1510991"/>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Capacitors connected in series. The magnitude of the charge on each plate is </a:t>
                </a:r>
                <a14:m>
                  <m:oMath xmlns:m="http://schemas.openxmlformats.org/officeDocument/2006/math">
                    <m:r>
                      <a:rPr kumimoji="0" lang="en-US" sz="1800" b="0" i="1" u="none" strike="noStrike" kern="1200" cap="none" spc="0" normalizeH="0" baseline="0" noProof="0" dirty="0" smtClean="0">
                        <a:ln>
                          <a:noFill/>
                        </a:ln>
                        <a:solidFill>
                          <a:prstClr val="black"/>
                        </a:solidFill>
                        <a:effectLst/>
                        <a:uLnTx/>
                        <a:uFillTx/>
                        <a:latin typeface="Cambria Math"/>
                        <a:ea typeface="+mn-ea"/>
                        <a:cs typeface="+mn-cs"/>
                      </a:rPr>
                      <m:t>𝑄</m:t>
                    </m:r>
                    <m:r>
                      <a:rPr kumimoji="0" lang="en-US" sz="1800" b="0" i="1" u="none" strike="noStrike" kern="1200" cap="none" spc="0" normalizeH="0" baseline="0" noProof="0" dirty="0" smtClean="0">
                        <a:ln>
                          <a:noFill/>
                        </a:ln>
                        <a:solidFill>
                          <a:prstClr val="black"/>
                        </a:solidFill>
                        <a:effectLst/>
                        <a:uLnTx/>
                        <a:uFillTx/>
                        <a:latin typeface="Cambria Math"/>
                        <a:ea typeface="+mn-ea"/>
                        <a:cs typeface="+mn-cs"/>
                      </a:rPr>
                      <m:t> </m:t>
                    </m:r>
                  </m:oMath>
                </a14:m>
                <a:r>
                  <a:rPr kumimoji="0" lang="en-US" sz="1600" b="0" i="0" u="none" strike="noStrike" kern="1200" cap="none" spc="0" normalizeH="0" baseline="0" noProof="0" dirty="0">
                    <a:ln>
                      <a:noFill/>
                    </a:ln>
                    <a:solidFill>
                      <a:prstClr val="black"/>
                    </a:solidFill>
                    <a:effectLst/>
                    <a:uLnTx/>
                    <a:uFillTx/>
                    <a:latin typeface="Arial"/>
                    <a:ea typeface="+mn-ea"/>
                    <a:cs typeface="+mn-cs"/>
                  </a:rPr>
                  <a:t>.</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An equivalent capacitor has a larger plate separation </a:t>
                </a:r>
                <a:r>
                  <a:rPr kumimoji="0" lang="en-US" sz="1800" b="0" i="1" u="none" strike="noStrike" kern="1200" cap="none" spc="0" normalizeH="0" baseline="0" noProof="0" dirty="0">
                    <a:ln>
                      <a:noFill/>
                    </a:ln>
                    <a:solidFill>
                      <a:prstClr val="black"/>
                    </a:solidFill>
                    <a:effectLst/>
                    <a:uLnTx/>
                    <a:uFillTx/>
                    <a:latin typeface="Cambria Math"/>
                    <a:ea typeface="+mn-ea"/>
                    <a:cs typeface="+mn-cs"/>
                  </a:rPr>
                  <a:t>d</a:t>
                </a:r>
                <a:r>
                  <a:rPr kumimoji="0" lang="en-US" sz="1600" b="0" i="1" u="none" strike="noStrike" kern="1200" cap="none" spc="0" normalizeH="0" baseline="0" noProof="0" dirty="0">
                    <a:ln>
                      <a:noFill/>
                    </a:ln>
                    <a:solidFill>
                      <a:prstClr val="black"/>
                    </a:solidFill>
                    <a:effectLst/>
                    <a:uLnTx/>
                    <a:uFillTx/>
                    <a:latin typeface="Arial"/>
                    <a:ea typeface="+mn-ea"/>
                    <a:cs typeface="+mn-cs"/>
                  </a:rPr>
                  <a:t> </a:t>
                </a:r>
                <a:r>
                  <a:rPr kumimoji="0" lang="en-US" sz="1600" b="0" i="0" u="none" strike="noStrike" kern="1200" cap="none" spc="0" normalizeH="0" baseline="0" noProof="0" dirty="0">
                    <a:ln>
                      <a:noFill/>
                    </a:ln>
                    <a:solidFill>
                      <a:prstClr val="black"/>
                    </a:solidFill>
                    <a:effectLst/>
                    <a:uLnTx/>
                    <a:uFillTx/>
                    <a:latin typeface="Arial"/>
                    <a:ea typeface="+mn-ea"/>
                    <a:cs typeface="+mn-cs"/>
                  </a:rPr>
                  <a:t>. Series connections produce a total capacitance that is less than that of any of the individual capacitors.</a:t>
                </a:r>
              </a:p>
            </p:txBody>
          </p:sp>
        </mc:Choice>
        <mc:Fallback xmlns="">
          <p:sp>
            <p:nvSpPr>
              <p:cNvPr id="4" name="TextBox 3">
                <a:extLst>
                  <a:ext uri="{FF2B5EF4-FFF2-40B4-BE49-F238E27FC236}">
                    <a16:creationId xmlns:a16="http://schemas.microsoft.com/office/drawing/2014/main" id="{870CCD26-9632-1627-8C3E-9B5B8CB94224}"/>
                  </a:ext>
                </a:extLst>
              </p:cNvPr>
              <p:cNvSpPr txBox="1">
                <a:spLocks noRot="1" noChangeAspect="1" noMove="1" noResize="1" noEditPoints="1" noAdjustHandles="1" noChangeArrowheads="1" noChangeShapeType="1" noTextEdit="1"/>
              </p:cNvSpPr>
              <p:nvPr/>
            </p:nvSpPr>
            <p:spPr>
              <a:xfrm>
                <a:off x="533400" y="4502304"/>
                <a:ext cx="5638800" cy="1510991"/>
              </a:xfrm>
              <a:prstGeom prst="rect">
                <a:avLst/>
              </a:prstGeom>
              <a:blipFill>
                <a:blip r:embed="rId3"/>
                <a:stretch>
                  <a:fillRect l="-432" t="-1215" r="-216" b="-4858"/>
                </a:stretch>
              </a:blipFill>
            </p:spPr>
            <p:txBody>
              <a:bodyPr/>
              <a:lstStyle/>
              <a:p>
                <a:r>
                  <a:rPr lang="en-US">
                    <a:noFill/>
                  </a:rPr>
                  <a:t> </a:t>
                </a:r>
              </a:p>
            </p:txBody>
          </p:sp>
        </mc:Fallback>
      </mc:AlternateContent>
    </p:spTree>
    <p:extLst>
      <p:ext uri="{BB962C8B-B14F-4D97-AF65-F5344CB8AC3E}">
        <p14:creationId xmlns:p14="http://schemas.microsoft.com/office/powerpoint/2010/main" val="14780061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12580</TotalTime>
  <Words>1269</Words>
  <Application>Microsoft Office PowerPoint</Application>
  <PresentationFormat>On-screen Show (4:3)</PresentationFormat>
  <Paragraphs>79</Paragraphs>
  <Slides>19</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Calibri</vt:lpstr>
      <vt:lpstr>Calibri Light</vt:lpstr>
      <vt:lpstr>Cambria Math</vt:lpstr>
      <vt:lpstr>Neue Helvetica W01</vt:lpstr>
      <vt:lpstr>Symbol</vt:lpstr>
      <vt:lpstr>Times New Roman</vt:lpstr>
      <vt:lpstr>Verdana</vt:lpstr>
      <vt:lpstr>Retrospect</vt:lpstr>
      <vt:lpstr>CAPACITANCE AND  DIELECTRICS </vt:lpstr>
      <vt:lpstr>Today’s objectives:</vt:lpstr>
      <vt:lpstr>Capacitors</vt:lpstr>
      <vt:lpstr>Capacitors and capacitance</vt:lpstr>
      <vt:lpstr>Parallel-plate capacitor </vt:lpstr>
      <vt:lpstr>The parallel-plate capacitor, continued</vt:lpstr>
      <vt:lpstr>Parallel plate capacitor, example </vt:lpstr>
      <vt:lpstr>Parallel-plate capacitor, another example </vt:lpstr>
      <vt:lpstr>Capacitors in series </vt:lpstr>
      <vt:lpstr>Capacitors in series, details</vt:lpstr>
      <vt:lpstr>Capacitors in series, summary</vt:lpstr>
      <vt:lpstr>Capacitors in parallel</vt:lpstr>
      <vt:lpstr>Capacitors in parallel, details</vt:lpstr>
      <vt:lpstr>Capacitors in parallel, summary</vt:lpstr>
      <vt:lpstr>Combination of capacitors, example</vt:lpstr>
      <vt:lpstr>Dielectrics </vt:lpstr>
      <vt:lpstr>Dielectrics and polarization</vt:lpstr>
      <vt:lpstr>Molecular model of induced charge</vt:lpstr>
      <vt:lpstr>Energy stored in a capacitor </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594</cp:revision>
  <cp:lastPrinted>2011-04-21T17:00:36Z</cp:lastPrinted>
  <dcterms:created xsi:type="dcterms:W3CDTF">2002-07-11T17:04:39Z</dcterms:created>
  <dcterms:modified xsi:type="dcterms:W3CDTF">2023-12-05T20:28:57Z</dcterms:modified>
</cp:coreProperties>
</file>