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12" r:id="rId1"/>
  </p:sldMasterIdLst>
  <p:notesMasterIdLst>
    <p:notesMasterId r:id="rId11"/>
  </p:notesMasterIdLst>
  <p:handoutMasterIdLst>
    <p:handoutMasterId r:id="rId12"/>
  </p:handoutMasterIdLst>
  <p:sldIdLst>
    <p:sldId id="300" r:id="rId2"/>
    <p:sldId id="301" r:id="rId3"/>
    <p:sldId id="269" r:id="rId4"/>
    <p:sldId id="291" r:id="rId5"/>
    <p:sldId id="289" r:id="rId6"/>
    <p:sldId id="290" r:id="rId7"/>
    <p:sldId id="292" r:id="rId8"/>
    <p:sldId id="293" r:id="rId9"/>
    <p:sldId id="295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33325"/>
    <a:srgbClr val="00487A"/>
    <a:srgbClr val="004A37"/>
    <a:srgbClr val="00417E"/>
    <a:srgbClr val="FFECD7"/>
    <a:srgbClr val="F7955A"/>
    <a:srgbClr val="666699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7" autoAdjust="0"/>
    <p:restoredTop sz="93202" autoAdjust="0"/>
  </p:normalViewPr>
  <p:slideViewPr>
    <p:cSldViewPr>
      <p:cViewPr>
        <p:scale>
          <a:sx n="108" d="100"/>
          <a:sy n="108" d="100"/>
        </p:scale>
        <p:origin x="1152" y="120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A6DF3FD4-B7AA-4A71-A51C-E1C1696223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48B334CD-798E-4339-8049-7199EBA31F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8D9DBA00-B029-CC71-32DB-E44F5A0D417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7">
            <a:extLst>
              <a:ext uri="{FF2B5EF4-FFF2-40B4-BE49-F238E27FC236}">
                <a16:creationId xmlns:a16="http://schemas.microsoft.com/office/drawing/2014/main" id="{03C6EC70-6163-8200-DCBF-6F43D7D9C6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12" name="Text Box 23">
            <a:extLst>
              <a:ext uri="{FF2B5EF4-FFF2-40B4-BE49-F238E27FC236}">
                <a16:creationId xmlns:a16="http://schemas.microsoft.com/office/drawing/2014/main" id="{EE6F9359-4C70-D147-7361-3B372C6589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2397403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595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95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9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999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09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90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16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800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21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588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02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829E218-74FB-4455-98BE-F2C5BA897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8D75FD-D4F9-4D11-B70D-82EFCB4CF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38589C0-4606-4156-BEC9-696F08B09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2" y="0"/>
            <a:ext cx="3438550" cy="6858000"/>
          </a:xfrm>
          <a:prstGeom prst="rect">
            <a:avLst/>
          </a:prstGeom>
          <a:solidFill>
            <a:srgbClr val="384B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599" y="640080"/>
            <a:ext cx="2604734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900" dirty="0">
                <a:solidFill>
                  <a:srgbClr val="FFFFFF"/>
                </a:solidFill>
              </a:rPr>
              <a:t>DC CIRCUITS: RESISTORS IN SERIES AND PARALLEL	</a:t>
            </a:r>
          </a:p>
        </p:txBody>
      </p:sp>
      <p:pic>
        <p:nvPicPr>
          <p:cNvPr id="7" name="Picture 6" descr="Electronics protoboard">
            <a:extLst>
              <a:ext uri="{FF2B5EF4-FFF2-40B4-BE49-F238E27FC236}">
                <a16:creationId xmlns:a16="http://schemas.microsoft.com/office/drawing/2014/main" id="{9C2DF0DA-3D8F-0242-904B-C3F46FDDD0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32" r="39436" b="-1"/>
          <a:stretch/>
        </p:blipFill>
        <p:spPr>
          <a:xfrm>
            <a:off x="3479799" y="10"/>
            <a:ext cx="5664200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78668EE-3D16-4B1B-8CFE-482C22669A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38563" y="0"/>
            <a:ext cx="48006" cy="6858000"/>
          </a:xfrm>
          <a:prstGeom prst="rect">
            <a:avLst/>
          </a:prstGeom>
          <a:solidFill>
            <a:srgbClr val="F8E7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 descr="OSX-Stacked-TM-RGB-300dpi-2016.jpg">
            <a:extLst>
              <a:ext uri="{FF2B5EF4-FFF2-40B4-BE49-F238E27FC236}">
                <a16:creationId xmlns:a16="http://schemas.microsoft.com/office/drawing/2014/main" id="{B45B810A-69D5-31EE-B768-BD30FB04C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152400"/>
            <a:ext cx="1226434" cy="8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8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2FC29-6FCA-1789-BD7C-E3BB2F9F5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401C6-C7BA-3BA0-5FAE-1423B99142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555555"/>
                </a:solidFill>
                <a:effectLst/>
                <a:latin typeface="Neue Helvetica W01"/>
              </a:rPr>
              <a:t>By the end of this lesson, you will be able to: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Draw a circuit with resistors in parallel and in series.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Calculate the voltage drop of a current across a resistor using Ohm’s law.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Contrast the way total resistance is calculated for resistors in series and in parallel.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Explain why total resistance of a parallel circuit is less than the smallest resistance of any of the resistors in that circuit.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424242"/>
                </a:solidFill>
                <a:effectLst/>
                <a:latin typeface="Neue Helvetica W01"/>
              </a:rPr>
              <a:t>Calculate total resistance of a circuit that contains a mixture of resistors connected in series and in parallel.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67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000" name="Rectangle 84999">
            <a:extLst>
              <a:ext uri="{FF2B5EF4-FFF2-40B4-BE49-F238E27FC236}">
                <a16:creationId xmlns:a16="http://schemas.microsoft.com/office/drawing/2014/main" id="{873ECEC8-0F24-45B8-950F-35FC94BCEA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5894613" y="634946"/>
            <a:ext cx="2767693" cy="1450757"/>
          </a:xfrm>
        </p:spPr>
        <p:txBody>
          <a:bodyPr>
            <a:normAutofit/>
          </a:bodyPr>
          <a:lstStyle/>
          <a:p>
            <a:r>
              <a:rPr lang="en-US" altLang="en-US" sz="3400" dirty="0"/>
              <a:t>Resistors in series and parallel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89455E-6B77-D4BE-10A2-D2EAA0FEDA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59" r="552"/>
          <a:stretch/>
        </p:blipFill>
        <p:spPr>
          <a:xfrm>
            <a:off x="838200" y="2085703"/>
            <a:ext cx="3982830" cy="4084319"/>
          </a:xfrm>
          <a:prstGeom prst="rect">
            <a:avLst/>
          </a:prstGeom>
        </p:spPr>
      </p:pic>
      <p:cxnSp>
        <p:nvCxnSpPr>
          <p:cNvPr id="85002" name="Straight Connector 85001">
            <a:extLst>
              <a:ext uri="{FF2B5EF4-FFF2-40B4-BE49-F238E27FC236}">
                <a16:creationId xmlns:a16="http://schemas.microsoft.com/office/drawing/2014/main" id="{89EB8C68-FF1B-4849-867B-32D29B19F1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19107" y="2085703"/>
            <a:ext cx="26746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5894613" y="2198914"/>
            <a:ext cx="2767693" cy="3670180"/>
          </a:xfrm>
        </p:spPr>
        <p:txBody>
          <a:bodyPr>
            <a:normAutofit/>
          </a:bodyPr>
          <a:lstStyle/>
          <a:p>
            <a:pPr lvl="1"/>
            <a:endParaRPr lang="en-US" altLang="en-US" sz="1700" dirty="0"/>
          </a:p>
          <a:p>
            <a:pPr lvl="1"/>
            <a:r>
              <a:rPr lang="en-US" altLang="en-US" sz="1700" dirty="0"/>
              <a:t>Resistors are in </a:t>
            </a:r>
            <a:r>
              <a:rPr lang="en-US" altLang="en-US" sz="1700" i="1" dirty="0"/>
              <a:t>series</a:t>
            </a:r>
            <a:r>
              <a:rPr lang="en-US" altLang="en-US" sz="1700" dirty="0"/>
              <a:t> (a) if they are connected one after the other so the </a:t>
            </a:r>
            <a:r>
              <a:rPr lang="en-US" altLang="en-US" sz="1700" i="1" dirty="0"/>
              <a:t>current</a:t>
            </a:r>
            <a:r>
              <a:rPr lang="en-US" altLang="en-US" sz="1700" dirty="0"/>
              <a:t> is the same in all of them (see left figure below). </a:t>
            </a:r>
          </a:p>
          <a:p>
            <a:pPr marL="201168" lvl="1" indent="0">
              <a:buNone/>
            </a:pPr>
            <a:endParaRPr lang="en-US" altLang="en-US" sz="1700" dirty="0"/>
          </a:p>
          <a:p>
            <a:pPr lvl="1"/>
            <a:r>
              <a:rPr lang="en-US" altLang="en-US" sz="1700" dirty="0"/>
              <a:t>Resistors are in </a:t>
            </a:r>
            <a:r>
              <a:rPr lang="en-US" altLang="en-US" sz="1700" i="1" dirty="0"/>
              <a:t>parallel</a:t>
            </a:r>
            <a:r>
              <a:rPr lang="en-US" altLang="en-US" sz="1700" dirty="0"/>
              <a:t> (b)if they are connected so that the </a:t>
            </a:r>
            <a:r>
              <a:rPr lang="en-US" altLang="en-US" sz="1700" i="1" dirty="0"/>
              <a:t>potential difference </a:t>
            </a:r>
            <a:r>
              <a:rPr lang="en-US" altLang="en-US" sz="1700" dirty="0"/>
              <a:t>must be the same across all of them (see right figure below).</a:t>
            </a:r>
          </a:p>
        </p:txBody>
      </p:sp>
      <p:sp>
        <p:nvSpPr>
          <p:cNvPr id="85004" name="Rectangle 85003">
            <a:extLst>
              <a:ext uri="{FF2B5EF4-FFF2-40B4-BE49-F238E27FC236}">
                <a16:creationId xmlns:a16="http://schemas.microsoft.com/office/drawing/2014/main" id="{7D417315-0A35-4882-ABD2-ABE3C89E5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5006" name="Rectangle 85005">
            <a:extLst>
              <a:ext uri="{FF2B5EF4-FFF2-40B4-BE49-F238E27FC236}">
                <a16:creationId xmlns:a16="http://schemas.microsoft.com/office/drawing/2014/main" id="{8B53612E-ADB2-4457-9688-89506397AF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8CB54FC-0B2A-4107-9A70-958B90B76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8763" y="634946"/>
            <a:ext cx="3845379" cy="1450757"/>
          </a:xfrm>
        </p:spPr>
        <p:txBody>
          <a:bodyPr>
            <a:normAutofit/>
          </a:bodyPr>
          <a:lstStyle/>
          <a:p>
            <a:r>
              <a:rPr lang="en-US" dirty="0"/>
              <a:t>Resistors in series</a:t>
            </a:r>
          </a:p>
        </p:txBody>
      </p:sp>
      <p:pic>
        <p:nvPicPr>
          <p:cNvPr id="6" name="Picture 5" descr="A diagram of a circuit&#10;&#10;Description automatically generated">
            <a:extLst>
              <a:ext uri="{FF2B5EF4-FFF2-40B4-BE49-F238E27FC236}">
                <a16:creationId xmlns:a16="http://schemas.microsoft.com/office/drawing/2014/main" id="{B60798CD-F835-915E-B84B-EFA412A5E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94" y="2400126"/>
            <a:ext cx="4088720" cy="173770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855A9B5-1710-4B19-B0F1-CDFDD4ED5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08763" y="2086188"/>
            <a:ext cx="3561606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808763" y="2198914"/>
                <a:ext cx="3845379" cy="367018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1300" dirty="0"/>
                  <a:t>Let’s start with three resistors in </a:t>
                </a:r>
                <a:r>
                  <a:rPr lang="en-US" sz="1300" i="1" dirty="0"/>
                  <a:t>series</a:t>
                </a:r>
                <a:r>
                  <a:rPr lang="en-US" sz="1300" dirty="0"/>
                  <a:t>.</a:t>
                </a:r>
              </a:p>
              <a:p>
                <a:r>
                  <a:rPr lang="en-US" sz="1300" dirty="0"/>
                  <a:t>If the resistors are in series, current must be </a:t>
                </a:r>
                <a:r>
                  <a:rPr lang="en-US" sz="1300" i="1" dirty="0"/>
                  <a:t>the same </a:t>
                </a:r>
                <a:r>
                  <a:rPr lang="en-US" sz="1300" dirty="0"/>
                  <a:t>in all of them (the rate at which charges flow must be the same in all the resistors):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3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3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3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30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13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300" i="1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en-US" sz="1300" dirty="0"/>
              </a:p>
              <a:p>
                <a:r>
                  <a:rPr lang="en-US" sz="1300" dirty="0"/>
                  <a:t>The potential differences across each of the three resistors are not generally the same (Ohm’s Law!):</a:t>
                </a:r>
              </a:p>
              <a:p>
                <a:pPr marL="0" indent="0">
                  <a:buNone/>
                </a:pPr>
                <a:endParaRPr lang="en-US" sz="13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1300" b="0" i="1" smtClean="0">
                        <a:latin typeface="Cambria Math" panose="02040503050406030204" pitchFamily="18" charset="0"/>
                      </a:rPr>
                      <m:t>                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300" dirty="0"/>
                  <a:t> </a:t>
                </a:r>
                <a14:m>
                  <m:oMath xmlns:m="http://schemas.openxmlformats.org/officeDocument/2006/math">
                    <m:r>
                      <a:rPr lang="en-US" sz="1300" b="0" i="0" smtClean="0">
                        <a:latin typeface="Cambria Math" panose="02040503050406030204" pitchFamily="18" charset="0"/>
                      </a:rPr>
                      <m:t>         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300" dirty="0"/>
                  <a:t> </a:t>
                </a:r>
                <a14:m>
                  <m:oMath xmlns:m="http://schemas.openxmlformats.org/officeDocument/2006/math">
                    <m:r>
                      <a:rPr lang="en-US" sz="1300" b="0" i="0" smtClean="0">
                        <a:latin typeface="Cambria Math" panose="02040503050406030204" pitchFamily="18" charset="0"/>
                      </a:rPr>
                      <m:t>        </m:t>
                    </m:r>
                    <m:sSub>
                      <m:sSubPr>
                        <m:ctrlPr>
                          <a:rPr lang="en-US" sz="13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1300" dirty="0"/>
              </a:p>
              <a:p>
                <a:r>
                  <a:rPr lang="en-US" sz="1300" dirty="0"/>
                  <a:t>As we know from our experiments, the sum of the potential differences across three resistors must be equal to the overall potential difference across the combination:</a:t>
                </a:r>
              </a:p>
              <a:p>
                <a14:m>
                  <m:oMath xmlns:m="http://schemas.openxmlformats.org/officeDocument/2006/math">
                    <m:r>
                      <a:rPr lang="en-US" sz="1300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3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3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3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130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sz="1300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en-US" sz="1300" dirty="0"/>
              </a:p>
              <a:p>
                <a:pPr marL="0" indent="0">
                  <a:buNone/>
                </a:pPr>
                <a:endParaRPr lang="en-US" sz="1300" dirty="0"/>
              </a:p>
              <a:p>
                <a:pPr marL="0" indent="0">
                  <a:buNone/>
                </a:pPr>
                <a:endParaRPr lang="en-US" sz="1300" dirty="0"/>
              </a:p>
              <a:p>
                <a:pPr marL="0" indent="0">
                  <a:buNone/>
                </a:pPr>
                <a:endParaRPr lang="en-US" sz="1300" dirty="0"/>
              </a:p>
              <a:p>
                <a:pPr marL="0" indent="0">
                  <a:buNone/>
                </a:pPr>
                <a:endParaRPr lang="en-US" sz="1300" dirty="0"/>
              </a:p>
              <a:p>
                <a:pPr marL="0" indent="0">
                  <a:buNone/>
                </a:pPr>
                <a:endParaRPr lang="en-US" sz="13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08763" y="2198914"/>
                <a:ext cx="3845379" cy="3670180"/>
              </a:xfrm>
              <a:blipFill>
                <a:blip r:embed="rId3"/>
                <a:stretch>
                  <a:fillRect l="-2694" t="-9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6587DBF8-5C50-4034-8B79-FE54A01A8E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F90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4720853-E885-4BE5-BFE2-24004CEF6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554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2ED3F6-D291-1503-9EEC-9DBE5B875C1F}"/>
              </a:ext>
            </a:extLst>
          </p:cNvPr>
          <p:cNvSpPr txBox="1"/>
          <p:nvPr/>
        </p:nvSpPr>
        <p:spPr>
          <a:xfrm>
            <a:off x="273332" y="4282187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CB255"/>
              </a:buClr>
              <a:buSzTx/>
              <a:buFontTx/>
              <a:buAutoNum type="alphaLcParenBoth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Three resistors connected in series to a battery (left) and the equivalent single or series resistance (right).</a:t>
            </a:r>
          </a:p>
        </p:txBody>
      </p:sp>
    </p:spTree>
    <p:extLst>
      <p:ext uri="{BB962C8B-B14F-4D97-AF65-F5344CB8AC3E}">
        <p14:creationId xmlns:p14="http://schemas.microsoft.com/office/powerpoint/2010/main" val="254777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series,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Using Ohm’s law we get: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  <a:p>
                <a:pPr marL="0" indent="0" algn="ctr">
                  <a:buNone/>
                </a:pPr>
                <a:r>
                  <a:rPr lang="en-US" dirty="0"/>
                  <a:t> </a:t>
                </a:r>
              </a:p>
              <a:p>
                <a:r>
                  <a:rPr lang="en-US" dirty="0"/>
                  <a:t>From the other hand, if we substitute the resistors combination with a </a:t>
                </a:r>
                <a:r>
                  <a:rPr lang="en-US" i="1" dirty="0"/>
                  <a:t>single</a:t>
                </a:r>
                <a:r>
                  <a:rPr lang="en-US" dirty="0"/>
                  <a:t> equivalent resistor: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𝐼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Setting the two equations equal to each other we arrive to: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39" t="-1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2859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series, summary	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Currents in all resistors in series combination is the same.</a:t>
            </a:r>
          </a:p>
          <a:p>
            <a:r>
              <a:rPr lang="en-US" sz="2000" dirty="0"/>
              <a:t>Sum of potential differences across all resistors equals to the potential difference across the combination.</a:t>
            </a:r>
          </a:p>
          <a:p>
            <a:r>
              <a:rPr lang="en-US" sz="2000" dirty="0"/>
              <a:t>Equivalent resistance is the sum of the individual resistances (independent of how many resistors are in the combination).</a:t>
            </a:r>
          </a:p>
          <a:p>
            <a:r>
              <a:rPr lang="en-US" sz="2000" dirty="0"/>
              <a:t>Equivalent resistance of the combination is always </a:t>
            </a:r>
            <a:r>
              <a:rPr lang="en-US" sz="2000" i="1" dirty="0"/>
              <a:t>greater</a:t>
            </a:r>
            <a:r>
              <a:rPr lang="en-US" sz="2000" dirty="0"/>
              <a:t> than any one of the individual resistances.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C40D25-BA1F-C2D9-B282-6637DA535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876800"/>
            <a:ext cx="3505200" cy="75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78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0861964-D86C-4A50-8F6D-B466384A61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239" y="281160"/>
            <a:ext cx="8205106" cy="1051634"/>
          </a:xfrm>
        </p:spPr>
        <p:txBody>
          <a:bodyPr>
            <a:normAutofit/>
          </a:bodyPr>
          <a:lstStyle/>
          <a:p>
            <a:r>
              <a:rPr lang="en-US" dirty="0"/>
              <a:t>Resistors in parallel</a:t>
            </a:r>
          </a:p>
        </p:txBody>
      </p:sp>
      <p:pic>
        <p:nvPicPr>
          <p:cNvPr id="6" name="Picture 5" descr="A diagram of a circuit&#10;&#10;Description automatically generated">
            <a:extLst>
              <a:ext uri="{FF2B5EF4-FFF2-40B4-BE49-F238E27FC236}">
                <a16:creationId xmlns:a16="http://schemas.microsoft.com/office/drawing/2014/main" id="{5A20E4F4-5FB1-9558-5B13-9B7BD572FC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945828"/>
            <a:ext cx="5150345" cy="1454972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4A678E-8F30-4E92-A5BF-F5D03D011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19107" y="2085703"/>
            <a:ext cx="26746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50273" y="1426775"/>
                <a:ext cx="8281306" cy="3647420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1800" dirty="0"/>
                  <a:t>Let’s now arrange the same three resistors in parallel.</a:t>
                </a:r>
              </a:p>
              <a:p>
                <a:r>
                  <a:rPr lang="en-US" sz="1800" dirty="0"/>
                  <a:t>If the resistors are in parallel, potential difference must be </a:t>
                </a:r>
                <a:r>
                  <a:rPr lang="en-US" sz="1800" i="1" dirty="0"/>
                  <a:t>the same </a:t>
                </a:r>
                <a:r>
                  <a:rPr lang="en-US" sz="1800" dirty="0"/>
                  <a:t>across all of them</a:t>
                </a:r>
              </a:p>
              <a:p>
                <a:r>
                  <a:rPr lang="en-US" sz="1800" dirty="0"/>
                  <a:t>               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en-US" sz="1800" dirty="0"/>
              </a:p>
              <a:p>
                <a:endParaRPr lang="en-US" sz="1800" dirty="0"/>
              </a:p>
              <a:p>
                <a:r>
                  <a:rPr lang="en-US" sz="1800" dirty="0"/>
                  <a:t>The currents in each of the three resistors are not generally the same (Ohm’s Law!):</a:t>
                </a:r>
              </a:p>
              <a:p>
                <a:endParaRPr lang="en-US" sz="18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     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   </m:t>
                        </m:r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  <m:r>
                      <a:rPr lang="en-US" sz="1800" b="0" i="1">
                        <a:latin typeface="Cambria Math" panose="02040503050406030204" pitchFamily="18" charset="0"/>
                      </a:rPr>
                      <m:t>   </m:t>
                    </m:r>
                  </m:oMath>
                </a14:m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den>
                        </m:f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endParaRPr lang="en-US" sz="1800" dirty="0"/>
              </a:p>
              <a:p>
                <a:r>
                  <a:rPr lang="en-US" sz="1800" dirty="0"/>
                  <a:t>The current in the entire combination is: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           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	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𝐼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pPr marL="0" indent="0">
                  <a:buNone/>
                </a:pPr>
                <a:endParaRPr lang="en-US" sz="1100" dirty="0"/>
              </a:p>
              <a:p>
                <a:pPr marL="0" indent="0">
                  <a:buNone/>
                </a:pPr>
                <a:endParaRPr lang="en-US" sz="11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0273" y="1426775"/>
                <a:ext cx="8281306" cy="3647420"/>
              </a:xfrm>
              <a:blipFill>
                <a:blip r:embed="rId3"/>
                <a:stretch>
                  <a:fillRect l="-589" t="-2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02CE8509-9E93-4D74-BF24-661F111C7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" y="6334316"/>
            <a:ext cx="9143989" cy="66484"/>
          </a:xfrm>
          <a:prstGeom prst="rect">
            <a:avLst/>
          </a:prstGeom>
          <a:solidFill>
            <a:srgbClr val="1FA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6E8BA98-E13C-403B-AC96-75E203799C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rgbClr val="6E4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C04DDC-CAE2-E8DF-ACFB-878859984BB7}"/>
              </a:ext>
            </a:extLst>
          </p:cNvPr>
          <p:cNvSpPr txBox="1"/>
          <p:nvPr/>
        </p:nvSpPr>
        <p:spPr>
          <a:xfrm>
            <a:off x="5448135" y="5415115"/>
            <a:ext cx="33800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6CB255"/>
              </a:buClr>
              <a:buSzTx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Three resistors connected in parallel to a battery and the equivalent single or parallel resistance.</a:t>
            </a:r>
          </a:p>
        </p:txBody>
      </p:sp>
    </p:spTree>
    <p:extLst>
      <p:ext uri="{BB962C8B-B14F-4D97-AF65-F5344CB8AC3E}">
        <p14:creationId xmlns:p14="http://schemas.microsoft.com/office/powerpoint/2010/main" val="741857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parallel, continued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0" y="2057400"/>
                <a:ext cx="6347714" cy="388077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dirty="0"/>
                  <a:t> </a:t>
                </a:r>
              </a:p>
              <a:p>
                <a:r>
                  <a:rPr lang="en-US" sz="2000" dirty="0"/>
                  <a:t>From the other hand, if we substitute the resistors combination with a </a:t>
                </a:r>
                <a:r>
                  <a:rPr lang="en-US" sz="2000" i="1" dirty="0"/>
                  <a:t>single</a:t>
                </a:r>
                <a:r>
                  <a:rPr lang="en-US" sz="2000" dirty="0"/>
                  <a:t> equivalent resistor:</a:t>
                </a:r>
              </a:p>
              <a:p>
                <a:pPr marL="0" indent="0" algn="ctr">
                  <a:buNone/>
                </a:pP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sub>
                            </m:sSub>
                          </m:den>
                        </m:f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 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Setting the two equations equal to each other we arrive to: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1/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1/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1/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1/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0" y="2057400"/>
                <a:ext cx="6347714" cy="3880773"/>
              </a:xfrm>
              <a:blipFill>
                <a:blip r:embed="rId2"/>
                <a:stretch>
                  <a:fillRect l="-9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0530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see how it works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Let’s start with three resistors – 100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200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and 300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Connected in series, the equivalent resistance is 600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Note that the equivalent resistance is greater than every one of the individual resistances!</a:t>
            </a:r>
          </a:p>
          <a:p>
            <a:pPr marL="0" indent="0">
              <a:buNone/>
            </a:pPr>
            <a:r>
              <a:rPr lang="en-US" dirty="0"/>
              <a:t>Connected in parallel, the same three resistors produce an equivalent resistance of 600/11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, or 54.4 </a:t>
            </a:r>
            <a:r>
              <a:rPr lang="en-US" dirty="0">
                <a:latin typeface="Symbol" panose="05050102010706020507" pitchFamily="18" charset="2"/>
              </a:rPr>
              <a:t>W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Note that the equivalent resistance is less than every one of the individual resistances! </a:t>
            </a:r>
          </a:p>
        </p:txBody>
      </p:sp>
    </p:spTree>
    <p:extLst>
      <p:ext uri="{BB962C8B-B14F-4D97-AF65-F5344CB8AC3E}">
        <p14:creationId xmlns:p14="http://schemas.microsoft.com/office/powerpoint/2010/main" val="1063005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8818</TotalTime>
  <Words>664</Words>
  <Application>Microsoft Office PowerPoint</Application>
  <PresentationFormat>On-screen Show (4:3)</PresentationFormat>
  <Paragraphs>67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Neue Helvetica W01</vt:lpstr>
      <vt:lpstr>Symbol</vt:lpstr>
      <vt:lpstr>Times New Roman</vt:lpstr>
      <vt:lpstr>Retrospect</vt:lpstr>
      <vt:lpstr>DC CIRCUITS: RESISTORS IN SERIES AND PARALLEL </vt:lpstr>
      <vt:lpstr>Today’s objectives</vt:lpstr>
      <vt:lpstr>Resistors in series and parallel</vt:lpstr>
      <vt:lpstr>Resistors in series</vt:lpstr>
      <vt:lpstr>Resistors in series, continued</vt:lpstr>
      <vt:lpstr>Resistors in series, summary  </vt:lpstr>
      <vt:lpstr>Resistors in parallel</vt:lpstr>
      <vt:lpstr>Resistors in parallel, continued</vt:lpstr>
      <vt:lpstr>Let’s see how it works 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443</cp:revision>
  <cp:lastPrinted>2006-11-21T16:50:10Z</cp:lastPrinted>
  <dcterms:created xsi:type="dcterms:W3CDTF">2002-07-11T17:04:39Z</dcterms:created>
  <dcterms:modified xsi:type="dcterms:W3CDTF">2023-12-05T20:53:34Z</dcterms:modified>
</cp:coreProperties>
</file>