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7" r:id="rId1"/>
  </p:sldMasterIdLst>
  <p:notesMasterIdLst>
    <p:notesMasterId r:id="rId8"/>
  </p:notesMasterIdLst>
  <p:handoutMasterIdLst>
    <p:handoutMasterId r:id="rId9"/>
  </p:handoutMasterIdLst>
  <p:sldIdLst>
    <p:sldId id="303" r:id="rId2"/>
    <p:sldId id="383" r:id="rId3"/>
    <p:sldId id="384" r:id="rId4"/>
    <p:sldId id="385" r:id="rId5"/>
    <p:sldId id="386" r:id="rId6"/>
    <p:sldId id="387" r:id="rId7"/>
  </p:sldIdLst>
  <p:sldSz cx="9144000" cy="6858000" type="screen4x3"/>
  <p:notesSz cx="6858000" cy="9144000"/>
  <p:custDataLst>
    <p:tags r:id="rId1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p:scale>
          <a:sx n="103" d="100"/>
          <a:sy n="103" d="100"/>
        </p:scale>
        <p:origin x="1300" y="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8E170972-6D7C-5F50-6D88-F44AB51CFDF8}"/>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D254941D-06B2-993B-7F2A-BF8CE94E3F78}"/>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B9B8B967-E793-4854-B5C9-7A1DFFB54710}"/>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61186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99475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94052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42909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47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97883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8897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0610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11/1/2023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5354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11/1/2023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095798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11/1/2023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506743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11/1/2023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976628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9" name="Rectangle 78">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81" name="Straight Connector 80">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83" name="Rectangle 82">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5499" y="4550229"/>
            <a:ext cx="8181805" cy="1057655"/>
          </a:xfrm>
        </p:spPr>
        <p:txBody>
          <a:bodyPr vert="horz" lIns="91440" tIns="45720" rIns="91440" bIns="45720" rtlCol="0" anchor="b">
            <a:normAutofit/>
          </a:bodyPr>
          <a:lstStyle/>
          <a:p>
            <a:r>
              <a:rPr lang="en-US" sz="5200" dirty="0">
                <a:solidFill>
                  <a:schemeClr val="tx1">
                    <a:lumMod val="85000"/>
                    <a:lumOff val="15000"/>
                  </a:schemeClr>
                </a:solidFill>
              </a:rPr>
              <a:t>EQUIPOTENTIAL LINES  </a:t>
            </a:r>
          </a:p>
        </p:txBody>
      </p:sp>
      <p:pic>
        <p:nvPicPr>
          <p:cNvPr id="5" name="Picture 4" descr="A diagram of a diagram of a diagram&#10;&#10;Description automatically generated with medium confidence">
            <a:extLst>
              <a:ext uri="{FF2B5EF4-FFF2-40B4-BE49-F238E27FC236}">
                <a16:creationId xmlns:a16="http://schemas.microsoft.com/office/drawing/2014/main" id="{F5B149E9-8E8E-D982-3768-994011F2AFA1}"/>
              </a:ext>
            </a:extLst>
          </p:cNvPr>
          <p:cNvPicPr>
            <a:picLocks noChangeAspect="1"/>
          </p:cNvPicPr>
          <p:nvPr/>
        </p:nvPicPr>
        <p:blipFill rotWithShape="1">
          <a:blip r:embed="rId3"/>
          <a:srcRect t="13591" r="-2" b="17111"/>
          <a:stretch/>
        </p:blipFill>
        <p:spPr>
          <a:xfrm>
            <a:off x="476592" y="640080"/>
            <a:ext cx="8187348" cy="3602736"/>
          </a:xfrm>
          <a:prstGeom prst="rect">
            <a:avLst/>
          </a:prstGeom>
        </p:spPr>
      </p:pic>
      <p:cxnSp>
        <p:nvCxnSpPr>
          <p:cNvPr id="85" name="Straight Connector 84">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0814" y="5618770"/>
            <a:ext cx="78867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7CFB8C0F-4E01-4C10-A861-0C16EB92D2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9" name="Rectangle 88">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6" name="Picture 5">
            <a:extLst>
              <a:ext uri="{FF2B5EF4-FFF2-40B4-BE49-F238E27FC236}">
                <a16:creationId xmlns:a16="http://schemas.microsoft.com/office/drawing/2014/main" id="{49BEF3A6-267A-AE42-D3C5-6869FB5FFFC2}"/>
              </a:ext>
            </a:extLst>
          </p:cNvPr>
          <p:cNvPicPr>
            <a:picLocks noChangeAspect="1"/>
          </p:cNvPicPr>
          <p:nvPr/>
        </p:nvPicPr>
        <p:blipFill>
          <a:blip r:embed="rId4"/>
          <a:stretch>
            <a:fillRect/>
          </a:stretch>
        </p:blipFill>
        <p:spPr>
          <a:xfrm>
            <a:off x="6292693" y="263509"/>
            <a:ext cx="2828789" cy="780356"/>
          </a:xfrm>
          <a:prstGeom prst="rect">
            <a:avLst/>
          </a:prstGeom>
        </p:spPr>
      </p:pic>
    </p:spTree>
    <p:extLst>
      <p:ext uri="{BB962C8B-B14F-4D97-AF65-F5344CB8AC3E}">
        <p14:creationId xmlns:p14="http://schemas.microsoft.com/office/powerpoint/2010/main" val="108760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07AF-D444-1981-74FA-110D0E381D9F}"/>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328E4F51-DAD3-2191-F48B-5711BD5BA8AB}"/>
              </a:ext>
            </a:extLst>
          </p:cNvPr>
          <p:cNvSpPr>
            <a:spLocks noGrp="1"/>
          </p:cNvSpPr>
          <p:nvPr>
            <p:ph idx="1"/>
          </p:nvPr>
        </p:nvSpPr>
        <p:spPr/>
        <p:txBody>
          <a:bodyPr/>
          <a:lstStyle/>
          <a:p>
            <a:pPr algn="l">
              <a:buFont typeface="Arial" panose="020B0604020202020204" pitchFamily="34" charset="0"/>
              <a:buChar char="•"/>
            </a:pPr>
            <a:r>
              <a:rPr lang="en-US" b="0" i="0" dirty="0">
                <a:solidFill>
                  <a:srgbClr val="424242"/>
                </a:solidFill>
                <a:effectLst/>
                <a:latin typeface="Neue Helvetica W01"/>
              </a:rPr>
              <a:t>Explain equipotential lines and equipotential surfaces.</a:t>
            </a:r>
          </a:p>
          <a:p>
            <a:pPr algn="l">
              <a:buFont typeface="Arial" panose="020B0604020202020204" pitchFamily="34" charset="0"/>
              <a:buChar char="•"/>
            </a:pPr>
            <a:r>
              <a:rPr lang="en-US" b="0" i="0" dirty="0">
                <a:solidFill>
                  <a:srgbClr val="424242"/>
                </a:solidFill>
                <a:effectLst/>
                <a:latin typeface="Neue Helvetica W01"/>
              </a:rPr>
              <a:t>Describe the action of grounding an electrical appliance.</a:t>
            </a:r>
          </a:p>
          <a:p>
            <a:pPr algn="l">
              <a:buFont typeface="Arial" panose="020B0604020202020204" pitchFamily="34" charset="0"/>
              <a:buChar char="•"/>
            </a:pPr>
            <a:r>
              <a:rPr lang="en-US" b="0" i="0" dirty="0">
                <a:solidFill>
                  <a:srgbClr val="424242"/>
                </a:solidFill>
                <a:effectLst/>
                <a:latin typeface="Neue Helvetica W01"/>
              </a:rPr>
              <a:t>Compare electric field and equipotential lines.</a:t>
            </a:r>
          </a:p>
          <a:p>
            <a:endParaRPr lang="en-US" dirty="0"/>
          </a:p>
        </p:txBody>
      </p:sp>
    </p:spTree>
    <p:extLst>
      <p:ext uri="{BB962C8B-B14F-4D97-AF65-F5344CB8AC3E}">
        <p14:creationId xmlns:p14="http://schemas.microsoft.com/office/powerpoint/2010/main" val="3894837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95A70E3-F4ED-A51A-1FC0-5C76940DF169}"/>
              </a:ext>
            </a:extLst>
          </p:cNvPr>
          <p:cNvSpPr>
            <a:spLocks noGrp="1"/>
          </p:cNvSpPr>
          <p:nvPr>
            <p:ph type="title"/>
          </p:nvPr>
        </p:nvSpPr>
        <p:spPr>
          <a:xfrm>
            <a:off x="4808763" y="634946"/>
            <a:ext cx="3845379" cy="1450757"/>
          </a:xfrm>
        </p:spPr>
        <p:txBody>
          <a:bodyPr>
            <a:normAutofit/>
          </a:bodyPr>
          <a:lstStyle/>
          <a:p>
            <a:r>
              <a:rPr lang="en-US" dirty="0"/>
              <a:t>Equipotential lines</a:t>
            </a:r>
          </a:p>
        </p:txBody>
      </p:sp>
      <p:pic>
        <p:nvPicPr>
          <p:cNvPr id="4" name="Picture 3">
            <a:extLst>
              <a:ext uri="{FF2B5EF4-FFF2-40B4-BE49-F238E27FC236}">
                <a16:creationId xmlns:a16="http://schemas.microsoft.com/office/drawing/2014/main" id="{7D69289B-9572-EE08-26B1-F10901D31957}"/>
              </a:ext>
            </a:extLst>
          </p:cNvPr>
          <p:cNvPicPr>
            <a:picLocks noChangeAspect="1"/>
          </p:cNvPicPr>
          <p:nvPr/>
        </p:nvPicPr>
        <p:blipFill>
          <a:blip r:embed="rId2"/>
          <a:stretch>
            <a:fillRect/>
          </a:stretch>
        </p:blipFill>
        <p:spPr>
          <a:xfrm>
            <a:off x="482394" y="1203969"/>
            <a:ext cx="4088720" cy="4130020"/>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7770F1D-5181-D771-572D-2F6A41AC8EB5}"/>
              </a:ext>
            </a:extLst>
          </p:cNvPr>
          <p:cNvSpPr>
            <a:spLocks noGrp="1"/>
          </p:cNvSpPr>
          <p:nvPr>
            <p:ph idx="1"/>
          </p:nvPr>
        </p:nvSpPr>
        <p:spPr>
          <a:xfrm>
            <a:off x="4808763" y="2198914"/>
            <a:ext cx="3845379" cy="3670180"/>
          </a:xfrm>
        </p:spPr>
        <p:txBody>
          <a:bodyPr>
            <a:normAutofit/>
          </a:bodyPr>
          <a:lstStyle/>
          <a:p>
            <a:r>
              <a:rPr lang="en-US" sz="1600" b="0" i="0" dirty="0">
                <a:effectLst/>
                <a:latin typeface="Neue Helvetica W01"/>
              </a:rPr>
              <a:t>We can represent electric potentials (voltages) pictorially, just as we drew pictures to illustrate electric fields. Picture on the left shows an isolated positive point charge and its electric field lines. Electric field lines radiate out from a positive charge and terminate on negative charges. While we use blue arrows to represent the magnitude and direction of the electric field, we use green lines to represent places where the electric potential is constant. These are called </a:t>
            </a:r>
            <a:r>
              <a:rPr lang="en-US" sz="1600" b="1" i="0" dirty="0">
                <a:effectLst/>
                <a:latin typeface="Neue Helvetica W01"/>
              </a:rPr>
              <a:t>equipotential lines</a:t>
            </a:r>
            <a:r>
              <a:rPr lang="en-US" sz="1600" b="0" i="0" dirty="0">
                <a:effectLst/>
                <a:latin typeface="Neue Helvetica W01"/>
              </a:rPr>
              <a:t> in two dimensions, or </a:t>
            </a:r>
            <a:r>
              <a:rPr lang="en-US" sz="1600" b="0" i="1" dirty="0">
                <a:effectLst/>
                <a:latin typeface="Neue Helvetica W01"/>
              </a:rPr>
              <a:t>equipotential surfaces</a:t>
            </a:r>
            <a:r>
              <a:rPr lang="en-US" sz="1600" b="0" i="0" dirty="0">
                <a:effectLst/>
                <a:latin typeface="Neue Helvetica W01"/>
              </a:rPr>
              <a:t> in three dimensions. </a:t>
            </a:r>
            <a:endParaRPr lang="en-US" sz="1600" dirty="0"/>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2F99F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C647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837351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315F9-31F2-8B91-FE9E-1FCF29DC9CBF}"/>
              </a:ext>
            </a:extLst>
          </p:cNvPr>
          <p:cNvSpPr>
            <a:spLocks noGrp="1"/>
          </p:cNvSpPr>
          <p:nvPr>
            <p:ph type="title"/>
          </p:nvPr>
        </p:nvSpPr>
        <p:spPr/>
        <p:txBody>
          <a:bodyPr/>
          <a:lstStyle/>
          <a:p>
            <a:r>
              <a:rPr lang="en-US" dirty="0"/>
              <a:t>Notes on equipotential lines</a:t>
            </a:r>
          </a:p>
        </p:txBody>
      </p:sp>
      <p:sp>
        <p:nvSpPr>
          <p:cNvPr id="3" name="Content Placeholder 2">
            <a:extLst>
              <a:ext uri="{FF2B5EF4-FFF2-40B4-BE49-F238E27FC236}">
                <a16:creationId xmlns:a16="http://schemas.microsoft.com/office/drawing/2014/main" id="{947CFE58-CEA7-69C8-1093-038FF5E30082}"/>
              </a:ext>
            </a:extLst>
          </p:cNvPr>
          <p:cNvSpPr>
            <a:spLocks noGrp="1"/>
          </p:cNvSpPr>
          <p:nvPr>
            <p:ph idx="1"/>
          </p:nvPr>
        </p:nvSpPr>
        <p:spPr>
          <a:xfrm>
            <a:off x="822959" y="2133600"/>
            <a:ext cx="7543801" cy="4023360"/>
          </a:xfrm>
        </p:spPr>
        <p:txBody>
          <a:bodyPr/>
          <a:lstStyle/>
          <a:p>
            <a:r>
              <a:rPr lang="en-US" b="0" i="0" dirty="0">
                <a:solidFill>
                  <a:srgbClr val="424242"/>
                </a:solidFill>
                <a:effectLst/>
                <a:latin typeface="Neue Helvetica W01"/>
              </a:rPr>
              <a:t>It is important to note that </a:t>
            </a:r>
          </a:p>
          <a:p>
            <a:pPr>
              <a:buFont typeface="Arial" panose="020B0604020202020204" pitchFamily="34" charset="0"/>
              <a:buChar char="•"/>
            </a:pPr>
            <a:r>
              <a:rPr lang="en-US" dirty="0">
                <a:solidFill>
                  <a:srgbClr val="424242"/>
                </a:solidFill>
                <a:latin typeface="Neue Helvetica W01"/>
              </a:rPr>
              <a:t> </a:t>
            </a:r>
            <a:r>
              <a:rPr lang="en-US" i="1" dirty="0">
                <a:solidFill>
                  <a:srgbClr val="424242"/>
                </a:solidFill>
                <a:latin typeface="Neue Helvetica W01"/>
              </a:rPr>
              <a:t>E</a:t>
            </a:r>
            <a:r>
              <a:rPr lang="en-US" b="0" i="1" dirty="0">
                <a:solidFill>
                  <a:srgbClr val="424242"/>
                </a:solidFill>
                <a:effectLst/>
                <a:latin typeface="Neue Helvetica W01"/>
              </a:rPr>
              <a:t>quipotential lines are always perpendicular to electric field lines</a:t>
            </a:r>
            <a:r>
              <a:rPr lang="en-US" b="0" i="0" dirty="0">
                <a:solidFill>
                  <a:srgbClr val="424242"/>
                </a:solidFill>
                <a:effectLst/>
                <a:latin typeface="Neue Helvetica W01"/>
              </a:rPr>
              <a:t>. </a:t>
            </a:r>
          </a:p>
          <a:p>
            <a:pPr>
              <a:buFont typeface="Arial" panose="020B0604020202020204" pitchFamily="34" charset="0"/>
              <a:buChar char="•"/>
            </a:pPr>
            <a:r>
              <a:rPr lang="en-US" b="0" i="0" dirty="0">
                <a:solidFill>
                  <a:srgbClr val="424242"/>
                </a:solidFill>
                <a:effectLst/>
                <a:latin typeface="Neue Helvetica W01"/>
              </a:rPr>
              <a:t> No work is required to move a charge along an equipotential.</a:t>
            </a:r>
          </a:p>
          <a:p>
            <a:pPr>
              <a:buFont typeface="Arial" panose="020B0604020202020204" pitchFamily="34" charset="0"/>
              <a:buChar char="•"/>
            </a:pPr>
            <a:r>
              <a:rPr lang="en-US" dirty="0">
                <a:solidFill>
                  <a:srgbClr val="424242"/>
                </a:solidFill>
                <a:latin typeface="Neue Helvetica W01"/>
              </a:rPr>
              <a:t> A</a:t>
            </a:r>
            <a:r>
              <a:rPr lang="en-US" b="0" i="0" dirty="0">
                <a:solidFill>
                  <a:srgbClr val="424242"/>
                </a:solidFill>
                <a:effectLst/>
                <a:latin typeface="Neue Helvetica W01"/>
              </a:rPr>
              <a:t> </a:t>
            </a:r>
            <a:r>
              <a:rPr lang="en-US" b="0" i="1" dirty="0">
                <a:solidFill>
                  <a:srgbClr val="424242"/>
                </a:solidFill>
                <a:effectLst/>
                <a:latin typeface="Neue Helvetica W01"/>
              </a:rPr>
              <a:t>conductor is an equipotential surface in static situations</a:t>
            </a:r>
            <a:r>
              <a:rPr lang="en-US" b="0" i="0" dirty="0">
                <a:solidFill>
                  <a:srgbClr val="424242"/>
                </a:solidFill>
                <a:effectLst/>
                <a:latin typeface="Neue Helvetica W01"/>
              </a:rPr>
              <a:t>.</a:t>
            </a:r>
            <a:endParaRPr lang="en-US" dirty="0"/>
          </a:p>
        </p:txBody>
      </p:sp>
    </p:spTree>
    <p:extLst>
      <p:ext uri="{BB962C8B-B14F-4D97-AF65-F5344CB8AC3E}">
        <p14:creationId xmlns:p14="http://schemas.microsoft.com/office/powerpoint/2010/main" val="199276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B74BF-A6D0-B6BE-564A-DBAE2423CDAD}"/>
              </a:ext>
            </a:extLst>
          </p:cNvPr>
          <p:cNvSpPr>
            <a:spLocks noGrp="1"/>
          </p:cNvSpPr>
          <p:nvPr>
            <p:ph type="title"/>
          </p:nvPr>
        </p:nvSpPr>
        <p:spPr/>
        <p:txBody>
          <a:bodyPr/>
          <a:lstStyle/>
          <a:p>
            <a:r>
              <a:rPr lang="en-US" dirty="0"/>
              <a:t>Equipotential lines, two equal but opposite charges</a:t>
            </a:r>
          </a:p>
        </p:txBody>
      </p:sp>
      <p:pic>
        <p:nvPicPr>
          <p:cNvPr id="4" name="Content Placeholder 3">
            <a:extLst>
              <a:ext uri="{FF2B5EF4-FFF2-40B4-BE49-F238E27FC236}">
                <a16:creationId xmlns:a16="http://schemas.microsoft.com/office/drawing/2014/main" id="{A3610EA7-E6C3-8A4A-F29B-4107B9F92198}"/>
              </a:ext>
            </a:extLst>
          </p:cNvPr>
          <p:cNvPicPr>
            <a:picLocks noGrp="1" noChangeAspect="1"/>
          </p:cNvPicPr>
          <p:nvPr>
            <p:ph idx="1"/>
          </p:nvPr>
        </p:nvPicPr>
        <p:blipFill>
          <a:blip r:embed="rId2"/>
          <a:stretch>
            <a:fillRect/>
          </a:stretch>
        </p:blipFill>
        <p:spPr>
          <a:xfrm>
            <a:off x="2133600" y="1921603"/>
            <a:ext cx="4876800" cy="3096552"/>
          </a:xfrm>
          <a:prstGeom prst="rect">
            <a:avLst/>
          </a:prstGeom>
        </p:spPr>
      </p:pic>
      <p:sp>
        <p:nvSpPr>
          <p:cNvPr id="6" name="TextBox 5">
            <a:extLst>
              <a:ext uri="{FF2B5EF4-FFF2-40B4-BE49-F238E27FC236}">
                <a16:creationId xmlns:a16="http://schemas.microsoft.com/office/drawing/2014/main" id="{6821D5A8-30FB-F03D-6528-745231EC3BC5}"/>
              </a:ext>
            </a:extLst>
          </p:cNvPr>
          <p:cNvSpPr txBox="1"/>
          <p:nvPr/>
        </p:nvSpPr>
        <p:spPr>
          <a:xfrm>
            <a:off x="304800" y="5120640"/>
            <a:ext cx="8171449" cy="1200329"/>
          </a:xfrm>
          <a:prstGeom prst="rect">
            <a:avLst/>
          </a:prstGeom>
          <a:noFill/>
        </p:spPr>
        <p:txBody>
          <a:bodyPr wrap="square">
            <a:spAutoFit/>
          </a:bodyPr>
          <a:lstStyle/>
          <a:p>
            <a:r>
              <a:rPr lang="en-US" dirty="0"/>
              <a:t>The electric field lines and equipotential lines for two equal but opposite charges. The equipotential lines can be drawn by making them perpendicular to the electric field lines, if those are known. Note that the potential is greatest (most positive) near the positive charge and least (most negative) near the negative charge.</a:t>
            </a:r>
          </a:p>
        </p:txBody>
      </p:sp>
    </p:spTree>
    <p:extLst>
      <p:ext uri="{BB962C8B-B14F-4D97-AF65-F5344CB8AC3E}">
        <p14:creationId xmlns:p14="http://schemas.microsoft.com/office/powerpoint/2010/main" val="4012044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F3D05-9A64-A5B7-265F-825253D7D77E}"/>
              </a:ext>
            </a:extLst>
          </p:cNvPr>
          <p:cNvSpPr>
            <a:spLocks noGrp="1"/>
          </p:cNvSpPr>
          <p:nvPr>
            <p:ph type="title"/>
          </p:nvPr>
        </p:nvSpPr>
        <p:spPr/>
        <p:txBody>
          <a:bodyPr/>
          <a:lstStyle/>
          <a:p>
            <a:r>
              <a:rPr lang="en-US" dirty="0"/>
              <a:t>Equipotential lines, two equal negative charges</a:t>
            </a:r>
          </a:p>
        </p:txBody>
      </p:sp>
      <p:pic>
        <p:nvPicPr>
          <p:cNvPr id="4" name="Content Placeholder 3">
            <a:extLst>
              <a:ext uri="{FF2B5EF4-FFF2-40B4-BE49-F238E27FC236}">
                <a16:creationId xmlns:a16="http://schemas.microsoft.com/office/drawing/2014/main" id="{8F7E9B92-C773-A45F-F019-A593FB96C4C1}"/>
              </a:ext>
            </a:extLst>
          </p:cNvPr>
          <p:cNvPicPr>
            <a:picLocks noGrp="1" noChangeAspect="1"/>
          </p:cNvPicPr>
          <p:nvPr>
            <p:ph idx="1"/>
          </p:nvPr>
        </p:nvPicPr>
        <p:blipFill>
          <a:blip r:embed="rId2"/>
          <a:stretch>
            <a:fillRect/>
          </a:stretch>
        </p:blipFill>
        <p:spPr>
          <a:xfrm>
            <a:off x="609600" y="1828800"/>
            <a:ext cx="7543800" cy="3423036"/>
          </a:xfrm>
          <a:prstGeom prst="rect">
            <a:avLst/>
          </a:prstGeom>
        </p:spPr>
      </p:pic>
      <p:sp>
        <p:nvSpPr>
          <p:cNvPr id="6" name="TextBox 5">
            <a:extLst>
              <a:ext uri="{FF2B5EF4-FFF2-40B4-BE49-F238E27FC236}">
                <a16:creationId xmlns:a16="http://schemas.microsoft.com/office/drawing/2014/main" id="{E4E86460-C183-01FE-21AB-859450B8435B}"/>
              </a:ext>
            </a:extLst>
          </p:cNvPr>
          <p:cNvSpPr txBox="1"/>
          <p:nvPr/>
        </p:nvSpPr>
        <p:spPr>
          <a:xfrm>
            <a:off x="381000" y="5029200"/>
            <a:ext cx="8229600" cy="1200329"/>
          </a:xfrm>
          <a:prstGeom prst="rect">
            <a:avLst/>
          </a:prstGeom>
          <a:noFill/>
        </p:spPr>
        <p:txBody>
          <a:bodyPr wrap="square">
            <a:spAutoFit/>
          </a:bodyPr>
          <a:lstStyle/>
          <a:p>
            <a:r>
              <a:rPr lang="en-US" dirty="0"/>
              <a:t>These equipotential lines might be measured with a voltmeter in a laboratory experiment.</a:t>
            </a:r>
          </a:p>
          <a:p>
            <a:r>
              <a:rPr lang="en-US" dirty="0"/>
              <a:t>The corresponding electric field lines are found by drawing them perpendicular to the </a:t>
            </a:r>
            <a:r>
              <a:rPr lang="en-US" dirty="0" err="1"/>
              <a:t>equipotentials</a:t>
            </a:r>
            <a:r>
              <a:rPr lang="en-US" dirty="0"/>
              <a:t>. Note that these fields are consistent with two equal negative charges.</a:t>
            </a:r>
          </a:p>
        </p:txBody>
      </p:sp>
    </p:spTree>
    <p:extLst>
      <p:ext uri="{BB962C8B-B14F-4D97-AF65-F5344CB8AC3E}">
        <p14:creationId xmlns:p14="http://schemas.microsoft.com/office/powerpoint/2010/main" val="5031527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12373</TotalTime>
  <Words>288</Words>
  <Application>Microsoft Office PowerPoint</Application>
  <PresentationFormat>On-screen Show (4:3)</PresentationFormat>
  <Paragraphs>18</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Neue Helvetica W01</vt:lpstr>
      <vt:lpstr>Times New Roman</vt:lpstr>
      <vt:lpstr>Retrospect</vt:lpstr>
      <vt:lpstr>EQUIPOTENTIAL LINES  </vt:lpstr>
      <vt:lpstr>Today’s objectives</vt:lpstr>
      <vt:lpstr>Equipotential lines</vt:lpstr>
      <vt:lpstr>Notes on equipotential lines</vt:lpstr>
      <vt:lpstr>Equipotential lines, two equal but opposite charges</vt:lpstr>
      <vt:lpstr>Equipotential lines, two equal negative charges</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561</cp:revision>
  <cp:lastPrinted>2011-04-21T17:00:36Z</cp:lastPrinted>
  <dcterms:created xsi:type="dcterms:W3CDTF">2002-07-11T17:04:39Z</dcterms:created>
  <dcterms:modified xsi:type="dcterms:W3CDTF">2023-11-02T03:49:51Z</dcterms:modified>
</cp:coreProperties>
</file>