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33" r:id="rId1"/>
  </p:sldMasterIdLst>
  <p:notesMasterIdLst>
    <p:notesMasterId r:id="rId14"/>
  </p:notesMasterIdLst>
  <p:handoutMasterIdLst>
    <p:handoutMasterId r:id="rId15"/>
  </p:handoutMasterIdLst>
  <p:sldIdLst>
    <p:sldId id="293" r:id="rId2"/>
    <p:sldId id="294" r:id="rId3"/>
    <p:sldId id="273" r:id="rId4"/>
    <p:sldId id="274" r:id="rId5"/>
    <p:sldId id="295" r:id="rId6"/>
    <p:sldId id="288" r:id="rId7"/>
    <p:sldId id="289" r:id="rId8"/>
    <p:sldId id="290" r:id="rId9"/>
    <p:sldId id="276" r:id="rId10"/>
    <p:sldId id="291" r:id="rId11"/>
    <p:sldId id="277" r:id="rId12"/>
    <p:sldId id="278" r:id="rId13"/>
  </p:sldIdLst>
  <p:sldSz cx="9144000" cy="6858000" type="screen4x3"/>
  <p:notesSz cx="6858000" cy="9144000"/>
  <p:custDataLst>
    <p:tags r:id="rId1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9FF"/>
    <a:srgbClr val="004A37"/>
    <a:srgbClr val="00417E"/>
    <a:srgbClr val="FFECD7"/>
    <a:srgbClr val="F7955A"/>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47" autoAdjust="0"/>
    <p:restoredTop sz="93202" autoAdjust="0"/>
  </p:normalViewPr>
  <p:slideViewPr>
    <p:cSldViewPr>
      <p:cViewPr varScale="1">
        <p:scale>
          <a:sx n="110" d="100"/>
          <a:sy n="110" d="100"/>
        </p:scale>
        <p:origin x="1092" y="76"/>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CFEB4D24-F915-4263-BBD0-AABCF8D67FCA}"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CBBE322A-59B9-4E6C-80E2-43D8679917C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421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62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03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240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445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95A91DF2-38EA-4886-AD06-928B55DBCA03}"/>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D05D6E37-2AD9-4400-1D4A-9F51458CC72A}"/>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EDA427C0-21C1-F6AB-590D-8E5DADCAA5B0}"/>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2804177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DDF080-5E8C-48AD-84E5-6C08B304C14E}"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7333891-D5E7-4C7B-BF1D-E855E53CB5A8}" type="slidenum">
              <a:rPr lang="en-US" smtClean="0"/>
              <a:t>‹#›</a:t>
            </a:fld>
            <a:endParaRPr lang="en-US" dirty="0"/>
          </a:p>
        </p:txBody>
      </p:sp>
    </p:spTree>
    <p:extLst>
      <p:ext uri="{BB962C8B-B14F-4D97-AF65-F5344CB8AC3E}">
        <p14:creationId xmlns:p14="http://schemas.microsoft.com/office/powerpoint/2010/main" val="3493707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67021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0DDF080-5E8C-48AD-84E5-6C08B304C14E}" type="datetimeFigureOut">
              <a:rPr lang="en-US" smtClean="0"/>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7333891-D5E7-4C7B-BF1D-E855E53CB5A8}" type="slidenum">
              <a:rPr lang="en-US" smtClean="0"/>
              <a:t>‹#›</a:t>
            </a:fld>
            <a:endParaRPr lang="en-US" dirty="0"/>
          </a:p>
        </p:txBody>
      </p:sp>
    </p:spTree>
    <p:extLst>
      <p:ext uri="{BB962C8B-B14F-4D97-AF65-F5344CB8AC3E}">
        <p14:creationId xmlns:p14="http://schemas.microsoft.com/office/powerpoint/2010/main" val="3071671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500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47906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55621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20524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61BEF0D-F0BB-DE4B-95CE-6DB70DBA9567}" type="datetimeFigureOut">
              <a:rPr lang="en-US" smtClean="0"/>
              <a:pPr/>
              <a:t>12/5/2023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94523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70DDF080-5E8C-48AD-84E5-6C08B304C14E}" type="datetimeFigureOut">
              <a:rPr lang="en-US" smtClean="0"/>
              <a:t>12/5/2023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7333891-D5E7-4C7B-BF1D-E855E53CB5A8}" type="slidenum">
              <a:rPr lang="en-US" smtClean="0"/>
              <a:t>‹#›</a:t>
            </a:fld>
            <a:endParaRPr lang="en-US" dirty="0"/>
          </a:p>
        </p:txBody>
      </p:sp>
    </p:spTree>
    <p:extLst>
      <p:ext uri="{BB962C8B-B14F-4D97-AF65-F5344CB8AC3E}">
        <p14:creationId xmlns:p14="http://schemas.microsoft.com/office/powerpoint/2010/main" val="1361181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51001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B61BEF0D-F0BB-DE4B-95CE-6DB70DBA9567}" type="datetimeFigureOut">
              <a:rPr lang="en-US" smtClean="0"/>
              <a:pPr/>
              <a:t>12/5/2023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D57F1E4F-1CFF-5643-939E-217C01CDF565}"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770511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40A2FC-E2C3-458D-96B4-5DF9028D93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1" name="Rectangle 10">
            <a:extLst>
              <a:ext uri="{FF2B5EF4-FFF2-40B4-BE49-F238E27FC236}">
                <a16:creationId xmlns:a16="http://schemas.microsoft.com/office/drawing/2014/main" id="{5F097929-F3D6-4D1F-8AFC-CF348171A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13" name="Straight Connector 12">
            <a:extLst>
              <a:ext uri="{FF2B5EF4-FFF2-40B4-BE49-F238E27FC236}">
                <a16:creationId xmlns:a16="http://schemas.microsoft.com/office/drawing/2014/main" id="{43074C91-9045-414B-B5F9-567DAE3EED2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05743"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B4D0E555-16F6-44D0-BF56-AF5FF5BDE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a:p>
        </p:txBody>
      </p:sp>
      <p:pic>
        <p:nvPicPr>
          <p:cNvPr id="4" name="Picture 3" descr="A diagram of electrical circuits&#10;&#10;Description automatically generated">
            <a:extLst>
              <a:ext uri="{FF2B5EF4-FFF2-40B4-BE49-F238E27FC236}">
                <a16:creationId xmlns:a16="http://schemas.microsoft.com/office/drawing/2014/main" id="{9310E110-D4FA-91E9-E3B6-3D9AFABA3CDD}"/>
              </a:ext>
            </a:extLst>
          </p:cNvPr>
          <p:cNvPicPr>
            <a:picLocks noChangeAspect="1"/>
          </p:cNvPicPr>
          <p:nvPr/>
        </p:nvPicPr>
        <p:blipFill>
          <a:blip r:embed="rId2"/>
          <a:stretch>
            <a:fillRect/>
          </a:stretch>
        </p:blipFill>
        <p:spPr>
          <a:xfrm>
            <a:off x="475499" y="1616901"/>
            <a:ext cx="4706750" cy="3624198"/>
          </a:xfrm>
          <a:prstGeom prst="rect">
            <a:avLst/>
          </a:prstGeom>
        </p:spPr>
      </p:pic>
      <p:sp>
        <p:nvSpPr>
          <p:cNvPr id="17" name="Rectangle 16">
            <a:extLst>
              <a:ext uri="{FF2B5EF4-FFF2-40B4-BE49-F238E27FC236}">
                <a16:creationId xmlns:a16="http://schemas.microsoft.com/office/drawing/2014/main" id="{8117041D-1A7B-4ECA-AB68-3CFDB6726B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5710114" y="0"/>
            <a:ext cx="3438551" cy="6858000"/>
          </a:xfrm>
          <a:prstGeom prst="rect">
            <a:avLst/>
          </a:prstGeom>
          <a:solidFill>
            <a:srgbClr val="445F6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p:cNvSpPr>
            <a:spLocks noGrp="1"/>
          </p:cNvSpPr>
          <p:nvPr>
            <p:ph type="title"/>
          </p:nvPr>
        </p:nvSpPr>
        <p:spPr>
          <a:xfrm>
            <a:off x="6072663" y="640080"/>
            <a:ext cx="2744435" cy="2926080"/>
          </a:xfrm>
        </p:spPr>
        <p:txBody>
          <a:bodyPr vert="horz" lIns="91440" tIns="45720" rIns="91440" bIns="45720" rtlCol="0" anchor="b">
            <a:normAutofit/>
          </a:bodyPr>
          <a:lstStyle/>
          <a:p>
            <a:r>
              <a:rPr lang="en-US" sz="3800">
                <a:solidFill>
                  <a:srgbClr val="FFFFFF"/>
                </a:solidFill>
              </a:rPr>
              <a:t>KIRCHHOFF’S RULES</a:t>
            </a:r>
          </a:p>
        </p:txBody>
      </p:sp>
      <p:sp>
        <p:nvSpPr>
          <p:cNvPr id="19" name="Rectangle 18">
            <a:extLst>
              <a:ext uri="{FF2B5EF4-FFF2-40B4-BE49-F238E27FC236}">
                <a16:creationId xmlns:a16="http://schemas.microsoft.com/office/drawing/2014/main" id="{EF9C14D5-64ED-4C3C-A0D2-6C2AE1AE92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7679" y="0"/>
            <a:ext cx="48006" cy="6858000"/>
          </a:xfrm>
          <a:prstGeom prst="rect">
            <a:avLst/>
          </a:prstGeom>
          <a:solidFill>
            <a:srgbClr val="17BFE9"/>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5" name="Picture 4">
            <a:extLst>
              <a:ext uri="{FF2B5EF4-FFF2-40B4-BE49-F238E27FC236}">
                <a16:creationId xmlns:a16="http://schemas.microsoft.com/office/drawing/2014/main" id="{4ED94F56-EFCF-F028-A5D7-AF35657D9DF9}"/>
              </a:ext>
            </a:extLst>
          </p:cNvPr>
          <p:cNvPicPr>
            <a:picLocks noChangeAspect="1"/>
          </p:cNvPicPr>
          <p:nvPr/>
        </p:nvPicPr>
        <p:blipFill>
          <a:blip r:embed="rId3"/>
          <a:stretch>
            <a:fillRect/>
          </a:stretch>
        </p:blipFill>
        <p:spPr>
          <a:xfrm>
            <a:off x="152400" y="301591"/>
            <a:ext cx="1231499" cy="835224"/>
          </a:xfrm>
          <a:prstGeom prst="rect">
            <a:avLst/>
          </a:prstGeom>
        </p:spPr>
      </p:pic>
    </p:spTree>
    <p:extLst>
      <p:ext uri="{BB962C8B-B14F-4D97-AF65-F5344CB8AC3E}">
        <p14:creationId xmlns:p14="http://schemas.microsoft.com/office/powerpoint/2010/main" val="76173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3734CDA-1CE8-4F1C-B0B3-AAB252B01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731078" y="634946"/>
            <a:ext cx="4931229" cy="1450757"/>
          </a:xfrm>
        </p:spPr>
        <p:txBody>
          <a:bodyPr>
            <a:normAutofit/>
          </a:bodyPr>
          <a:lstStyle/>
          <a:p>
            <a:r>
              <a:rPr lang="en-US" dirty="0"/>
              <a:t>Example, continued</a:t>
            </a:r>
          </a:p>
        </p:txBody>
      </p:sp>
      <p:cxnSp>
        <p:nvCxnSpPr>
          <p:cNvPr id="11" name="Straight Connector 10">
            <a:extLst>
              <a:ext uri="{FF2B5EF4-FFF2-40B4-BE49-F238E27FC236}">
                <a16:creationId xmlns:a16="http://schemas.microsoft.com/office/drawing/2014/main" id="{D7143990-FA50-4B23-AE6D-E17D22F526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1077" y="2086188"/>
            <a:ext cx="456732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731076" y="2198914"/>
                <a:ext cx="4931230" cy="3670180"/>
              </a:xfrm>
            </p:spPr>
            <p:txBody>
              <a:bodyPr>
                <a:normAutofit fontScale="85000" lnSpcReduction="10000"/>
              </a:bodyPr>
              <a:lstStyle/>
              <a:p>
                <a:r>
                  <a:rPr lang="en-US" sz="1600" dirty="0"/>
                  <a:t>Now we add two loop rules (since we need three equations all together). I start with the top loop and will travel in clockwise direction starting at junction </a:t>
                </a:r>
                <a:r>
                  <a:rPr lang="en-US" sz="1600" i="1" dirty="0"/>
                  <a:t>a</a:t>
                </a:r>
                <a:r>
                  <a:rPr lang="en-US" sz="1600" dirty="0"/>
                  <a:t>: </a:t>
                </a:r>
              </a:p>
              <a:p>
                <a:pPr marL="0" indent="0">
                  <a:buNone/>
                </a:pPr>
                <a14:m>
                  <m:oMath xmlns:m="http://schemas.openxmlformats.org/officeDocument/2006/math">
                    <m:r>
                      <a:rPr lang="en-US" sz="1600" b="0" i="1" smtClean="0">
                        <a:latin typeface="Cambria Math" panose="02040503050406030204" pitchFamily="18" charset="0"/>
                      </a:rPr>
                      <m:t>                                 </m:t>
                    </m:r>
                    <m:r>
                      <a:rPr lang="en-US" sz="1600" i="1">
                        <a:latin typeface="Cambria Math" panose="02040503050406030204" pitchFamily="18" charset="0"/>
                      </a:rPr>
                      <m:t>−</m:t>
                    </m:r>
                    <m:sSub>
                      <m:sSubPr>
                        <m:ctrlPr>
                          <a:rPr lang="en-US" sz="1600" i="1">
                            <a:latin typeface="Cambria Math" panose="02040503050406030204" pitchFamily="18" charset="0"/>
                          </a:rPr>
                        </m:ctrlPr>
                      </m:sSubPr>
                      <m:e>
                        <m:r>
                          <m:rPr>
                            <m:sty m:val="p"/>
                          </m:rPr>
                          <a:rPr lang="en-US" sz="1600">
                            <a:latin typeface="Cambria Math" panose="02040503050406030204" pitchFamily="18" charset="0"/>
                          </a:rPr>
                          <m:t>I</m:t>
                        </m:r>
                      </m:e>
                      <m:sub>
                        <m:r>
                          <a:rPr lang="en-US" sz="1600" b="0" i="0" smtClean="0">
                            <a:latin typeface="Cambria Math" panose="02040503050406030204" pitchFamily="18" charset="0"/>
                          </a:rPr>
                          <m:t>2</m:t>
                        </m:r>
                      </m:sub>
                    </m:sSub>
                    <m:sSub>
                      <m:sSubPr>
                        <m:ctrlPr>
                          <a:rPr lang="en-US" sz="1600" i="1">
                            <a:latin typeface="Cambria Math" panose="02040503050406030204" pitchFamily="18" charset="0"/>
                          </a:rPr>
                        </m:ctrlPr>
                      </m:sSubPr>
                      <m:e>
                        <m:r>
                          <m:rPr>
                            <m:sty m:val="p"/>
                          </m:rPr>
                          <a:rPr lang="en-US" sz="1600">
                            <a:latin typeface="Cambria Math" panose="02040503050406030204" pitchFamily="18" charset="0"/>
                          </a:rPr>
                          <m:t>R</m:t>
                        </m:r>
                      </m:e>
                      <m:sub>
                        <m:r>
                          <a:rPr lang="en-US" sz="1600" b="0" i="0" smtClean="0">
                            <a:latin typeface="Cambria Math" panose="02040503050406030204" pitchFamily="18" charset="0"/>
                          </a:rPr>
                          <m:t>2</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m:rPr>
                            <m:sty m:val="p"/>
                          </m:rPr>
                          <a:rPr lang="en-US" sz="1600">
                            <a:latin typeface="Cambria Math" panose="02040503050406030204" pitchFamily="18" charset="0"/>
                          </a:rPr>
                          <m:t>ε</m:t>
                        </m:r>
                      </m:e>
                      <m:sub>
                        <m:r>
                          <a:rPr lang="en-US" sz="1600">
                            <a:latin typeface="Cambria Math" panose="02040503050406030204" pitchFamily="18" charset="0"/>
                          </a:rPr>
                          <m:t>1</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m:rPr>
                            <m:sty m:val="p"/>
                          </m:rPr>
                          <a:rPr lang="en-US" sz="1600">
                            <a:latin typeface="Cambria Math" panose="02040503050406030204" pitchFamily="18" charset="0"/>
                          </a:rPr>
                          <m:t>I</m:t>
                        </m:r>
                      </m:e>
                      <m:sub>
                        <m:r>
                          <a:rPr lang="en-US" sz="1600" b="0" i="0" smtClean="0">
                            <a:latin typeface="Cambria Math" panose="02040503050406030204" pitchFamily="18" charset="0"/>
                          </a:rPr>
                          <m:t>2</m:t>
                        </m:r>
                      </m:sub>
                    </m:sSub>
                    <m:sSub>
                      <m:sSubPr>
                        <m:ctrlPr>
                          <a:rPr lang="en-US" sz="1600" i="1">
                            <a:latin typeface="Cambria Math" panose="02040503050406030204" pitchFamily="18" charset="0"/>
                          </a:rPr>
                        </m:ctrlPr>
                      </m:sSubPr>
                      <m:e>
                        <m:r>
                          <m:rPr>
                            <m:sty m:val="p"/>
                          </m:rPr>
                          <a:rPr lang="en-US" sz="1600">
                            <a:latin typeface="Cambria Math" panose="02040503050406030204" pitchFamily="18" charset="0"/>
                          </a:rPr>
                          <m:t>r</m:t>
                        </m:r>
                      </m:e>
                      <m:sub>
                        <m:r>
                          <a:rPr lang="en-US" sz="1600">
                            <a:latin typeface="Cambria Math" panose="02040503050406030204" pitchFamily="18" charset="0"/>
                          </a:rPr>
                          <m:t>1</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m:rPr>
                            <m:sty m:val="p"/>
                          </m:rPr>
                          <a:rPr lang="en-US" sz="1600">
                            <a:latin typeface="Cambria Math" panose="02040503050406030204" pitchFamily="18" charset="0"/>
                          </a:rPr>
                          <m:t>I</m:t>
                        </m:r>
                      </m:e>
                      <m:sub>
                        <m:r>
                          <a:rPr lang="en-US" sz="1600">
                            <a:latin typeface="Cambria Math" panose="02040503050406030204" pitchFamily="18" charset="0"/>
                          </a:rPr>
                          <m:t>1</m:t>
                        </m:r>
                      </m:sub>
                    </m:sSub>
                    <m:sSub>
                      <m:sSubPr>
                        <m:ctrlPr>
                          <a:rPr lang="en-US" sz="1600" i="1">
                            <a:latin typeface="Cambria Math" panose="02040503050406030204" pitchFamily="18" charset="0"/>
                          </a:rPr>
                        </m:ctrlPr>
                      </m:sSubPr>
                      <m:e>
                        <m:r>
                          <m:rPr>
                            <m:sty m:val="p"/>
                          </m:rPr>
                          <a:rPr lang="en-US" sz="1600">
                            <a:latin typeface="Cambria Math" panose="02040503050406030204" pitchFamily="18" charset="0"/>
                          </a:rPr>
                          <m:t>R</m:t>
                        </m:r>
                      </m:e>
                      <m:sub>
                        <m:r>
                          <a:rPr lang="en-US" sz="1600">
                            <a:latin typeface="Cambria Math" panose="02040503050406030204" pitchFamily="18" charset="0"/>
                          </a:rPr>
                          <m:t>1</m:t>
                        </m:r>
                      </m:sub>
                    </m:sSub>
                    <m:r>
                      <a:rPr lang="en-US" sz="1600">
                        <a:latin typeface="Cambria Math" panose="02040503050406030204" pitchFamily="18" charset="0"/>
                      </a:rPr>
                      <m:t>=0</m:t>
                    </m:r>
                  </m:oMath>
                </a14:m>
                <a:r>
                  <a:rPr lang="en-US" sz="1600" dirty="0"/>
                  <a:t> </a:t>
                </a:r>
              </a:p>
              <a:p>
                <a:r>
                  <a:rPr lang="en-US" sz="1600" dirty="0"/>
                  <a:t> Now let’s travel counterclockwise along the bottom loop starting at junction </a:t>
                </a:r>
                <a:r>
                  <a:rPr lang="en-US" sz="1600" i="1" dirty="0"/>
                  <a:t>a</a:t>
                </a:r>
                <a:r>
                  <a:rPr lang="en-US" sz="1600" dirty="0"/>
                  <a:t>:</a:t>
                </a:r>
              </a:p>
              <a:p>
                <a:pPr marL="0" indent="0">
                  <a:buNone/>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m:rPr>
                              <m:sty m:val="p"/>
                            </m:rPr>
                            <a:rPr lang="en-US" sz="1600">
                              <a:latin typeface="Cambria Math" panose="02040503050406030204" pitchFamily="18" charset="0"/>
                            </a:rPr>
                            <m:t>ε</m:t>
                          </m:r>
                        </m:e>
                        <m:sub>
                          <m:r>
                            <a:rPr lang="en-US" sz="1600">
                              <a:latin typeface="Cambria Math" panose="02040503050406030204" pitchFamily="18" charset="0"/>
                            </a:rPr>
                            <m:t>2</m:t>
                          </m:r>
                        </m:sub>
                      </m:sSub>
                      <m:r>
                        <a:rPr lang="en-US" sz="1600" i="1" smtClean="0">
                          <a:latin typeface="Cambria Math" panose="02040503050406030204" pitchFamily="18" charset="0"/>
                        </a:rPr>
                        <m:t>−</m:t>
                      </m:r>
                      <m:sSub>
                        <m:sSubPr>
                          <m:ctrlPr>
                            <a:rPr lang="en-US" sz="1600" i="1">
                              <a:latin typeface="Cambria Math" panose="02040503050406030204" pitchFamily="18" charset="0"/>
                            </a:rPr>
                          </m:ctrlPr>
                        </m:sSubPr>
                        <m:e>
                          <m:r>
                            <m:rPr>
                              <m:sty m:val="p"/>
                            </m:rPr>
                            <a:rPr lang="en-US" sz="1600">
                              <a:latin typeface="Cambria Math" panose="02040503050406030204" pitchFamily="18" charset="0"/>
                            </a:rPr>
                            <m:t>I</m:t>
                          </m:r>
                        </m:e>
                        <m:sub>
                          <m:r>
                            <a:rPr lang="en-US" sz="1600">
                              <a:latin typeface="Cambria Math" panose="02040503050406030204" pitchFamily="18" charset="0"/>
                            </a:rPr>
                            <m:t>3</m:t>
                          </m:r>
                        </m:sub>
                      </m:sSub>
                      <m:sSub>
                        <m:sSubPr>
                          <m:ctrlPr>
                            <a:rPr lang="en-US" sz="1600" i="1" smtClean="0">
                              <a:latin typeface="Cambria Math" panose="02040503050406030204" pitchFamily="18" charset="0"/>
                            </a:rPr>
                          </m:ctrlPr>
                        </m:sSubPr>
                        <m:e>
                          <m:r>
                            <a:rPr lang="en-US" sz="1600" b="0" i="1" smtClean="0">
                              <a:latin typeface="Cambria Math" panose="02040503050406030204" pitchFamily="18" charset="0"/>
                            </a:rPr>
                            <m:t>𝑟</m:t>
                          </m:r>
                        </m:e>
                        <m:sub>
                          <m:r>
                            <a:rPr lang="en-US" sz="1600" b="0" i="1" smtClean="0">
                              <a:latin typeface="Cambria Math" panose="02040503050406030204" pitchFamily="18" charset="0"/>
                            </a:rPr>
                            <m:t>2</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m:rPr>
                              <m:sty m:val="p"/>
                            </m:rPr>
                            <a:rPr lang="en-US" sz="1600">
                              <a:latin typeface="Cambria Math" panose="02040503050406030204" pitchFamily="18" charset="0"/>
                            </a:rPr>
                            <m:t>I</m:t>
                          </m:r>
                        </m:e>
                        <m:sub>
                          <m:r>
                            <a:rPr lang="en-US" sz="1600" b="0" i="0" smtClean="0">
                              <a:latin typeface="Cambria Math" panose="02040503050406030204" pitchFamily="18" charset="0"/>
                            </a:rPr>
                            <m:t>3</m:t>
                          </m:r>
                        </m:sub>
                      </m:sSub>
                      <m:sSub>
                        <m:sSubPr>
                          <m:ctrlPr>
                            <a:rPr lang="en-US" sz="1600" i="1" smtClean="0">
                              <a:latin typeface="Cambria Math" panose="02040503050406030204" pitchFamily="18" charset="0"/>
                            </a:rPr>
                          </m:ctrlPr>
                        </m:sSubPr>
                        <m:e>
                          <m:r>
                            <a:rPr lang="en-US" sz="1600" b="0" i="1" smtClean="0">
                              <a:latin typeface="Cambria Math" panose="02040503050406030204" pitchFamily="18" charset="0"/>
                            </a:rPr>
                            <m:t>𝑅</m:t>
                          </m:r>
                        </m:e>
                        <m:sub>
                          <m:r>
                            <a:rPr lang="en-US" sz="1600" b="0" i="1" smtClean="0">
                              <a:latin typeface="Cambria Math" panose="02040503050406030204" pitchFamily="18" charset="0"/>
                            </a:rPr>
                            <m:t>3</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m:rPr>
                              <m:sty m:val="p"/>
                            </m:rPr>
                            <a:rPr lang="en-US" sz="1600">
                              <a:latin typeface="Cambria Math" panose="02040503050406030204" pitchFamily="18" charset="0"/>
                            </a:rPr>
                            <m:t>I</m:t>
                          </m:r>
                        </m:e>
                        <m:sub>
                          <m:r>
                            <a:rPr lang="en-US" sz="1600" b="0" i="0" smtClean="0">
                              <a:latin typeface="Cambria Math" panose="02040503050406030204" pitchFamily="18" charset="0"/>
                            </a:rPr>
                            <m:t>1</m:t>
                          </m:r>
                        </m:sub>
                      </m:sSub>
                      <m:sSub>
                        <m:sSubPr>
                          <m:ctrlPr>
                            <a:rPr lang="en-US" sz="1600" i="1">
                              <a:latin typeface="Cambria Math" panose="02040503050406030204" pitchFamily="18" charset="0"/>
                            </a:rPr>
                          </m:ctrlPr>
                        </m:sSubPr>
                        <m:e>
                          <m:r>
                            <m:rPr>
                              <m:sty m:val="p"/>
                            </m:rPr>
                            <a:rPr lang="en-US" sz="1600">
                              <a:latin typeface="Cambria Math" panose="02040503050406030204" pitchFamily="18" charset="0"/>
                            </a:rPr>
                            <m:t>R</m:t>
                          </m:r>
                        </m:e>
                        <m:sub>
                          <m:r>
                            <a:rPr lang="en-US" sz="1600" b="0" i="0" smtClean="0">
                              <a:latin typeface="Cambria Math" panose="02040503050406030204" pitchFamily="18" charset="0"/>
                            </a:rPr>
                            <m:t>1</m:t>
                          </m:r>
                        </m:sub>
                      </m:sSub>
                      <m:r>
                        <a:rPr lang="en-US" sz="1600">
                          <a:latin typeface="Cambria Math" panose="02040503050406030204" pitchFamily="18" charset="0"/>
                        </a:rPr>
                        <m:t>=0</m:t>
                      </m:r>
                    </m:oMath>
                  </m:oMathPara>
                </a14:m>
                <a:endParaRPr lang="en-US" sz="1600" dirty="0"/>
              </a:p>
              <a:p>
                <a:r>
                  <a:rPr lang="en-US" sz="1600" dirty="0"/>
                  <a:t>Note that we do not need the third loop since we already have</a:t>
                </a:r>
              </a:p>
              <a:p>
                <a:pPr marL="0" indent="0">
                  <a:buNone/>
                </a:pPr>
                <a:r>
                  <a:rPr lang="en-US" sz="1600" dirty="0"/>
                  <a:t> the necessary number of equations. </a:t>
                </a:r>
              </a:p>
              <a:p>
                <a:endParaRPr lang="en-US" sz="16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731076" y="2198914"/>
                <a:ext cx="4931230" cy="3670180"/>
              </a:xfrm>
              <a:blipFill>
                <a:blip r:embed="rId2"/>
                <a:stretch>
                  <a:fillRect l="-1360" t="-1329" r="-371"/>
                </a:stretch>
              </a:blipFill>
            </p:spPr>
            <p:txBody>
              <a:bodyPr/>
              <a:lstStyle/>
              <a:p>
                <a:r>
                  <a:rPr lang="en-US">
                    <a:noFill/>
                  </a:rPr>
                  <a:t> </a:t>
                </a:r>
              </a:p>
            </p:txBody>
          </p:sp>
        </mc:Fallback>
      </mc:AlternateContent>
      <p:sp>
        <p:nvSpPr>
          <p:cNvPr id="13" name="Rectangle 12">
            <a:extLst>
              <a:ext uri="{FF2B5EF4-FFF2-40B4-BE49-F238E27FC236}">
                <a16:creationId xmlns:a16="http://schemas.microsoft.com/office/drawing/2014/main" id="{29765C2F-E3D0-4261-9A4A-F97B2C609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0C86DD"/>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5" name="Rectangle 14">
            <a:extLst>
              <a:ext uri="{FF2B5EF4-FFF2-40B4-BE49-F238E27FC236}">
                <a16:creationId xmlns:a16="http://schemas.microsoft.com/office/drawing/2014/main" id="{6638892E-C2A5-4DB9-B4D3-22B4DA4B36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3E505D"/>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5" name="Picture 4">
            <a:extLst>
              <a:ext uri="{FF2B5EF4-FFF2-40B4-BE49-F238E27FC236}">
                <a16:creationId xmlns:a16="http://schemas.microsoft.com/office/drawing/2014/main" id="{0E38FCA8-6E4E-BA40-130F-918BAA549D89}"/>
              </a:ext>
            </a:extLst>
          </p:cNvPr>
          <p:cNvPicPr>
            <a:picLocks noChangeAspect="1"/>
          </p:cNvPicPr>
          <p:nvPr/>
        </p:nvPicPr>
        <p:blipFill>
          <a:blip r:embed="rId3"/>
          <a:stretch>
            <a:fillRect/>
          </a:stretch>
        </p:blipFill>
        <p:spPr>
          <a:xfrm>
            <a:off x="-1447800" y="2125216"/>
            <a:ext cx="6505641" cy="2822553"/>
          </a:xfrm>
          <a:prstGeom prst="rect">
            <a:avLst/>
          </a:prstGeom>
        </p:spPr>
      </p:pic>
    </p:spTree>
    <p:extLst>
      <p:ext uri="{BB962C8B-B14F-4D97-AF65-F5344CB8AC3E}">
        <p14:creationId xmlns:p14="http://schemas.microsoft.com/office/powerpoint/2010/main" val="2704168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7200" y="838200"/>
            <a:ext cx="8839200" cy="503238"/>
          </a:xfrm>
        </p:spPr>
        <p:txBody>
          <a:bodyPr>
            <a:normAutofit fontScale="90000"/>
          </a:bodyPr>
          <a:lstStyle/>
          <a:p>
            <a:r>
              <a:rPr lang="en-US" altLang="en-US" dirty="0"/>
              <a:t>Example, continued	</a:t>
            </a:r>
          </a:p>
        </p:txBody>
      </p:sp>
      <p:sp>
        <p:nvSpPr>
          <p:cNvPr id="101379" name="Rectangle 3"/>
          <p:cNvSpPr>
            <a:spLocks noGrp="1" noChangeArrowheads="1"/>
          </p:cNvSpPr>
          <p:nvPr>
            <p:ph idx="1"/>
          </p:nvPr>
        </p:nvSpPr>
        <p:spPr>
          <a:xfrm>
            <a:off x="228600" y="1828800"/>
            <a:ext cx="8686800" cy="4953000"/>
          </a:xfrm>
        </p:spPr>
        <p:txBody>
          <a:bodyPr>
            <a:normAutofit/>
          </a:bodyPr>
          <a:lstStyle/>
          <a:p>
            <a:pPr marL="201168" lvl="1" indent="0">
              <a:lnSpc>
                <a:spcPct val="90000"/>
              </a:lnSpc>
              <a:buNone/>
            </a:pPr>
            <a:r>
              <a:rPr lang="en-US" altLang="en-US" dirty="0"/>
              <a:t>At this point we have three equations for three unknown currents.</a:t>
            </a:r>
          </a:p>
          <a:p>
            <a:pPr marL="201168" lvl="1" indent="0">
              <a:lnSpc>
                <a:spcPct val="90000"/>
              </a:lnSpc>
              <a:buNone/>
            </a:pPr>
            <a:endParaRPr lang="en-US" altLang="en-US" dirty="0"/>
          </a:p>
          <a:p>
            <a:pPr marL="201168" lvl="1" indent="0">
              <a:lnSpc>
                <a:spcPct val="90000"/>
              </a:lnSpc>
              <a:buNone/>
            </a:pPr>
            <a:r>
              <a:rPr lang="en-US" altLang="en-US" dirty="0"/>
              <a:t>Typically, the resistances and </a:t>
            </a:r>
            <a:r>
              <a:rPr lang="en-US" altLang="en-US" i="1" dirty="0"/>
              <a:t>emf</a:t>
            </a:r>
            <a:r>
              <a:rPr lang="en-US" altLang="en-US" dirty="0"/>
              <a:t>’s are given.</a:t>
            </a:r>
          </a:p>
          <a:p>
            <a:pPr marL="201168" lvl="1" indent="0">
              <a:lnSpc>
                <a:spcPct val="90000"/>
              </a:lnSpc>
              <a:buNone/>
            </a:pPr>
            <a:endParaRPr lang="en-US" altLang="en-US" dirty="0"/>
          </a:p>
          <a:p>
            <a:pPr marL="201168" lvl="1" indent="0">
              <a:lnSpc>
                <a:spcPct val="90000"/>
              </a:lnSpc>
              <a:buNone/>
            </a:pPr>
            <a:r>
              <a:rPr lang="en-US" altLang="en-US" dirty="0"/>
              <a:t>You can use any of the tools you prefer to solve the system of linear equations to produce the solutions for the unknown currents.</a:t>
            </a:r>
          </a:p>
          <a:p>
            <a:pPr marL="201168" lvl="1" indent="0">
              <a:lnSpc>
                <a:spcPct val="90000"/>
              </a:lnSpc>
              <a:buNone/>
            </a:pPr>
            <a:endParaRPr lang="en-US" altLang="en-US" dirty="0"/>
          </a:p>
          <a:p>
            <a:pPr marL="201168" lvl="1" indent="0">
              <a:lnSpc>
                <a:spcPct val="90000"/>
              </a:lnSpc>
              <a:buNone/>
            </a:pPr>
            <a:r>
              <a:rPr lang="en-US" altLang="en-US" dirty="0"/>
              <a:t>If the current is negative, the direction of the current is opposite to your original assumption.</a:t>
            </a:r>
          </a:p>
          <a:p>
            <a:pPr marL="201168" lvl="1" indent="0">
              <a:lnSpc>
                <a:spcPct val="90000"/>
              </a:lnSpc>
              <a:buNone/>
            </a:pPr>
            <a:endParaRPr lang="en-US" altLang="en-US" dirty="0"/>
          </a:p>
          <a:p>
            <a:pPr marL="201168" lvl="1" indent="0">
              <a:lnSpc>
                <a:spcPct val="90000"/>
              </a:lnSpc>
              <a:buNone/>
            </a:pPr>
            <a:r>
              <a:rPr lang="en-US" altLang="en-US" dirty="0"/>
              <a:t>Once the currents are known, you can use Ohm’s Law to find the potential differences, electrical power, etc.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432" name="Rectangle 103431">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426" name="Rectangle 2"/>
          <p:cNvSpPr>
            <a:spLocks noGrp="1" noChangeArrowheads="1"/>
          </p:cNvSpPr>
          <p:nvPr>
            <p:ph type="title"/>
          </p:nvPr>
        </p:nvSpPr>
        <p:spPr>
          <a:xfrm>
            <a:off x="4808763" y="634946"/>
            <a:ext cx="3845379" cy="1450757"/>
          </a:xfrm>
        </p:spPr>
        <p:txBody>
          <a:bodyPr>
            <a:normAutofit/>
          </a:bodyPr>
          <a:lstStyle/>
          <a:p>
            <a:r>
              <a:rPr lang="en-US" altLang="en-US" dirty="0"/>
              <a:t>Try it yourself</a:t>
            </a:r>
          </a:p>
        </p:txBody>
      </p:sp>
      <p:pic>
        <p:nvPicPr>
          <p:cNvPr id="2" name="Picture 1" descr="A diagram of a circuit&#10;&#10;Description automatically generated">
            <a:extLst>
              <a:ext uri="{FF2B5EF4-FFF2-40B4-BE49-F238E27FC236}">
                <a16:creationId xmlns:a16="http://schemas.microsoft.com/office/drawing/2014/main" id="{B37F359A-8BDD-9A73-3A7E-FA82CCFBEF9E}"/>
              </a:ext>
            </a:extLst>
          </p:cNvPr>
          <p:cNvPicPr>
            <a:picLocks noChangeAspect="1"/>
          </p:cNvPicPr>
          <p:nvPr/>
        </p:nvPicPr>
        <p:blipFill>
          <a:blip r:embed="rId3"/>
          <a:stretch>
            <a:fillRect/>
          </a:stretch>
        </p:blipFill>
        <p:spPr>
          <a:xfrm>
            <a:off x="482394" y="1694822"/>
            <a:ext cx="4088720" cy="3148315"/>
          </a:xfrm>
          <a:prstGeom prst="rect">
            <a:avLst/>
          </a:prstGeom>
        </p:spPr>
      </p:pic>
      <p:cxnSp>
        <p:nvCxnSpPr>
          <p:cNvPr id="103434" name="Straight Connector 103433">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08763" y="2086188"/>
            <a:ext cx="356160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103427" name="Rectangle 3"/>
          <p:cNvSpPr>
            <a:spLocks noGrp="1" noChangeArrowheads="1"/>
          </p:cNvSpPr>
          <p:nvPr>
            <p:ph idx="1"/>
          </p:nvPr>
        </p:nvSpPr>
        <p:spPr>
          <a:xfrm>
            <a:off x="4808763" y="2198914"/>
            <a:ext cx="3845379" cy="3670180"/>
          </a:xfrm>
        </p:spPr>
        <p:txBody>
          <a:bodyPr>
            <a:normAutofit/>
          </a:bodyPr>
          <a:lstStyle/>
          <a:p>
            <a:pPr marL="201168" lvl="1" indent="0">
              <a:buNone/>
            </a:pPr>
            <a:r>
              <a:rPr lang="en-US" altLang="en-US" dirty="0"/>
              <a:t>Given the circuit below write the number of equations that would allow you to solve for the unknowns. You may go ahead and substitute the given numerical values to get the numerical solution.</a:t>
            </a:r>
          </a:p>
        </p:txBody>
      </p:sp>
      <p:sp>
        <p:nvSpPr>
          <p:cNvPr id="103436" name="Rectangle 103435">
            <a:extLst>
              <a:ext uri="{FF2B5EF4-FFF2-40B4-BE49-F238E27FC236}">
                <a16:creationId xmlns:a16="http://schemas.microsoft.com/office/drawing/2014/main" id="{6587DBF8-5C50-4034-8B79-FE54A01A8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0D93EE"/>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03438" name="Rectangle 103437">
            <a:extLst>
              <a:ext uri="{FF2B5EF4-FFF2-40B4-BE49-F238E27FC236}">
                <a16:creationId xmlns:a16="http://schemas.microsoft.com/office/drawing/2014/main" id="{14720853-E885-4BE5-BFE2-24004CEF69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6D465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977A5-C070-42AB-9C93-12C0F5202E7B}"/>
              </a:ext>
            </a:extLst>
          </p:cNvPr>
          <p:cNvSpPr>
            <a:spLocks noGrp="1"/>
          </p:cNvSpPr>
          <p:nvPr>
            <p:ph type="title"/>
          </p:nvPr>
        </p:nvSpPr>
        <p:spPr/>
        <p:txBody>
          <a:bodyPr/>
          <a:lstStyle/>
          <a:p>
            <a:r>
              <a:rPr lang="en-US" dirty="0"/>
              <a:t>Today’s objectives</a:t>
            </a:r>
          </a:p>
        </p:txBody>
      </p:sp>
      <p:sp>
        <p:nvSpPr>
          <p:cNvPr id="3" name="Content Placeholder 2">
            <a:extLst>
              <a:ext uri="{FF2B5EF4-FFF2-40B4-BE49-F238E27FC236}">
                <a16:creationId xmlns:a16="http://schemas.microsoft.com/office/drawing/2014/main" id="{46DE8040-CFC1-A205-5650-54849DD3EEA0}"/>
              </a:ext>
            </a:extLst>
          </p:cNvPr>
          <p:cNvSpPr>
            <a:spLocks noGrp="1"/>
          </p:cNvSpPr>
          <p:nvPr>
            <p:ph idx="1"/>
          </p:nvPr>
        </p:nvSpPr>
        <p:spPr/>
        <p:txBody>
          <a:bodyPr/>
          <a:lstStyle/>
          <a:p>
            <a:pPr algn="l"/>
            <a:r>
              <a:rPr lang="en-US" b="0" i="0" dirty="0">
                <a:solidFill>
                  <a:srgbClr val="555555"/>
                </a:solidFill>
                <a:effectLst/>
                <a:latin typeface="Neue Helvetica W01"/>
              </a:rPr>
              <a:t>By the end of this lesson, you will be able to:</a:t>
            </a:r>
          </a:p>
          <a:p>
            <a:pPr algn="l">
              <a:buFont typeface="Arial" panose="020B0604020202020204" pitchFamily="34" charset="0"/>
              <a:buChar char="•"/>
            </a:pPr>
            <a:r>
              <a:rPr lang="en-US" b="0" i="0" dirty="0">
                <a:solidFill>
                  <a:srgbClr val="424242"/>
                </a:solidFill>
                <a:effectLst/>
                <a:latin typeface="Neue Helvetica W01"/>
              </a:rPr>
              <a:t>Analyze a complex circuit using Kirchhoff’s rules, using the conventions for determining the correct signs of various terms.</a:t>
            </a:r>
          </a:p>
          <a:p>
            <a:endParaRPr lang="en-US" dirty="0"/>
          </a:p>
        </p:txBody>
      </p:sp>
    </p:spTree>
    <p:extLst>
      <p:ext uri="{BB962C8B-B14F-4D97-AF65-F5344CB8AC3E}">
        <p14:creationId xmlns:p14="http://schemas.microsoft.com/office/powerpoint/2010/main" val="72962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3192" name="Rectangle 93191">
            <a:extLst>
              <a:ext uri="{FF2B5EF4-FFF2-40B4-BE49-F238E27FC236}">
                <a16:creationId xmlns:a16="http://schemas.microsoft.com/office/drawing/2014/main" id="{D40791F6-715D-481A-9C4A-3645AECFD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186" name="Rectangle 2"/>
          <p:cNvSpPr>
            <a:spLocks noGrp="1" noChangeArrowheads="1"/>
          </p:cNvSpPr>
          <p:nvPr>
            <p:ph type="title"/>
          </p:nvPr>
        </p:nvSpPr>
        <p:spPr>
          <a:xfrm>
            <a:off x="3731078" y="634946"/>
            <a:ext cx="4931229" cy="1450757"/>
          </a:xfrm>
        </p:spPr>
        <p:txBody>
          <a:bodyPr>
            <a:normAutofit/>
          </a:bodyPr>
          <a:lstStyle/>
          <a:p>
            <a:r>
              <a:rPr lang="en-US" altLang="en-US" dirty="0"/>
              <a:t>Let’s start with some lingo:</a:t>
            </a:r>
          </a:p>
        </p:txBody>
      </p:sp>
      <p:cxnSp>
        <p:nvCxnSpPr>
          <p:cNvPr id="93194" name="Straight Connector 93193">
            <a:extLst>
              <a:ext uri="{FF2B5EF4-FFF2-40B4-BE49-F238E27FC236}">
                <a16:creationId xmlns:a16="http://schemas.microsoft.com/office/drawing/2014/main" id="{740F83A4-FAC4-4867-95A5-BBFD280C7B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1077" y="2086188"/>
            <a:ext cx="456732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93187" name="Rectangle 3"/>
          <p:cNvSpPr>
            <a:spLocks noGrp="1" noChangeArrowheads="1"/>
          </p:cNvSpPr>
          <p:nvPr>
            <p:ph idx="1"/>
          </p:nvPr>
        </p:nvSpPr>
        <p:spPr>
          <a:xfrm>
            <a:off x="3731076" y="2198914"/>
            <a:ext cx="4931230" cy="3670180"/>
          </a:xfrm>
        </p:spPr>
        <p:txBody>
          <a:bodyPr>
            <a:normAutofit/>
          </a:bodyPr>
          <a:lstStyle/>
          <a:p>
            <a:pPr lvl="1">
              <a:buFontTx/>
              <a:buChar char="•"/>
            </a:pPr>
            <a:r>
              <a:rPr lang="en-US" altLang="en-US"/>
              <a:t>A </a:t>
            </a:r>
            <a:r>
              <a:rPr lang="en-US" altLang="en-US" i="1"/>
              <a:t>junction</a:t>
            </a:r>
            <a:r>
              <a:rPr lang="en-US" altLang="en-US"/>
              <a:t> is a point where three or more conductors meet.</a:t>
            </a:r>
          </a:p>
          <a:p>
            <a:pPr lvl="1">
              <a:buFontTx/>
              <a:buChar char="•"/>
            </a:pPr>
            <a:r>
              <a:rPr lang="en-US" altLang="en-US"/>
              <a:t>A </a:t>
            </a:r>
            <a:r>
              <a:rPr lang="en-US" altLang="en-US" i="1"/>
              <a:t>branch</a:t>
            </a:r>
            <a:r>
              <a:rPr lang="en-US" altLang="en-US"/>
              <a:t> is the path from one junction point to the other.</a:t>
            </a:r>
          </a:p>
          <a:p>
            <a:pPr lvl="1">
              <a:buFontTx/>
              <a:buChar char="•"/>
            </a:pPr>
            <a:r>
              <a:rPr lang="en-US" altLang="en-US"/>
              <a:t>A </a:t>
            </a:r>
            <a:r>
              <a:rPr lang="en-US" altLang="en-US" i="1"/>
              <a:t>loop</a:t>
            </a:r>
            <a:r>
              <a:rPr lang="en-US" altLang="en-US"/>
              <a:t> is any closed conducting path. </a:t>
            </a:r>
          </a:p>
          <a:p>
            <a:pPr lvl="1">
              <a:buFontTx/>
              <a:buChar char="•"/>
            </a:pPr>
            <a:r>
              <a:rPr lang="en-US" altLang="en-US"/>
              <a:t>Look at the  circuits on the right, identify and count the </a:t>
            </a:r>
            <a:r>
              <a:rPr lang="en-US" altLang="en-US" i="1"/>
              <a:t>junctions</a:t>
            </a:r>
            <a:r>
              <a:rPr lang="en-US" altLang="en-US"/>
              <a:t>, </a:t>
            </a:r>
            <a:r>
              <a:rPr lang="en-US" altLang="en-US" i="1"/>
              <a:t>branches</a:t>
            </a:r>
            <a:r>
              <a:rPr lang="en-US" altLang="en-US"/>
              <a:t>, and </a:t>
            </a:r>
            <a:r>
              <a:rPr lang="en-US" altLang="en-US" i="1"/>
              <a:t>loops</a:t>
            </a:r>
            <a:r>
              <a:rPr lang="en-US" altLang="en-US"/>
              <a:t>.</a:t>
            </a:r>
            <a:endParaRPr lang="en-US" altLang="en-US" dirty="0"/>
          </a:p>
        </p:txBody>
      </p:sp>
      <p:sp>
        <p:nvSpPr>
          <p:cNvPr id="93196" name="Rectangle 93195">
            <a:extLst>
              <a:ext uri="{FF2B5EF4-FFF2-40B4-BE49-F238E27FC236}">
                <a16:creationId xmlns:a16="http://schemas.microsoft.com/office/drawing/2014/main" id="{CADA4CA0-9A57-4FBE-A9E5-24DFC23C3F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93198" name="Rectangle 93197">
            <a:extLst>
              <a:ext uri="{FF2B5EF4-FFF2-40B4-BE49-F238E27FC236}">
                <a16:creationId xmlns:a16="http://schemas.microsoft.com/office/drawing/2014/main" id="{811CBAFA-D7E0-40A7-BB94-2C05304B40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4" name="TextBox 3">
            <a:extLst>
              <a:ext uri="{FF2B5EF4-FFF2-40B4-BE49-F238E27FC236}">
                <a16:creationId xmlns:a16="http://schemas.microsoft.com/office/drawing/2014/main" id="{5C5E440B-4A34-2E2B-6AE8-F7FE600FE3E6}"/>
              </a:ext>
            </a:extLst>
          </p:cNvPr>
          <p:cNvSpPr txBox="1"/>
          <p:nvPr/>
        </p:nvSpPr>
        <p:spPr>
          <a:xfrm>
            <a:off x="3984448" y="4908848"/>
            <a:ext cx="4572000" cy="1314206"/>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This circuit cannot be reduced to a combination of series and parallel connections. Kirchhoff’s rules, special applications of the laws of conservation of charge and energy, can be used to analyze it.</a:t>
            </a:r>
          </a:p>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(Note: The script E in the figure represents electromotive force, emf.)</a:t>
            </a:r>
          </a:p>
        </p:txBody>
      </p:sp>
      <p:pic>
        <p:nvPicPr>
          <p:cNvPr id="5" name="Picture 4">
            <a:extLst>
              <a:ext uri="{FF2B5EF4-FFF2-40B4-BE49-F238E27FC236}">
                <a16:creationId xmlns:a16="http://schemas.microsoft.com/office/drawing/2014/main" id="{09E6B7B9-02D6-32C6-1743-8C3499A81BA3}"/>
              </a:ext>
            </a:extLst>
          </p:cNvPr>
          <p:cNvPicPr>
            <a:picLocks noChangeAspect="1"/>
          </p:cNvPicPr>
          <p:nvPr/>
        </p:nvPicPr>
        <p:blipFill>
          <a:blip r:embed="rId3"/>
          <a:stretch>
            <a:fillRect/>
          </a:stretch>
        </p:blipFill>
        <p:spPr>
          <a:xfrm>
            <a:off x="214879" y="988906"/>
            <a:ext cx="3674468" cy="479181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5240" name="Rectangle 95239">
            <a:extLst>
              <a:ext uri="{FF2B5EF4-FFF2-40B4-BE49-F238E27FC236}">
                <a16:creationId xmlns:a16="http://schemas.microsoft.com/office/drawing/2014/main" id="{73734CDA-1CE8-4F1C-B0B3-AAB252B01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234" name="Rectangle 2"/>
          <p:cNvSpPr>
            <a:spLocks noGrp="1" noChangeArrowheads="1"/>
          </p:cNvSpPr>
          <p:nvPr>
            <p:ph type="title"/>
          </p:nvPr>
        </p:nvSpPr>
        <p:spPr>
          <a:xfrm>
            <a:off x="3731078" y="634946"/>
            <a:ext cx="4931229" cy="1450757"/>
          </a:xfrm>
        </p:spPr>
        <p:txBody>
          <a:bodyPr>
            <a:normAutofit/>
          </a:bodyPr>
          <a:lstStyle/>
          <a:p>
            <a:r>
              <a:rPr lang="en-US" altLang="en-US" dirty="0"/>
              <a:t>Kirchhoff’s rules</a:t>
            </a:r>
          </a:p>
        </p:txBody>
      </p:sp>
      <p:pic>
        <p:nvPicPr>
          <p:cNvPr id="2" name="Picture 1" descr="A diagram of a mathematical equation&#10;&#10;Description automatically generated">
            <a:extLst>
              <a:ext uri="{FF2B5EF4-FFF2-40B4-BE49-F238E27FC236}">
                <a16:creationId xmlns:a16="http://schemas.microsoft.com/office/drawing/2014/main" id="{38DD4303-AA3C-1039-9A83-C3E2A8335A4C}"/>
              </a:ext>
            </a:extLst>
          </p:cNvPr>
          <p:cNvPicPr>
            <a:picLocks noChangeAspect="1"/>
          </p:cNvPicPr>
          <p:nvPr/>
        </p:nvPicPr>
        <p:blipFill>
          <a:blip r:embed="rId3"/>
          <a:stretch>
            <a:fillRect/>
          </a:stretch>
        </p:blipFill>
        <p:spPr>
          <a:xfrm>
            <a:off x="475499" y="1342244"/>
            <a:ext cx="3000986" cy="3910079"/>
          </a:xfrm>
          <a:prstGeom prst="rect">
            <a:avLst/>
          </a:prstGeom>
        </p:spPr>
      </p:pic>
      <p:cxnSp>
        <p:nvCxnSpPr>
          <p:cNvPr id="95242" name="Straight Connector 95241">
            <a:extLst>
              <a:ext uri="{FF2B5EF4-FFF2-40B4-BE49-F238E27FC236}">
                <a16:creationId xmlns:a16="http://schemas.microsoft.com/office/drawing/2014/main" id="{D7143990-FA50-4B23-AE6D-E17D22F526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31077" y="2086188"/>
            <a:ext cx="4567326"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5235" name="Rectangle 3"/>
              <p:cNvSpPr>
                <a:spLocks noGrp="1" noChangeArrowheads="1"/>
              </p:cNvSpPr>
              <p:nvPr>
                <p:ph idx="1"/>
              </p:nvPr>
            </p:nvSpPr>
            <p:spPr>
              <a:xfrm>
                <a:off x="3731076" y="2198914"/>
                <a:ext cx="4931230" cy="3670180"/>
              </a:xfrm>
            </p:spPr>
            <p:txBody>
              <a:bodyPr>
                <a:normAutofit/>
              </a:bodyPr>
              <a:lstStyle/>
              <a:p>
                <a:pPr lvl="1">
                  <a:buFontTx/>
                  <a:buChar char="•"/>
                </a:pPr>
                <a:r>
                  <a:rPr lang="en-US" altLang="en-US" dirty="0"/>
                  <a:t>Kirchhoff’s </a:t>
                </a:r>
                <a:r>
                  <a:rPr lang="en-US" altLang="en-US" i="1" dirty="0"/>
                  <a:t>junction rule</a:t>
                </a:r>
                <a:r>
                  <a:rPr lang="en-US" altLang="en-US" dirty="0"/>
                  <a:t>: The algebraic sum of the currents entering any junction must equal the algebraic sum of the currents leaving the junction : </a:t>
                </a:r>
                <a14:m>
                  <m:oMath xmlns:m="http://schemas.openxmlformats.org/officeDocument/2006/math">
                    <m:r>
                      <m:rPr>
                        <m:sty m:val="p"/>
                      </m:rPr>
                      <a:rPr lang="en-US">
                        <a:latin typeface="Cambria Math" panose="02040503050406030204" pitchFamily="18" charset="0"/>
                      </a:rPr>
                      <m:t>Σ</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𝑖𝑛</m:t>
                        </m:r>
                      </m:sub>
                    </m:sSub>
                    <m:r>
                      <a:rPr lang="en-US" i="1">
                        <a:latin typeface="Cambria Math" panose="02040503050406030204" pitchFamily="18" charset="0"/>
                      </a:rPr>
                      <m:t>= </m:t>
                    </m:r>
                    <m:r>
                      <m:rPr>
                        <m:sty m:val="p"/>
                      </m:rPr>
                      <a:rPr lang="en-US">
                        <a:latin typeface="Cambria Math" panose="02040503050406030204" pitchFamily="18" charset="0"/>
                      </a:rPr>
                      <m:t>Σ</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𝑜𝑢𝑡</m:t>
                        </m:r>
                      </m:sub>
                    </m:sSub>
                  </m:oMath>
                </a14:m>
                <a:endParaRPr lang="en-US" altLang="en-US" dirty="0"/>
              </a:p>
              <a:p>
                <a:pPr lvl="1">
                  <a:buFontTx/>
                  <a:buChar char="•"/>
                </a:pPr>
                <a:r>
                  <a:rPr lang="en-US" altLang="en-US" dirty="0"/>
                  <a:t>Kirchhoff’s </a:t>
                </a:r>
                <a:r>
                  <a:rPr lang="en-US" altLang="en-US" i="1" dirty="0"/>
                  <a:t>loop rule</a:t>
                </a:r>
                <a:r>
                  <a:rPr lang="en-US" altLang="en-US" dirty="0"/>
                  <a:t>: The algebraic sum of the potential differences around any closed loop must equal zero: </a:t>
                </a:r>
                <a:r>
                  <a:rPr lang="en-US" altLang="en-US" dirty="0">
                    <a:sym typeface="Symbol" panose="05050102010706020507" pitchFamily="18" charset="2"/>
                  </a:rPr>
                  <a:t></a:t>
                </a:r>
                <a:r>
                  <a:rPr lang="en-US" altLang="en-US" i="1" dirty="0"/>
                  <a:t>V</a:t>
                </a:r>
                <a:r>
                  <a:rPr lang="en-US" altLang="en-US" dirty="0"/>
                  <a:t> = 0.</a:t>
                </a:r>
              </a:p>
              <a:p>
                <a:pPr lvl="1">
                  <a:buFontTx/>
                  <a:buChar char="•"/>
                </a:pPr>
                <a:r>
                  <a:rPr lang="en-US" altLang="en-US" dirty="0"/>
                  <a:t>Note: one of these rules is a conservation of energy and the other one is a conservation of charge. Which one is which? </a:t>
                </a:r>
              </a:p>
            </p:txBody>
          </p:sp>
        </mc:Choice>
        <mc:Fallback xmlns="">
          <p:sp>
            <p:nvSpPr>
              <p:cNvPr id="95235" name="Rectangle 3"/>
              <p:cNvSpPr>
                <a:spLocks noGrp="1" noRot="1" noChangeAspect="1" noMove="1" noResize="1" noEditPoints="1" noAdjustHandles="1" noChangeArrowheads="1" noChangeShapeType="1" noTextEdit="1"/>
              </p:cNvSpPr>
              <p:nvPr>
                <p:ph idx="1"/>
              </p:nvPr>
            </p:nvSpPr>
            <p:spPr>
              <a:xfrm>
                <a:off x="3731076" y="2198914"/>
                <a:ext cx="4931230" cy="3670180"/>
              </a:xfrm>
              <a:blipFill>
                <a:blip r:embed="rId4"/>
                <a:stretch>
                  <a:fillRect t="-1661"/>
                </a:stretch>
              </a:blipFill>
            </p:spPr>
            <p:txBody>
              <a:bodyPr/>
              <a:lstStyle/>
              <a:p>
                <a:r>
                  <a:rPr lang="en-US">
                    <a:noFill/>
                  </a:rPr>
                  <a:t> </a:t>
                </a:r>
              </a:p>
            </p:txBody>
          </p:sp>
        </mc:Fallback>
      </mc:AlternateContent>
      <p:sp>
        <p:nvSpPr>
          <p:cNvPr id="95244" name="Rectangle 95243">
            <a:extLst>
              <a:ext uri="{FF2B5EF4-FFF2-40B4-BE49-F238E27FC236}">
                <a16:creationId xmlns:a16="http://schemas.microsoft.com/office/drawing/2014/main" id="{29765C2F-E3D0-4261-9A4A-F97B2C609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0FB4DB"/>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95246" name="Rectangle 95245">
            <a:extLst>
              <a:ext uri="{FF2B5EF4-FFF2-40B4-BE49-F238E27FC236}">
                <a16:creationId xmlns:a16="http://schemas.microsoft.com/office/drawing/2014/main" id="{6638892E-C2A5-4DB9-B4D3-22B4DA4B36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4D767F"/>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EDAA735-97D2-9208-B209-F5730EB98506}"/>
                  </a:ext>
                </a:extLst>
              </p:cNvPr>
              <p:cNvSpPr txBox="1"/>
              <p:nvPr/>
            </p:nvSpPr>
            <p:spPr>
              <a:xfrm>
                <a:off x="2895600" y="5252086"/>
                <a:ext cx="5842906" cy="830997"/>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The junction rule. The diagram shows an example of Kirchhoff’s first rule where the sum of the currents into a junction equals the sum of the currents out of a junction. In this case, the current going into the junction splits and comes out as two currents, so that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𝐼</m:t>
                    </m:r>
                    <m:r>
                      <a:rPr kumimoji="0" lang="en-US" sz="1200" b="0" i="1" u="none" strike="noStrike" kern="1200" cap="none" spc="0" normalizeH="0" baseline="-25000" noProof="0" dirty="0">
                        <a:ln>
                          <a:noFill/>
                        </a:ln>
                        <a:solidFill>
                          <a:srgbClr val="000000"/>
                        </a:solidFill>
                        <a:effectLst/>
                        <a:uLnTx/>
                        <a:uFillTx/>
                        <a:latin typeface="Cambria Math"/>
                        <a:ea typeface="+mn-ea"/>
                        <a:cs typeface="+mn-cs"/>
                      </a:rPr>
                      <m:t>1</m:t>
                    </m:r>
                    <m:r>
                      <a:rPr kumimoji="0" lang="en-US" sz="1200" b="0" i="1" u="none" strike="noStrike" kern="1200" cap="none" spc="0" normalizeH="0" baseline="0" noProof="0" dirty="0">
                        <a:ln>
                          <a:noFill/>
                        </a:ln>
                        <a:solidFill>
                          <a:srgbClr val="000000"/>
                        </a:solidFill>
                        <a:effectLst/>
                        <a:uLnTx/>
                        <a:uFillTx/>
                        <a:latin typeface="Cambria Math"/>
                        <a:ea typeface="+mn-ea"/>
                        <a:cs typeface="+mn-cs"/>
                      </a:rPr>
                      <m:t> = </m:t>
                    </m:r>
                    <m:r>
                      <a:rPr kumimoji="0" lang="en-US" sz="1200" b="0" i="1" u="none" strike="noStrike" kern="1200" cap="none" spc="0" normalizeH="0" baseline="0" noProof="0" dirty="0">
                        <a:ln>
                          <a:noFill/>
                        </a:ln>
                        <a:solidFill>
                          <a:srgbClr val="000000"/>
                        </a:solidFill>
                        <a:effectLst/>
                        <a:uLnTx/>
                        <a:uFillTx/>
                        <a:latin typeface="Cambria Math"/>
                        <a:ea typeface="+mn-ea"/>
                        <a:cs typeface="+mn-cs"/>
                      </a:rPr>
                      <m:t>𝐼</m:t>
                    </m:r>
                    <m:r>
                      <a:rPr kumimoji="0" lang="en-US" sz="1200" b="0" i="1" u="none" strike="noStrike" kern="1200" cap="none" spc="0" normalizeH="0" baseline="-25000" noProof="0" dirty="0">
                        <a:ln>
                          <a:noFill/>
                        </a:ln>
                        <a:solidFill>
                          <a:srgbClr val="000000"/>
                        </a:solidFill>
                        <a:effectLst/>
                        <a:uLnTx/>
                        <a:uFillTx/>
                        <a:latin typeface="Cambria Math"/>
                        <a:ea typeface="+mn-ea"/>
                        <a:cs typeface="+mn-cs"/>
                      </a:rPr>
                      <m:t>2</m:t>
                    </m:r>
                    <m:r>
                      <a:rPr kumimoji="0" lang="en-US" sz="1200" b="0" i="1" u="none" strike="noStrike" kern="1200" cap="none" spc="0" normalizeH="0" baseline="0" noProof="0" dirty="0">
                        <a:ln>
                          <a:noFill/>
                        </a:ln>
                        <a:solidFill>
                          <a:srgbClr val="000000"/>
                        </a:solidFill>
                        <a:effectLst/>
                        <a:uLnTx/>
                        <a:uFillTx/>
                        <a:latin typeface="Cambria Math"/>
                        <a:ea typeface="+mn-ea"/>
                        <a:cs typeface="+mn-cs"/>
                      </a:rPr>
                      <m:t> + </m:t>
                    </m:r>
                    <m:r>
                      <a:rPr kumimoji="0" lang="en-US" sz="1200" b="0" i="1" u="none" strike="noStrike" kern="1200" cap="none" spc="0" normalizeH="0" baseline="0" noProof="0" dirty="0">
                        <a:ln>
                          <a:noFill/>
                        </a:ln>
                        <a:solidFill>
                          <a:srgbClr val="000000"/>
                        </a:solidFill>
                        <a:effectLst/>
                        <a:uLnTx/>
                        <a:uFillTx/>
                        <a:latin typeface="Cambria Math"/>
                        <a:ea typeface="+mn-ea"/>
                        <a:cs typeface="+mn-cs"/>
                      </a:rPr>
                      <m:t>𝐼</m:t>
                    </m:r>
                  </m:oMath>
                </a14:m>
                <a:r>
                  <a:rPr kumimoji="0" lang="en-US" sz="1200" b="0" i="0" u="none" strike="noStrike" kern="1200" cap="none" spc="0" normalizeH="0" baseline="-25000" noProof="0" dirty="0">
                    <a:ln>
                      <a:noFill/>
                    </a:ln>
                    <a:solidFill>
                      <a:srgbClr val="000000"/>
                    </a:solidFill>
                    <a:effectLst/>
                    <a:uLnTx/>
                    <a:uFillTx/>
                    <a:latin typeface="Arial"/>
                    <a:ea typeface="+mn-ea"/>
                    <a:cs typeface="+mn-cs"/>
                  </a:rPr>
                  <a:t>3</a:t>
                </a:r>
                <a:r>
                  <a:rPr kumimoji="0" lang="en-US" sz="1200" b="0" i="0" u="none" strike="noStrike" kern="1200" cap="none" spc="0" normalizeH="0" baseline="0" noProof="0" dirty="0">
                    <a:ln>
                      <a:noFill/>
                    </a:ln>
                    <a:solidFill>
                      <a:srgbClr val="000000"/>
                    </a:solidFill>
                    <a:effectLst/>
                    <a:uLnTx/>
                    <a:uFillTx/>
                    <a:latin typeface="Arial"/>
                    <a:ea typeface="+mn-ea"/>
                    <a:cs typeface="+mn-cs"/>
                  </a:rPr>
                  <a:t> . Here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𝐼</m:t>
                    </m:r>
                    <m:r>
                      <a:rPr kumimoji="0" lang="en-US" sz="1200" b="0" i="1" u="none" strike="noStrike" kern="1200" cap="none" spc="0" normalizeH="0" baseline="-25000" noProof="0" dirty="0">
                        <a:ln>
                          <a:noFill/>
                        </a:ln>
                        <a:solidFill>
                          <a:srgbClr val="000000"/>
                        </a:solidFill>
                        <a:effectLst/>
                        <a:uLnTx/>
                        <a:uFillTx/>
                        <a:latin typeface="Cambria Math"/>
                        <a:ea typeface="+mn-ea"/>
                        <a:cs typeface="+mn-cs"/>
                      </a:rPr>
                      <m:t>1</m:t>
                    </m:r>
                  </m:oMath>
                </a14:m>
                <a:r>
                  <a:rPr kumimoji="0" lang="en-US" sz="1200" b="0" i="0" u="none" strike="noStrike" kern="1200" cap="none" spc="0" normalizeH="0" baseline="0" noProof="0" dirty="0">
                    <a:ln>
                      <a:noFill/>
                    </a:ln>
                    <a:solidFill>
                      <a:srgbClr val="000000"/>
                    </a:solidFill>
                    <a:effectLst/>
                    <a:uLnTx/>
                    <a:uFillTx/>
                    <a:latin typeface="Arial"/>
                    <a:ea typeface="+mn-ea"/>
                    <a:cs typeface="+mn-cs"/>
                  </a:rPr>
                  <a:t> must be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11 </m:t>
                    </m:r>
                    <m:r>
                      <m:rPr>
                        <m:sty m:val="p"/>
                      </m:rPr>
                      <a:rPr kumimoji="0" lang="en-US" sz="1200" b="0" i="0" u="none" strike="noStrike" kern="1200" cap="none" spc="0" normalizeH="0" baseline="0" noProof="0" dirty="0">
                        <a:ln>
                          <a:noFill/>
                        </a:ln>
                        <a:solidFill>
                          <a:srgbClr val="000000"/>
                        </a:solidFill>
                        <a:effectLst/>
                        <a:uLnTx/>
                        <a:uFillTx/>
                        <a:latin typeface="Cambria Math"/>
                        <a:ea typeface="+mn-ea"/>
                        <a:cs typeface="+mn-cs"/>
                      </a:rPr>
                      <m:t>A</m:t>
                    </m:r>
                  </m:oMath>
                </a14:m>
                <a:r>
                  <a:rPr kumimoji="0" lang="en-US" sz="1200" b="0" i="0" u="none" strike="noStrike" kern="1200" cap="none" spc="0" normalizeH="0" baseline="0" noProof="0" dirty="0">
                    <a:ln>
                      <a:noFill/>
                    </a:ln>
                    <a:solidFill>
                      <a:srgbClr val="000000"/>
                    </a:solidFill>
                    <a:effectLst/>
                    <a:uLnTx/>
                    <a:uFillTx/>
                    <a:latin typeface="Arial"/>
                    <a:ea typeface="+mn-ea"/>
                    <a:cs typeface="+mn-cs"/>
                  </a:rPr>
                  <a:t>, since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𝐼</m:t>
                    </m:r>
                    <m:r>
                      <a:rPr kumimoji="0" lang="en-US" sz="1200" b="0" i="1" u="none" strike="noStrike" kern="1200" cap="none" spc="0" normalizeH="0" baseline="-25000" noProof="0" dirty="0">
                        <a:ln>
                          <a:noFill/>
                        </a:ln>
                        <a:solidFill>
                          <a:srgbClr val="000000"/>
                        </a:solidFill>
                        <a:effectLst/>
                        <a:uLnTx/>
                        <a:uFillTx/>
                        <a:latin typeface="Cambria Math"/>
                        <a:ea typeface="+mn-ea"/>
                        <a:cs typeface="+mn-cs"/>
                      </a:rPr>
                      <m:t>2</m:t>
                    </m:r>
                  </m:oMath>
                </a14:m>
                <a:r>
                  <a:rPr kumimoji="0" lang="en-US" sz="1200" b="0" i="0" u="none" strike="noStrike" kern="1200" cap="none" spc="0" normalizeH="0" baseline="0" noProof="0" dirty="0">
                    <a:ln>
                      <a:noFill/>
                    </a:ln>
                    <a:solidFill>
                      <a:srgbClr val="000000"/>
                    </a:solidFill>
                    <a:effectLst/>
                    <a:uLnTx/>
                    <a:uFillTx/>
                    <a:latin typeface="Arial"/>
                    <a:ea typeface="+mn-ea"/>
                    <a:cs typeface="+mn-cs"/>
                  </a:rPr>
                  <a:t> is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7 </m:t>
                    </m:r>
                    <m:r>
                      <m:rPr>
                        <m:sty m:val="p"/>
                      </m:rPr>
                      <a:rPr kumimoji="0" lang="en-US" sz="1200" b="0" i="0" u="none" strike="noStrike" kern="1200" cap="none" spc="0" normalizeH="0" baseline="0" noProof="0" dirty="0" smtClean="0">
                        <a:ln>
                          <a:noFill/>
                        </a:ln>
                        <a:solidFill>
                          <a:srgbClr val="000000"/>
                        </a:solidFill>
                        <a:effectLst/>
                        <a:uLnTx/>
                        <a:uFillTx/>
                        <a:latin typeface="Cambria Math"/>
                        <a:ea typeface="+mn-ea"/>
                        <a:cs typeface="+mn-cs"/>
                      </a:rPr>
                      <m:t>A</m:t>
                    </m:r>
                  </m:oMath>
                </a14:m>
                <a:r>
                  <a:rPr kumimoji="0" lang="en-US" sz="1200" b="0" i="0" u="none" strike="noStrike" kern="1200" cap="none" spc="0" normalizeH="0" baseline="0" noProof="0" dirty="0">
                    <a:ln>
                      <a:noFill/>
                    </a:ln>
                    <a:solidFill>
                      <a:srgbClr val="000000"/>
                    </a:solidFill>
                    <a:effectLst/>
                    <a:uLnTx/>
                    <a:uFillTx/>
                    <a:latin typeface="Arial"/>
                    <a:ea typeface="+mn-ea"/>
                    <a:cs typeface="+mn-cs"/>
                  </a:rPr>
                  <a:t> and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𝐼</m:t>
                    </m:r>
                    <m:r>
                      <a:rPr kumimoji="0" lang="en-US" sz="1200" b="0" i="1" u="none" strike="noStrike" kern="1200" cap="none" spc="0" normalizeH="0" baseline="-25000" noProof="0" dirty="0">
                        <a:ln>
                          <a:noFill/>
                        </a:ln>
                        <a:solidFill>
                          <a:srgbClr val="000000"/>
                        </a:solidFill>
                        <a:effectLst/>
                        <a:uLnTx/>
                        <a:uFillTx/>
                        <a:latin typeface="Cambria Math"/>
                        <a:ea typeface="+mn-ea"/>
                        <a:cs typeface="+mn-cs"/>
                      </a:rPr>
                      <m:t>3</m:t>
                    </m:r>
                  </m:oMath>
                </a14:m>
                <a:r>
                  <a:rPr kumimoji="0" lang="en-US" sz="1200" b="0" i="0" u="none" strike="noStrike" kern="1200" cap="none" spc="0" normalizeH="0" baseline="0" noProof="0" dirty="0">
                    <a:ln>
                      <a:noFill/>
                    </a:ln>
                    <a:solidFill>
                      <a:srgbClr val="000000"/>
                    </a:solidFill>
                    <a:effectLst/>
                    <a:uLnTx/>
                    <a:uFillTx/>
                    <a:latin typeface="Arial"/>
                    <a:ea typeface="+mn-ea"/>
                    <a:cs typeface="+mn-cs"/>
                  </a:rPr>
                  <a:t> is </a:t>
                </a:r>
                <a14:m>
                  <m:oMath xmlns:m="http://schemas.openxmlformats.org/officeDocument/2006/math">
                    <m:r>
                      <a:rPr kumimoji="0" lang="en-US" sz="1200" b="0" i="1" u="none" strike="noStrike" kern="1200" cap="none" spc="0" normalizeH="0" baseline="0" noProof="0" dirty="0" smtClean="0">
                        <a:ln>
                          <a:noFill/>
                        </a:ln>
                        <a:solidFill>
                          <a:srgbClr val="000000"/>
                        </a:solidFill>
                        <a:effectLst/>
                        <a:uLnTx/>
                        <a:uFillTx/>
                        <a:latin typeface="Cambria Math"/>
                        <a:ea typeface="+mn-ea"/>
                        <a:cs typeface="+mn-cs"/>
                      </a:rPr>
                      <m:t>4</m:t>
                    </m:r>
                    <m:r>
                      <a:rPr kumimoji="0" lang="en-US" sz="1200" b="1" i="0" u="none" strike="noStrike" kern="1200" cap="none" spc="0" normalizeH="0" baseline="0" noProof="0" dirty="0" smtClean="0">
                        <a:ln>
                          <a:noFill/>
                        </a:ln>
                        <a:solidFill>
                          <a:srgbClr val="000000"/>
                        </a:solidFill>
                        <a:effectLst/>
                        <a:uLnTx/>
                        <a:uFillTx/>
                        <a:latin typeface="Cambria Math"/>
                        <a:ea typeface="+mn-ea"/>
                        <a:cs typeface="+mn-cs"/>
                      </a:rPr>
                      <m:t> </m:t>
                    </m:r>
                    <m:r>
                      <m:rPr>
                        <m:sty m:val="p"/>
                      </m:rPr>
                      <a:rPr kumimoji="0" lang="en-US" sz="1200" b="0" i="0" u="none" strike="noStrike" kern="1200" cap="none" spc="0" normalizeH="0" baseline="0" noProof="0" dirty="0" smtClean="0">
                        <a:ln>
                          <a:noFill/>
                        </a:ln>
                        <a:solidFill>
                          <a:srgbClr val="000000"/>
                        </a:solidFill>
                        <a:effectLst/>
                        <a:uLnTx/>
                        <a:uFillTx/>
                        <a:latin typeface="Cambria Math"/>
                        <a:ea typeface="+mn-ea"/>
                        <a:cs typeface="+mn-cs"/>
                      </a:rPr>
                      <m:t>A</m:t>
                    </m:r>
                    <m:r>
                      <a:rPr kumimoji="0" lang="en-US" sz="1200" b="0" i="1" u="none" strike="noStrike" kern="1200" cap="none" spc="0" normalizeH="0" baseline="0" noProof="0" dirty="0">
                        <a:ln>
                          <a:noFill/>
                        </a:ln>
                        <a:solidFill>
                          <a:srgbClr val="000000"/>
                        </a:solidFill>
                        <a:effectLst/>
                        <a:uLnTx/>
                        <a:uFillTx/>
                        <a:latin typeface="Cambria Math"/>
                        <a:ea typeface="+mn-ea"/>
                        <a:cs typeface="+mn-cs"/>
                      </a:rPr>
                      <m:t>.</m:t>
                    </m:r>
                  </m:oMath>
                </a14:m>
                <a:endParaRPr kumimoji="0" lang="en-US" sz="1200" b="0" i="0" u="none" strike="noStrike" kern="1200" cap="none" spc="0" normalizeH="0" baseline="0" noProof="0" dirty="0">
                  <a:ln>
                    <a:noFill/>
                  </a:ln>
                  <a:solidFill>
                    <a:srgbClr val="000000"/>
                  </a:solidFill>
                  <a:effectLst/>
                  <a:uLnTx/>
                  <a:uFillTx/>
                  <a:latin typeface="Arial"/>
                  <a:ea typeface="+mn-ea"/>
                  <a:cs typeface="+mn-cs"/>
                </a:endParaRPr>
              </a:p>
            </p:txBody>
          </p:sp>
        </mc:Choice>
        <mc:Fallback xmlns="">
          <p:sp>
            <p:nvSpPr>
              <p:cNvPr id="4" name="TextBox 3">
                <a:extLst>
                  <a:ext uri="{FF2B5EF4-FFF2-40B4-BE49-F238E27FC236}">
                    <a16:creationId xmlns:a16="http://schemas.microsoft.com/office/drawing/2014/main" id="{FEDAA735-97D2-9208-B209-F5730EB98506}"/>
                  </a:ext>
                </a:extLst>
              </p:cNvPr>
              <p:cNvSpPr txBox="1">
                <a:spLocks noRot="1" noChangeAspect="1" noMove="1" noResize="1" noEditPoints="1" noAdjustHandles="1" noChangeArrowheads="1" noChangeShapeType="1" noTextEdit="1"/>
              </p:cNvSpPr>
              <p:nvPr/>
            </p:nvSpPr>
            <p:spPr>
              <a:xfrm>
                <a:off x="2895600" y="5252086"/>
                <a:ext cx="5842906" cy="830997"/>
              </a:xfrm>
              <a:prstGeom prst="rect">
                <a:avLst/>
              </a:prstGeom>
              <a:blipFill>
                <a:blip r:embed="rId5"/>
                <a:stretch>
                  <a:fillRect t="-1471" r="-626" b="-4412"/>
                </a:stretch>
              </a:blipFill>
            </p:spPr>
            <p:txBody>
              <a:bodyPr/>
              <a:lstStyle/>
              <a:p>
                <a:r>
                  <a:rPr lang="en-US">
                    <a:noFill/>
                  </a:rPr>
                  <a:t> </a:t>
                </a:r>
              </a:p>
            </p:txBody>
          </p:sp>
        </mc:Fallback>
      </mc:AlternateContent>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94670-ED0F-5A93-7F2E-BD630B141A0C}"/>
              </a:ext>
            </a:extLst>
          </p:cNvPr>
          <p:cNvSpPr>
            <a:spLocks noGrp="1"/>
          </p:cNvSpPr>
          <p:nvPr>
            <p:ph type="title"/>
          </p:nvPr>
        </p:nvSpPr>
        <p:spPr/>
        <p:txBody>
          <a:bodyPr/>
          <a:lstStyle/>
          <a:p>
            <a:r>
              <a:rPr lang="en-US" dirty="0"/>
              <a:t>Kirchhoff’s rules, continued</a:t>
            </a:r>
          </a:p>
        </p:txBody>
      </p:sp>
      <p:sp>
        <p:nvSpPr>
          <p:cNvPr id="3" name="Content Placeholder 2">
            <a:extLst>
              <a:ext uri="{FF2B5EF4-FFF2-40B4-BE49-F238E27FC236}">
                <a16:creationId xmlns:a16="http://schemas.microsoft.com/office/drawing/2014/main" id="{20AB8839-8568-4616-AE4F-5145535286FC}"/>
              </a:ext>
            </a:extLst>
          </p:cNvPr>
          <p:cNvSpPr>
            <a:spLocks noGrp="1"/>
          </p:cNvSpPr>
          <p:nvPr>
            <p:ph idx="1"/>
          </p:nvPr>
        </p:nvSpPr>
        <p:spPr>
          <a:xfrm>
            <a:off x="822959" y="1845734"/>
            <a:ext cx="3672841" cy="4023360"/>
          </a:xfrm>
        </p:spPr>
        <p:txBody>
          <a:bodyPr>
            <a:normAutofit fontScale="92500" lnSpcReduction="10000"/>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The loop rule. An example of Kirchhoff’s second rule where the sum of the changes in potential around a closed loop must be zero. </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In this standard schematic of a simple series circuit, the emf supplies 18 V, which is reduced to zero by the resistances, with 1 V across the internal resistance, and 12 V and 5 V across the two load resistances, for a total of 18 V. </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This perspective view represents the potential as something like a roller coaster, where charge is raised in potential by the emf and lowered by the resistances. (Note that the script E stands for emf.)</a:t>
            </a:r>
          </a:p>
          <a:p>
            <a:endParaRPr lang="en-US" dirty="0"/>
          </a:p>
        </p:txBody>
      </p:sp>
      <p:pic>
        <p:nvPicPr>
          <p:cNvPr id="4" name="Picture 3">
            <a:extLst>
              <a:ext uri="{FF2B5EF4-FFF2-40B4-BE49-F238E27FC236}">
                <a16:creationId xmlns:a16="http://schemas.microsoft.com/office/drawing/2014/main" id="{19216627-A048-DB92-D467-5A2556772389}"/>
              </a:ext>
            </a:extLst>
          </p:cNvPr>
          <p:cNvPicPr>
            <a:picLocks noChangeAspect="1"/>
          </p:cNvPicPr>
          <p:nvPr/>
        </p:nvPicPr>
        <p:blipFill>
          <a:blip r:embed="rId2"/>
          <a:stretch>
            <a:fillRect/>
          </a:stretch>
        </p:blipFill>
        <p:spPr>
          <a:xfrm>
            <a:off x="4876800" y="1828800"/>
            <a:ext cx="3797603" cy="4343400"/>
          </a:xfrm>
          <a:prstGeom prst="rect">
            <a:avLst/>
          </a:prstGeom>
        </p:spPr>
      </p:pic>
    </p:spTree>
    <p:extLst>
      <p:ext uri="{BB962C8B-B14F-4D97-AF65-F5344CB8AC3E}">
        <p14:creationId xmlns:p14="http://schemas.microsoft.com/office/powerpoint/2010/main" val="2205333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914400"/>
          </a:xfrm>
        </p:spPr>
        <p:txBody>
          <a:bodyPr/>
          <a:lstStyle/>
          <a:p>
            <a:r>
              <a:rPr lang="en-US" dirty="0"/>
              <a:t>How to apply</a:t>
            </a:r>
          </a:p>
        </p:txBody>
      </p:sp>
      <p:sp>
        <p:nvSpPr>
          <p:cNvPr id="3" name="Content Placeholder 2"/>
          <p:cNvSpPr>
            <a:spLocks noGrp="1"/>
          </p:cNvSpPr>
          <p:nvPr>
            <p:ph idx="1"/>
          </p:nvPr>
        </p:nvSpPr>
        <p:spPr>
          <a:xfrm>
            <a:off x="685800" y="1981200"/>
            <a:ext cx="6347714" cy="3880773"/>
          </a:xfrm>
        </p:spPr>
        <p:txBody>
          <a:bodyPr>
            <a:noAutofit/>
          </a:bodyPr>
          <a:lstStyle/>
          <a:p>
            <a:r>
              <a:rPr lang="en-US" sz="2400" dirty="0"/>
              <a:t>Assign and label on a diagram a current for each branch of the circuit. Note: </a:t>
            </a:r>
          </a:p>
          <a:p>
            <a:pPr lvl="1">
              <a:buFont typeface="+mj-lt"/>
              <a:buAutoNum type="arabicPeriod"/>
            </a:pPr>
            <a:r>
              <a:rPr lang="en-US" sz="2400" dirty="0"/>
              <a:t>One brunch = one current.</a:t>
            </a:r>
          </a:p>
          <a:p>
            <a:pPr lvl="1">
              <a:buFont typeface="+mj-lt"/>
              <a:buAutoNum type="arabicPeriod"/>
            </a:pPr>
            <a:r>
              <a:rPr lang="en-US" sz="2400" dirty="0"/>
              <a:t>Do not worry about how you assign the directions of the currents!</a:t>
            </a:r>
          </a:p>
          <a:p>
            <a:r>
              <a:rPr lang="en-US" sz="2400" dirty="0"/>
              <a:t>Apply junction rule:  sum up the currents entering a junction and set it equal to the sum of the currents leaving the junction.</a:t>
            </a:r>
          </a:p>
          <a:p>
            <a:r>
              <a:rPr lang="en-US" sz="2400" dirty="0"/>
              <a:t>The number of junction rule equations = number of junctions - 1</a:t>
            </a:r>
          </a:p>
        </p:txBody>
      </p:sp>
    </p:spTree>
    <p:extLst>
      <p:ext uri="{BB962C8B-B14F-4D97-AF65-F5344CB8AC3E}">
        <p14:creationId xmlns:p14="http://schemas.microsoft.com/office/powerpoint/2010/main" val="1593648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0861964-D86C-4A50-8F6D-B466384A61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894613" y="634946"/>
            <a:ext cx="2767693" cy="1450757"/>
          </a:xfrm>
        </p:spPr>
        <p:txBody>
          <a:bodyPr>
            <a:normAutofit/>
          </a:bodyPr>
          <a:lstStyle/>
          <a:p>
            <a:r>
              <a:rPr lang="en-US" sz="3700"/>
              <a:t>How to apply, continued </a:t>
            </a:r>
          </a:p>
        </p:txBody>
      </p:sp>
      <p:pic>
        <p:nvPicPr>
          <p:cNvPr id="5" name="Picture 4" descr="A diagram of electrical diagrams&#10;&#10;Description automatically generated">
            <a:extLst>
              <a:ext uri="{FF2B5EF4-FFF2-40B4-BE49-F238E27FC236}">
                <a16:creationId xmlns:a16="http://schemas.microsoft.com/office/drawing/2014/main" id="{EB20EEA8-52B0-5608-65A3-02A43A851860}"/>
              </a:ext>
            </a:extLst>
          </p:cNvPr>
          <p:cNvPicPr>
            <a:picLocks noChangeAspect="1"/>
          </p:cNvPicPr>
          <p:nvPr/>
        </p:nvPicPr>
        <p:blipFill>
          <a:blip r:embed="rId2"/>
          <a:stretch>
            <a:fillRect/>
          </a:stretch>
        </p:blipFill>
        <p:spPr>
          <a:xfrm>
            <a:off x="475499" y="2170122"/>
            <a:ext cx="5182351" cy="2254323"/>
          </a:xfrm>
          <a:prstGeom prst="rect">
            <a:avLst/>
          </a:prstGeom>
        </p:spPr>
      </p:pic>
      <p:cxnSp>
        <p:nvCxnSpPr>
          <p:cNvPr id="12" name="Straight Connector 11">
            <a:extLst>
              <a:ext uri="{FF2B5EF4-FFF2-40B4-BE49-F238E27FC236}">
                <a16:creationId xmlns:a16="http://schemas.microsoft.com/office/drawing/2014/main" id="{754A678E-8F30-4E92-A5BF-F5D03D01139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19107" y="2085703"/>
            <a:ext cx="26746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5894613" y="2198914"/>
            <a:ext cx="2767693" cy="3670180"/>
          </a:xfrm>
        </p:spPr>
        <p:txBody>
          <a:bodyPr>
            <a:normAutofit/>
          </a:bodyPr>
          <a:lstStyle/>
          <a:p>
            <a:r>
              <a:rPr lang="en-US" sz="1700" dirty="0"/>
              <a:t>Chose and label a direction of travel along a loop (clockwise or counterclockwise). Assign the potential differences to each element of a loop. Here is how (figure on the left).</a:t>
            </a:r>
          </a:p>
          <a:p>
            <a:r>
              <a:rPr lang="en-US" sz="1700" dirty="0"/>
              <a:t>There is a logic behind these conventions – think about it as going to a higher or lower potential. That makes it easier to remember, but not necessary – you can simply memorize these. </a:t>
            </a:r>
          </a:p>
          <a:p>
            <a:endParaRPr lang="en-US" sz="1700" dirty="0"/>
          </a:p>
        </p:txBody>
      </p:sp>
      <p:sp>
        <p:nvSpPr>
          <p:cNvPr id="14" name="Rectangle 13">
            <a:extLst>
              <a:ext uri="{FF2B5EF4-FFF2-40B4-BE49-F238E27FC236}">
                <a16:creationId xmlns:a16="http://schemas.microsoft.com/office/drawing/2014/main" id="{02CE8509-9E93-4D74-BF24-661F111C7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0FAEE0"/>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6" name="Rectangle 15">
            <a:extLst>
              <a:ext uri="{FF2B5EF4-FFF2-40B4-BE49-F238E27FC236}">
                <a16:creationId xmlns:a16="http://schemas.microsoft.com/office/drawing/2014/main" id="{66E8BA98-E13C-403B-AC96-75E203799C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3C4C5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7" name="TextBox 6">
            <a:extLst>
              <a:ext uri="{FF2B5EF4-FFF2-40B4-BE49-F238E27FC236}">
                <a16:creationId xmlns:a16="http://schemas.microsoft.com/office/drawing/2014/main" id="{20FA20F7-14DF-664F-835C-E3E2C979BE8A}"/>
              </a:ext>
            </a:extLst>
          </p:cNvPr>
          <p:cNvSpPr txBox="1"/>
          <p:nvPr/>
        </p:nvSpPr>
        <p:spPr>
          <a:xfrm>
            <a:off x="840919" y="4963882"/>
            <a:ext cx="4572000" cy="830997"/>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latin typeface="Arial"/>
                <a:ea typeface="+mn-ea"/>
                <a:cs typeface="+mn-cs"/>
              </a:rPr>
              <a:t>Each of these resistors and voltage sources is traversed from a to b. The potential changes are shown beneath each element and are explained in the text. (Note that the script E stands for emf.)</a:t>
            </a:r>
          </a:p>
        </p:txBody>
      </p:sp>
    </p:spTree>
    <p:extLst>
      <p:ext uri="{BB962C8B-B14F-4D97-AF65-F5344CB8AC3E}">
        <p14:creationId xmlns:p14="http://schemas.microsoft.com/office/powerpoint/2010/main" val="20838275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762000"/>
          </a:xfrm>
        </p:spPr>
        <p:txBody>
          <a:bodyPr>
            <a:normAutofit/>
          </a:bodyPr>
          <a:lstStyle/>
          <a:p>
            <a:r>
              <a:rPr lang="en-US" dirty="0"/>
              <a:t>How to apply, continued</a:t>
            </a:r>
          </a:p>
        </p:txBody>
      </p:sp>
      <p:sp>
        <p:nvSpPr>
          <p:cNvPr id="3" name="Content Placeholder 2"/>
          <p:cNvSpPr>
            <a:spLocks noGrp="1"/>
          </p:cNvSpPr>
          <p:nvPr>
            <p:ph idx="1"/>
          </p:nvPr>
        </p:nvSpPr>
        <p:spPr>
          <a:xfrm>
            <a:off x="685800" y="2590800"/>
            <a:ext cx="6347714" cy="5181600"/>
          </a:xfrm>
        </p:spPr>
        <p:txBody>
          <a:bodyPr>
            <a:normAutofit/>
          </a:bodyPr>
          <a:lstStyle/>
          <a:p>
            <a:r>
              <a:rPr lang="en-US" sz="2000" dirty="0"/>
              <a:t>Now is the time to apply that loop rule – sum up all potential differences as you are traveling along a loop and set it equal to zero.</a:t>
            </a:r>
          </a:p>
          <a:p>
            <a:r>
              <a:rPr lang="en-US" sz="2000" dirty="0"/>
              <a:t>How many loop equations do you need? In general, we need the total number of equations which equals to the number of unknown currents which, in turn, equals to the number of branches. So, write down the number of equations that you need to get that total.  </a:t>
            </a:r>
          </a:p>
          <a:p>
            <a:r>
              <a:rPr lang="en-US" sz="2000" dirty="0"/>
              <a:t>Rule of thumb – we only add a new loop equation if the loop contains an element you have not used before in other loop equations.</a:t>
            </a:r>
          </a:p>
        </p:txBody>
      </p:sp>
    </p:spTree>
    <p:extLst>
      <p:ext uri="{BB962C8B-B14F-4D97-AF65-F5344CB8AC3E}">
        <p14:creationId xmlns:p14="http://schemas.microsoft.com/office/powerpoint/2010/main" val="10697874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9335" name="Rectangle 99334">
            <a:extLst>
              <a:ext uri="{FF2B5EF4-FFF2-40B4-BE49-F238E27FC236}">
                <a16:creationId xmlns:a16="http://schemas.microsoft.com/office/drawing/2014/main" id="{873ECEC8-0F24-45B8-950F-35FC94BCEA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330" name="Rectangle 2"/>
          <p:cNvSpPr>
            <a:spLocks noGrp="1" noChangeArrowheads="1"/>
          </p:cNvSpPr>
          <p:nvPr>
            <p:ph type="title"/>
          </p:nvPr>
        </p:nvSpPr>
        <p:spPr>
          <a:xfrm>
            <a:off x="5894613" y="634946"/>
            <a:ext cx="2767693" cy="1450757"/>
          </a:xfrm>
        </p:spPr>
        <p:txBody>
          <a:bodyPr vert="horz" lIns="91440" tIns="45720" rIns="91440" bIns="45720" rtlCol="0" anchor="b">
            <a:normAutofit/>
          </a:bodyPr>
          <a:lstStyle/>
          <a:p>
            <a:r>
              <a:rPr lang="en-US" altLang="en-US" sz="4100"/>
              <a:t>Let’s look at an example</a:t>
            </a:r>
          </a:p>
        </p:txBody>
      </p:sp>
      <p:cxnSp>
        <p:nvCxnSpPr>
          <p:cNvPr id="99337" name="Straight Connector 99336">
            <a:extLst>
              <a:ext uri="{FF2B5EF4-FFF2-40B4-BE49-F238E27FC236}">
                <a16:creationId xmlns:a16="http://schemas.microsoft.com/office/drawing/2014/main" id="{89EB8C68-FF1B-4849-867B-32D29B19F10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19107" y="2085703"/>
            <a:ext cx="26746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894613" y="2198914"/>
            <a:ext cx="2767693" cy="3670180"/>
          </a:xfrm>
          <a:prstGeom prst="rect">
            <a:avLst/>
          </a:prstGeom>
        </p:spPr>
        <p:txBody>
          <a:bodyPr vert="horz" lIns="0" tIns="45720" rIns="0" bIns="45720" rtlCol="0">
            <a:normAutofit/>
          </a:bodyPr>
          <a:lstStyle/>
          <a:p>
            <a:pPr defTabSz="914400">
              <a:lnSpc>
                <a:spcPct val="90000"/>
              </a:lnSpc>
              <a:spcAft>
                <a:spcPts val="600"/>
              </a:spcAft>
              <a:buClr>
                <a:schemeClr val="accent1"/>
              </a:buClr>
            </a:pPr>
            <a:r>
              <a:rPr lang="en-US" sz="1500" dirty="0">
                <a:solidFill>
                  <a:schemeClr val="tx1">
                    <a:lumMod val="75000"/>
                    <a:lumOff val="25000"/>
                  </a:schemeClr>
                </a:solidFill>
              </a:rPr>
              <a:t>The circuit below has two junctions, three branches,  and three loops. We need three equations in order to find three unknown currents.</a:t>
            </a:r>
          </a:p>
          <a:p>
            <a:pPr defTabSz="914400">
              <a:lnSpc>
                <a:spcPct val="90000"/>
              </a:lnSpc>
              <a:spcAft>
                <a:spcPts val="600"/>
              </a:spcAft>
              <a:buClr>
                <a:schemeClr val="accent1"/>
              </a:buClr>
            </a:pPr>
            <a:r>
              <a:rPr lang="en-US" sz="1500" dirty="0">
                <a:solidFill>
                  <a:schemeClr val="tx1">
                    <a:lumMod val="75000"/>
                    <a:lumOff val="25000"/>
                  </a:schemeClr>
                </a:solidFill>
              </a:rPr>
              <a:t>The chosen directions of the currents are absolutely arbitrary – if you make an “incorrect” choice, the current will come out of the equations with a negative sign.</a:t>
            </a:r>
          </a:p>
          <a:p>
            <a:pPr defTabSz="914400">
              <a:lnSpc>
                <a:spcPct val="90000"/>
              </a:lnSpc>
              <a:spcAft>
                <a:spcPts val="600"/>
              </a:spcAft>
              <a:buClr>
                <a:schemeClr val="accent1"/>
              </a:buClr>
            </a:pPr>
            <a:r>
              <a:rPr lang="en-US" sz="1500" dirty="0">
                <a:solidFill>
                  <a:schemeClr val="tx1">
                    <a:lumMod val="75000"/>
                    <a:lumOff val="25000"/>
                  </a:schemeClr>
                </a:solidFill>
              </a:rPr>
              <a:t>We are ready to apply a junction rule (there will be just one of these here, since the total number of junctions is 2. For the junction labeled </a:t>
            </a:r>
            <a:r>
              <a:rPr lang="en-US" sz="1500" i="1" dirty="0">
                <a:solidFill>
                  <a:schemeClr val="tx1">
                    <a:lumMod val="75000"/>
                    <a:lumOff val="25000"/>
                  </a:schemeClr>
                </a:solidFill>
              </a:rPr>
              <a:t>a</a:t>
            </a:r>
            <a:r>
              <a:rPr lang="en-US" sz="1500" dirty="0">
                <a:solidFill>
                  <a:schemeClr val="tx1">
                    <a:lumMod val="75000"/>
                    <a:lumOff val="25000"/>
                  </a:schemeClr>
                </a:solidFill>
              </a:rPr>
              <a:t>:</a:t>
            </a:r>
          </a:p>
        </p:txBody>
      </p:sp>
      <p:sp>
        <p:nvSpPr>
          <p:cNvPr id="99339" name="Rectangle 99338">
            <a:extLst>
              <a:ext uri="{FF2B5EF4-FFF2-40B4-BE49-F238E27FC236}">
                <a16:creationId xmlns:a16="http://schemas.microsoft.com/office/drawing/2014/main" id="{7D417315-0A35-4882-ABD2-ABE3C89E5D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99341" name="Rectangle 99340">
            <a:extLst>
              <a:ext uri="{FF2B5EF4-FFF2-40B4-BE49-F238E27FC236}">
                <a16:creationId xmlns:a16="http://schemas.microsoft.com/office/drawing/2014/main" id="{8B53612E-ADB2-4457-9688-89506397AF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mc:AlternateContent xmlns:mc="http://schemas.openxmlformats.org/markup-compatibility/2006">
        <mc:Choice xmlns:a14="http://schemas.microsoft.com/office/drawing/2010/main" Requires="a14">
          <p:sp>
            <p:nvSpPr>
              <p:cNvPr id="4" name="Rectangle 3"/>
              <p:cNvSpPr/>
              <p:nvPr/>
            </p:nvSpPr>
            <p:spPr>
              <a:xfrm>
                <a:off x="6227717" y="5645956"/>
                <a:ext cx="2057400" cy="446276"/>
              </a:xfrm>
              <a:prstGeom prst="rect">
                <a:avLst/>
              </a:prstGeom>
              <a:noFill/>
            </p:spPr>
            <p:txBody>
              <a:bodyPr wrap="square">
                <a:spAutoFit/>
              </a:bodyPr>
              <a:lstStyle/>
              <a:p>
                <a:pPr>
                  <a:spcAft>
                    <a:spcPts val="6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1</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2</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3</m:t>
                          </m:r>
                        </m:sub>
                      </m:sSub>
                      <m:r>
                        <a:rPr lang="en-US" i="1">
                          <a:latin typeface="Cambria Math" panose="02040503050406030204" pitchFamily="18" charset="0"/>
                        </a:rPr>
                        <m:t>. </m:t>
                      </m:r>
                    </m:oMath>
                  </m:oMathPara>
                </a14:m>
                <a:endParaRPr lang="en-US" dirty="0"/>
              </a:p>
            </p:txBody>
          </p:sp>
        </mc:Choice>
        <mc:Fallback>
          <p:sp>
            <p:nvSpPr>
              <p:cNvPr id="4" name="Rectangle 3"/>
              <p:cNvSpPr>
                <a:spLocks noRot="1" noChangeAspect="1" noMove="1" noResize="1" noEditPoints="1" noAdjustHandles="1" noChangeArrowheads="1" noChangeShapeType="1" noTextEdit="1"/>
              </p:cNvSpPr>
              <p:nvPr/>
            </p:nvSpPr>
            <p:spPr>
              <a:xfrm>
                <a:off x="6227717" y="5645956"/>
                <a:ext cx="2057400" cy="446276"/>
              </a:xfrm>
              <a:prstGeom prst="rect">
                <a:avLst/>
              </a:prstGeom>
              <a:blipFill>
                <a:blip r:embed="rId3"/>
                <a:stretch>
                  <a:fillRect/>
                </a:stretch>
              </a:blipFill>
            </p:spPr>
            <p:txBody>
              <a:bodyPr/>
              <a:lstStyle/>
              <a:p>
                <a:r>
                  <a:rPr lang="en-US">
                    <a:noFill/>
                  </a:rPr>
                  <a:t> </a:t>
                </a:r>
              </a:p>
            </p:txBody>
          </p:sp>
        </mc:Fallback>
      </mc:AlternateContent>
      <p:pic>
        <p:nvPicPr>
          <p:cNvPr id="8" name="Picture 7">
            <a:extLst>
              <a:ext uri="{FF2B5EF4-FFF2-40B4-BE49-F238E27FC236}">
                <a16:creationId xmlns:a16="http://schemas.microsoft.com/office/drawing/2014/main" id="{040BFAF5-ADDB-31CF-DB4C-AB1771BB2478}"/>
              </a:ext>
            </a:extLst>
          </p:cNvPr>
          <p:cNvPicPr>
            <a:picLocks noChangeAspect="1"/>
          </p:cNvPicPr>
          <p:nvPr/>
        </p:nvPicPr>
        <p:blipFill>
          <a:blip r:embed="rId4"/>
          <a:stretch>
            <a:fillRect/>
          </a:stretch>
        </p:blipFill>
        <p:spPr>
          <a:xfrm>
            <a:off x="-228600" y="2198913"/>
            <a:ext cx="6786284" cy="2943822"/>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9414</TotalTime>
  <Words>1063</Words>
  <Application>Microsoft Office PowerPoint</Application>
  <PresentationFormat>On-screen Show (4:3)</PresentationFormat>
  <Paragraphs>58</Paragraphs>
  <Slides>12</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Calibri Light</vt:lpstr>
      <vt:lpstr>Cambria Math</vt:lpstr>
      <vt:lpstr>Neue Helvetica W01</vt:lpstr>
      <vt:lpstr>Times New Roman</vt:lpstr>
      <vt:lpstr>Retrospect</vt:lpstr>
      <vt:lpstr>KIRCHHOFF’S RULES</vt:lpstr>
      <vt:lpstr>Today’s objectives</vt:lpstr>
      <vt:lpstr>Let’s start with some lingo:</vt:lpstr>
      <vt:lpstr>Kirchhoff’s rules</vt:lpstr>
      <vt:lpstr>Kirchhoff’s rules, continued</vt:lpstr>
      <vt:lpstr>How to apply</vt:lpstr>
      <vt:lpstr>How to apply, continued </vt:lpstr>
      <vt:lpstr>How to apply, continued</vt:lpstr>
      <vt:lpstr>Let’s look at an example</vt:lpstr>
      <vt:lpstr>Example, continued</vt:lpstr>
      <vt:lpstr>Example, continued </vt:lpstr>
      <vt:lpstr>Try it yourself</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434</cp:revision>
  <cp:lastPrinted>2006-11-21T16:50:10Z</cp:lastPrinted>
  <dcterms:created xsi:type="dcterms:W3CDTF">2002-07-11T17:04:39Z</dcterms:created>
  <dcterms:modified xsi:type="dcterms:W3CDTF">2023-12-05T20:56:20Z</dcterms:modified>
</cp:coreProperties>
</file>