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77" r:id="rId1"/>
  </p:sldMasterIdLst>
  <p:notesMasterIdLst>
    <p:notesMasterId r:id="rId26"/>
  </p:notesMasterIdLst>
  <p:handoutMasterIdLst>
    <p:handoutMasterId r:id="rId27"/>
  </p:handoutMasterIdLst>
  <p:sldIdLst>
    <p:sldId id="303" r:id="rId2"/>
    <p:sldId id="356" r:id="rId3"/>
    <p:sldId id="377" r:id="rId4"/>
    <p:sldId id="357" r:id="rId5"/>
    <p:sldId id="378" r:id="rId6"/>
    <p:sldId id="379" r:id="rId7"/>
    <p:sldId id="382" r:id="rId8"/>
    <p:sldId id="380" r:id="rId9"/>
    <p:sldId id="381" r:id="rId10"/>
    <p:sldId id="384" r:id="rId11"/>
    <p:sldId id="383" r:id="rId12"/>
    <p:sldId id="358" r:id="rId13"/>
    <p:sldId id="385" r:id="rId14"/>
    <p:sldId id="394" r:id="rId15"/>
    <p:sldId id="389" r:id="rId16"/>
    <p:sldId id="390" r:id="rId17"/>
    <p:sldId id="391" r:id="rId18"/>
    <p:sldId id="359" r:id="rId19"/>
    <p:sldId id="360" r:id="rId20"/>
    <p:sldId id="392" r:id="rId21"/>
    <p:sldId id="393" r:id="rId22"/>
    <p:sldId id="386" r:id="rId23"/>
    <p:sldId id="387" r:id="rId24"/>
    <p:sldId id="388" r:id="rId25"/>
  </p:sldIdLst>
  <p:sldSz cx="9144000" cy="6858000" type="screen4x3"/>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8" autoAdjust="0"/>
    <p:restoredTop sz="93202" autoAdjust="0"/>
  </p:normalViewPr>
  <p:slideViewPr>
    <p:cSldViewPr>
      <p:cViewPr>
        <p:scale>
          <a:sx n="97" d="100"/>
          <a:sy n="97" d="100"/>
        </p:scale>
        <p:origin x="564" y="544"/>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A73D6722-9B4D-4E29-B226-C325925A8118}" type="slidenum">
              <a:rPr lang="en-US" smtClean="0"/>
              <a:t>2</a:t>
            </a:fld>
            <a:endParaRPr lang="en-US" dirty="0"/>
          </a:p>
        </p:txBody>
      </p:sp>
    </p:spTree>
    <p:extLst>
      <p:ext uri="{BB962C8B-B14F-4D97-AF65-F5344CB8AC3E}">
        <p14:creationId xmlns:p14="http://schemas.microsoft.com/office/powerpoint/2010/main" val="24898191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D32C7B00-750A-52AE-7C2A-618C2F842C9B}"/>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8267D88E-91F3-8B34-F959-A6A0D97A777F}"/>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5984274C-CD01-5AEB-2E8F-BB9301E933EF}"/>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239414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92356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68684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5117764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674443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7620845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2743611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30502212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6278029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135998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2575951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003763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11/19/2023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177857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142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9387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3611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46707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11/19/2023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28042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11/19/2023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900108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11/19/2023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007340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11/19/2023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868248"/>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65" r:id="rId14"/>
    <p:sldLayoutId id="2147483767" r:id="rId15"/>
    <p:sldLayoutId id="2147483768" r:id="rId16"/>
    <p:sldLayoutId id="2147483770" r:id="rId17"/>
    <p:sldLayoutId id="2147483771" r:id="rId18"/>
    <p:sldLayoutId id="2147483772" r:id="rId19"/>
    <p:sldLayoutId id="2147483774" r:id="rId2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physics.bu.edu/~duffy/HTML5/threeD_EMwave.html"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9B4056F-1959-4627-A683-77F6C0603F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1152179" y="643538"/>
            <a:ext cx="6840466" cy="3557043"/>
          </a:xfrm>
          <a:prstGeom prst="rect">
            <a:avLst/>
          </a:prstGeom>
        </p:spPr>
      </p:pic>
      <p:sp>
        <p:nvSpPr>
          <p:cNvPr id="11" name="Rectangle 10">
            <a:extLst>
              <a:ext uri="{FF2B5EF4-FFF2-40B4-BE49-F238E27FC236}">
                <a16:creationId xmlns:a16="http://schemas.microsoft.com/office/drawing/2014/main" id="{D8D7349B-C9FA-4FCE-A1FF-948F460A3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30" y="4554906"/>
            <a:ext cx="9141714" cy="2303094"/>
          </a:xfrm>
          <a:prstGeom prst="rect">
            <a:avLst/>
          </a:prstGeom>
          <a:solidFill>
            <a:srgbClr val="7C049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475498" y="4905301"/>
            <a:ext cx="3741659" cy="1554485"/>
          </a:xfrm>
        </p:spPr>
        <p:txBody>
          <a:bodyPr anchor="ctr">
            <a:normAutofit/>
          </a:bodyPr>
          <a:lstStyle/>
          <a:p>
            <a:pPr algn="r"/>
            <a:r>
              <a:rPr lang="en-US" sz="3500">
                <a:solidFill>
                  <a:srgbClr val="FFFFFF"/>
                </a:solidFill>
              </a:rPr>
              <a:t>ELECTROMAGNETIC WAVES</a:t>
            </a:r>
          </a:p>
        </p:txBody>
      </p:sp>
      <p:sp>
        <p:nvSpPr>
          <p:cNvPr id="13" name="Rectangle 12">
            <a:extLst>
              <a:ext uri="{FF2B5EF4-FFF2-40B4-BE49-F238E27FC236}">
                <a16:creationId xmlns:a16="http://schemas.microsoft.com/office/drawing/2014/main" id="{4AF746F9-E85F-4BED-9D7E-562262E8B3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4554906"/>
            <a:ext cx="9141714" cy="64008"/>
          </a:xfrm>
          <a:prstGeom prst="rect">
            <a:avLst/>
          </a:prstGeom>
          <a:solidFill>
            <a:srgbClr val="00FF4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5" name="Straight Connector 14">
            <a:extLst>
              <a:ext uri="{FF2B5EF4-FFF2-40B4-BE49-F238E27FC236}">
                <a16:creationId xmlns:a16="http://schemas.microsoft.com/office/drawing/2014/main" id="{55646586-8E5D-4A2B-BDA9-01CE28AC8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365577" y="5247564"/>
            <a:ext cx="0" cy="873457"/>
          </a:xfrm>
          <a:prstGeom prst="line">
            <a:avLst/>
          </a:prstGeom>
          <a:ln w="15875">
            <a:solidFill>
              <a:srgbClr val="00FF46"/>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244CBF36-E82A-0B81-8E3A-EEC197F3E952}"/>
              </a:ext>
            </a:extLst>
          </p:cNvPr>
          <p:cNvPicPr>
            <a:picLocks noChangeAspect="1"/>
          </p:cNvPicPr>
          <p:nvPr/>
        </p:nvPicPr>
        <p:blipFill>
          <a:blip r:embed="rId3"/>
          <a:stretch>
            <a:fillRect/>
          </a:stretch>
        </p:blipFill>
        <p:spPr>
          <a:xfrm>
            <a:off x="76200" y="152400"/>
            <a:ext cx="1155299" cy="783544"/>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1E1B7-B802-C6F7-A2FC-D514BE57A886}"/>
              </a:ext>
            </a:extLst>
          </p:cNvPr>
          <p:cNvSpPr>
            <a:spLocks noGrp="1"/>
          </p:cNvSpPr>
          <p:nvPr>
            <p:ph type="title"/>
          </p:nvPr>
        </p:nvSpPr>
        <p:spPr/>
        <p:txBody>
          <a:bodyPr>
            <a:normAutofit fontScale="90000"/>
          </a:bodyPr>
          <a:lstStyle/>
          <a:p>
            <a:r>
              <a:rPr lang="en-US" dirty="0"/>
              <a:t>Relationship between the electric and magnetic field strengths </a:t>
            </a:r>
          </a:p>
        </p:txBody>
      </p:sp>
      <p:sp>
        <p:nvSpPr>
          <p:cNvPr id="3" name="Content Placeholder 2">
            <a:extLst>
              <a:ext uri="{FF2B5EF4-FFF2-40B4-BE49-F238E27FC236}">
                <a16:creationId xmlns:a16="http://schemas.microsoft.com/office/drawing/2014/main" id="{72DA5EA0-240B-93BC-AB73-2ED012278EFB}"/>
              </a:ext>
            </a:extLst>
          </p:cNvPr>
          <p:cNvSpPr>
            <a:spLocks noGrp="1"/>
          </p:cNvSpPr>
          <p:nvPr>
            <p:ph idx="1"/>
          </p:nvPr>
        </p:nvSpPr>
        <p:spPr/>
        <p:txBody>
          <a:bodyPr>
            <a:normAutofit/>
          </a:bodyPr>
          <a:lstStyle/>
          <a:p>
            <a:r>
              <a:rPr lang="en-US" sz="1800" dirty="0"/>
              <a:t>There is a relationship between the electric and  magnetic field strengths in an electromagnetic wave. This can be understood by again considering the antenna just described. The stronger the  </a:t>
            </a:r>
            <a:r>
              <a:rPr lang="en-US" sz="1800" b="1" dirty="0"/>
              <a:t>E</a:t>
            </a:r>
            <a:r>
              <a:rPr lang="en-US" sz="1800" dirty="0"/>
              <a:t> -field created by a separation of charge, the greater the current and, hence, the greater the  </a:t>
            </a:r>
            <a:r>
              <a:rPr lang="en-US" sz="1800" b="1" dirty="0"/>
              <a:t>B</a:t>
            </a:r>
            <a:r>
              <a:rPr lang="en-US" sz="1800" dirty="0"/>
              <a:t>-field created.</a:t>
            </a:r>
          </a:p>
          <a:p>
            <a:r>
              <a:rPr lang="en-US" sz="1800" dirty="0"/>
              <a:t>Since current is directly proportional to voltage (Ohm’s law) and voltage is directly proportional to  </a:t>
            </a:r>
            <a:r>
              <a:rPr lang="en-US" sz="1800" b="1" dirty="0"/>
              <a:t>E</a:t>
            </a:r>
            <a:r>
              <a:rPr lang="en-US" sz="1800" dirty="0"/>
              <a:t>-field strength, the two should be directly proportional. It can be shown that the magnitudes of the fields do have a constant ratio, equal to the speed of light. </a:t>
            </a:r>
          </a:p>
          <a:p>
            <a:pPr marL="0" indent="0">
              <a:buNone/>
            </a:pPr>
            <a:endParaRPr lang="en-US" sz="1600" dirty="0"/>
          </a:p>
        </p:txBody>
      </p:sp>
      <p:pic>
        <p:nvPicPr>
          <p:cNvPr id="5" name="Picture 4">
            <a:extLst>
              <a:ext uri="{FF2B5EF4-FFF2-40B4-BE49-F238E27FC236}">
                <a16:creationId xmlns:a16="http://schemas.microsoft.com/office/drawing/2014/main" id="{2AA18787-B69E-5389-84EF-3ACF1CF00AF3}"/>
              </a:ext>
            </a:extLst>
          </p:cNvPr>
          <p:cNvPicPr>
            <a:picLocks noChangeAspect="1"/>
          </p:cNvPicPr>
          <p:nvPr/>
        </p:nvPicPr>
        <p:blipFill>
          <a:blip r:embed="rId2"/>
          <a:stretch>
            <a:fillRect/>
          </a:stretch>
        </p:blipFill>
        <p:spPr>
          <a:xfrm>
            <a:off x="4343400" y="4572000"/>
            <a:ext cx="697206" cy="654080"/>
          </a:xfrm>
          <a:prstGeom prst="rect">
            <a:avLst/>
          </a:prstGeom>
        </p:spPr>
      </p:pic>
    </p:spTree>
    <p:extLst>
      <p:ext uri="{BB962C8B-B14F-4D97-AF65-F5344CB8AC3E}">
        <p14:creationId xmlns:p14="http://schemas.microsoft.com/office/powerpoint/2010/main" val="19145848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65683-3120-9A36-9E31-D27A40084408}"/>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118C4FC1-C592-CD62-E9E1-03B832C0756D}"/>
              </a:ext>
            </a:extLst>
          </p:cNvPr>
          <p:cNvSpPr>
            <a:spLocks noGrp="1"/>
          </p:cNvSpPr>
          <p:nvPr>
            <p:ph idx="1"/>
          </p:nvPr>
        </p:nvSpPr>
        <p:spPr/>
        <p:txBody>
          <a:bodyPr>
            <a:normAutofit/>
          </a:bodyPr>
          <a:lstStyle/>
          <a:p>
            <a:r>
              <a:rPr lang="en-US" sz="1800" dirty="0"/>
              <a:t>What is the maximum strength of the  magnetic field in an electromagnetic wave that has a maximum  electric field strength of  1000 V/m?</a:t>
            </a:r>
          </a:p>
        </p:txBody>
      </p:sp>
    </p:spTree>
    <p:extLst>
      <p:ext uri="{BB962C8B-B14F-4D97-AF65-F5344CB8AC3E}">
        <p14:creationId xmlns:p14="http://schemas.microsoft.com/office/powerpoint/2010/main" val="1891557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79401"/>
            <a:ext cx="7010400" cy="1320800"/>
          </a:xfrm>
        </p:spPr>
        <p:txBody>
          <a:bodyPr>
            <a:noAutofit/>
          </a:bodyPr>
          <a:lstStyle/>
          <a:p>
            <a:r>
              <a:rPr lang="en-US" altLang="en-US" dirty="0"/>
              <a:t>The Electromagnetic Spectrum </a:t>
            </a:r>
            <a:endParaRPr lang="en-US" dirty="0"/>
          </a:p>
        </p:txBody>
      </p:sp>
      <p:sp>
        <p:nvSpPr>
          <p:cNvPr id="6" name="Content Placeholder 5"/>
          <p:cNvSpPr>
            <a:spLocks noGrp="1"/>
          </p:cNvSpPr>
          <p:nvPr>
            <p:ph idx="1"/>
          </p:nvPr>
        </p:nvSpPr>
        <p:spPr>
          <a:xfrm>
            <a:off x="304800" y="1905000"/>
            <a:ext cx="8229600" cy="1382751"/>
          </a:xfrm>
        </p:spPr>
        <p:txBody>
          <a:bodyPr>
            <a:normAutofit/>
          </a:bodyPr>
          <a:lstStyle/>
          <a:p>
            <a:pPr marL="256032" indent="-256032">
              <a:buSzPct val="100000"/>
            </a:pPr>
            <a:r>
              <a:rPr lang="en-CA" altLang="en-US" sz="1800" dirty="0"/>
              <a:t>The frequencies and wavelengths of electromagnetic waves found in nature extend over such a wide range that we have to use a logarithmic scale to show all important bands. </a:t>
            </a:r>
          </a:p>
          <a:p>
            <a:pPr marL="256032" indent="-256032">
              <a:buSzPct val="100000"/>
            </a:pPr>
            <a:r>
              <a:rPr lang="en-CA" altLang="en-US" sz="1800" dirty="0"/>
              <a:t>The boundaries between bands are somewhat arbitrary.</a:t>
            </a:r>
            <a:endParaRPr lang="en-US" altLang="en-US" sz="1800" dirty="0"/>
          </a:p>
        </p:txBody>
      </p:sp>
      <p:pic>
        <p:nvPicPr>
          <p:cNvPr id="2" name="Picture 1">
            <a:extLst>
              <a:ext uri="{FF2B5EF4-FFF2-40B4-BE49-F238E27FC236}">
                <a16:creationId xmlns:a16="http://schemas.microsoft.com/office/drawing/2014/main" id="{CD178757-EEFD-4581-F63A-FC56B699C10D}"/>
              </a:ext>
            </a:extLst>
          </p:cNvPr>
          <p:cNvPicPr>
            <a:picLocks noChangeAspect="1"/>
          </p:cNvPicPr>
          <p:nvPr/>
        </p:nvPicPr>
        <p:blipFill>
          <a:blip r:embed="rId2"/>
          <a:stretch>
            <a:fillRect/>
          </a:stretch>
        </p:blipFill>
        <p:spPr>
          <a:xfrm>
            <a:off x="800100" y="3382073"/>
            <a:ext cx="7543800" cy="2844012"/>
          </a:xfrm>
          <a:prstGeom prst="rect">
            <a:avLst/>
          </a:prstGeom>
        </p:spPr>
      </p:pic>
    </p:spTree>
    <p:extLst>
      <p:ext uri="{BB962C8B-B14F-4D97-AF65-F5344CB8AC3E}">
        <p14:creationId xmlns:p14="http://schemas.microsoft.com/office/powerpoint/2010/main" val="1880331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8AD08-ADC1-008D-E9B1-21019F9679BC}"/>
              </a:ext>
            </a:extLst>
          </p:cNvPr>
          <p:cNvSpPr>
            <a:spLocks noGrp="1"/>
          </p:cNvSpPr>
          <p:nvPr>
            <p:ph type="title"/>
          </p:nvPr>
        </p:nvSpPr>
        <p:spPr/>
        <p:txBody>
          <a:bodyPr/>
          <a:lstStyle/>
          <a:p>
            <a:r>
              <a:rPr lang="en-US" dirty="0"/>
              <a:t>Electromagnetic spectrum, more details</a:t>
            </a:r>
          </a:p>
        </p:txBody>
      </p:sp>
      <p:graphicFrame>
        <p:nvGraphicFramePr>
          <p:cNvPr id="6" name="Content Placeholder 5">
            <a:extLst>
              <a:ext uri="{FF2B5EF4-FFF2-40B4-BE49-F238E27FC236}">
                <a16:creationId xmlns:a16="http://schemas.microsoft.com/office/drawing/2014/main" id="{DBDFB6D9-E6F6-4139-D5E5-9ED65FDE6716}"/>
              </a:ext>
            </a:extLst>
          </p:cNvPr>
          <p:cNvGraphicFramePr>
            <a:graphicFrameLocks noGrp="1"/>
          </p:cNvGraphicFramePr>
          <p:nvPr>
            <p:ph idx="1"/>
            <p:extLst>
              <p:ext uri="{D42A27DB-BD31-4B8C-83A1-F6EECF244321}">
                <p14:modId xmlns:p14="http://schemas.microsoft.com/office/powerpoint/2010/main" val="818391232"/>
              </p:ext>
            </p:extLst>
          </p:nvPr>
        </p:nvGraphicFramePr>
        <p:xfrm>
          <a:off x="632460" y="2057400"/>
          <a:ext cx="7924800" cy="4193702"/>
        </p:xfrm>
        <a:graphic>
          <a:graphicData uri="http://schemas.openxmlformats.org/drawingml/2006/table">
            <a:tbl>
              <a:tblPr/>
              <a:tblGrid>
                <a:gridCol w="1584960">
                  <a:extLst>
                    <a:ext uri="{9D8B030D-6E8A-4147-A177-3AD203B41FA5}">
                      <a16:colId xmlns:a16="http://schemas.microsoft.com/office/drawing/2014/main" val="1307267120"/>
                    </a:ext>
                  </a:extLst>
                </a:gridCol>
                <a:gridCol w="1584960">
                  <a:extLst>
                    <a:ext uri="{9D8B030D-6E8A-4147-A177-3AD203B41FA5}">
                      <a16:colId xmlns:a16="http://schemas.microsoft.com/office/drawing/2014/main" val="3329965829"/>
                    </a:ext>
                  </a:extLst>
                </a:gridCol>
                <a:gridCol w="1584960">
                  <a:extLst>
                    <a:ext uri="{9D8B030D-6E8A-4147-A177-3AD203B41FA5}">
                      <a16:colId xmlns:a16="http://schemas.microsoft.com/office/drawing/2014/main" val="3794832708"/>
                    </a:ext>
                  </a:extLst>
                </a:gridCol>
                <a:gridCol w="1584960">
                  <a:extLst>
                    <a:ext uri="{9D8B030D-6E8A-4147-A177-3AD203B41FA5}">
                      <a16:colId xmlns:a16="http://schemas.microsoft.com/office/drawing/2014/main" val="1409769535"/>
                    </a:ext>
                  </a:extLst>
                </a:gridCol>
                <a:gridCol w="1584960">
                  <a:extLst>
                    <a:ext uri="{9D8B030D-6E8A-4147-A177-3AD203B41FA5}">
                      <a16:colId xmlns:a16="http://schemas.microsoft.com/office/drawing/2014/main" val="887631623"/>
                    </a:ext>
                  </a:extLst>
                </a:gridCol>
              </a:tblGrid>
              <a:tr h="275529">
                <a:tc>
                  <a:txBody>
                    <a:bodyPr/>
                    <a:lstStyle/>
                    <a:p>
                      <a:pPr algn="ctr" fontAlgn="b"/>
                      <a:r>
                        <a:rPr lang="en-US" sz="1400" b="1" dirty="0">
                          <a:effectLst/>
                        </a:rPr>
                        <a:t>Type of EM wave</a:t>
                      </a:r>
                    </a:p>
                  </a:txBody>
                  <a:tcPr marL="27553" marR="27553" marT="13776" marB="13776" anchor="b">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ctr" fontAlgn="b"/>
                      <a:r>
                        <a:rPr lang="en-US" sz="1400" b="1">
                          <a:effectLst/>
                        </a:rPr>
                        <a:t>Production</a:t>
                      </a:r>
                    </a:p>
                  </a:txBody>
                  <a:tcPr marL="27553" marR="27553" marT="13776" marB="13776" anchor="b">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ctr" fontAlgn="b"/>
                      <a:r>
                        <a:rPr lang="en-US" sz="1400" b="1" dirty="0">
                          <a:effectLst/>
                        </a:rPr>
                        <a:t>Applications</a:t>
                      </a:r>
                    </a:p>
                  </a:txBody>
                  <a:tcPr marL="27553" marR="27553" marT="13776" marB="13776" anchor="b">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ctr" fontAlgn="b"/>
                      <a:r>
                        <a:rPr lang="en-US" sz="1400" b="1">
                          <a:effectLst/>
                        </a:rPr>
                        <a:t>Life sciences aspect</a:t>
                      </a:r>
                    </a:p>
                  </a:txBody>
                  <a:tcPr marL="27553" marR="27553" marT="13776" marB="13776" anchor="b">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algn="ctr" fontAlgn="b"/>
                      <a:r>
                        <a:rPr lang="en-US" sz="1400" b="1">
                          <a:effectLst/>
                        </a:rPr>
                        <a:t>Issues</a:t>
                      </a:r>
                    </a:p>
                  </a:txBody>
                  <a:tcPr marL="27553" marR="27553" marT="13776" marB="13776" anchor="b">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468087223"/>
                  </a:ext>
                </a:extLst>
              </a:tr>
              <a:tr h="358188">
                <a:tc>
                  <a:txBody>
                    <a:bodyPr/>
                    <a:lstStyle/>
                    <a:p>
                      <a:pPr fontAlgn="ctr"/>
                      <a:r>
                        <a:rPr lang="en-US" sz="1400">
                          <a:effectLst/>
                        </a:rPr>
                        <a:t>Radio &amp; TV</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Accelerating charges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Communications Remote controls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MRI</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Requires controls for band use</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518572148"/>
                  </a:ext>
                </a:extLst>
              </a:tr>
              <a:tr h="523505">
                <a:tc>
                  <a:txBody>
                    <a:bodyPr/>
                    <a:lstStyle/>
                    <a:p>
                      <a:pPr fontAlgn="ctr"/>
                      <a:r>
                        <a:rPr lang="en-US" sz="1400" dirty="0">
                          <a:effectLst/>
                        </a:rPr>
                        <a:t>Microwaves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dirty="0">
                          <a:effectLst/>
                        </a:rPr>
                        <a:t>Accelerating charges &amp; thermal agitation</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Communications Ovens Radar</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Deep heating</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Cell phone use</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934490597"/>
                  </a:ext>
                </a:extLst>
              </a:tr>
              <a:tr h="606164">
                <a:tc>
                  <a:txBody>
                    <a:bodyPr/>
                    <a:lstStyle/>
                    <a:p>
                      <a:pPr fontAlgn="ctr"/>
                      <a:r>
                        <a:rPr lang="en-US" sz="1400">
                          <a:effectLst/>
                        </a:rPr>
                        <a:t>Infrared</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dirty="0">
                          <a:effectLst/>
                        </a:rPr>
                        <a:t>Thermal agitations &amp; electronic transitions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Thermal imaging Heating</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Absorbed by atmosphere</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Greenhouse effect</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60337708"/>
                  </a:ext>
                </a:extLst>
              </a:tr>
              <a:tr h="606164">
                <a:tc>
                  <a:txBody>
                    <a:bodyPr/>
                    <a:lstStyle/>
                    <a:p>
                      <a:pPr fontAlgn="ctr"/>
                      <a:r>
                        <a:rPr lang="en-US" sz="1400">
                          <a:effectLst/>
                        </a:rPr>
                        <a:t>Visible light</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Thermal agitations &amp; electronic transitions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dirty="0">
                          <a:effectLst/>
                        </a:rPr>
                        <a:t>All pervasive</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Photosynthesis Human vision</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endParaRPr lang="en-US" sz="1400">
                        <a:effectLst/>
                      </a:endParaRP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2756895120"/>
                  </a:ext>
                </a:extLst>
              </a:tr>
              <a:tr h="606164">
                <a:tc>
                  <a:txBody>
                    <a:bodyPr/>
                    <a:lstStyle/>
                    <a:p>
                      <a:pPr fontAlgn="ctr"/>
                      <a:r>
                        <a:rPr lang="en-US" sz="1400">
                          <a:effectLst/>
                        </a:rPr>
                        <a:t>Ultraviolet</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Thermal agitations &amp; electronic transitions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Sterilization Cancer control</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dirty="0">
                          <a:effectLst/>
                        </a:rPr>
                        <a:t>Vitamin D production</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Ozone depletion Cancer causing</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196427562"/>
                  </a:ext>
                </a:extLst>
              </a:tr>
              <a:tr h="606164">
                <a:tc>
                  <a:txBody>
                    <a:bodyPr/>
                    <a:lstStyle/>
                    <a:p>
                      <a:pPr fontAlgn="ctr"/>
                      <a:r>
                        <a:rPr lang="en-US" sz="1400">
                          <a:effectLst/>
                        </a:rPr>
                        <a:t>X-rays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Inner electronic transitions and fast collisions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Medical Security</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Medical diagnosis Cancer therapy</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dirty="0">
                          <a:effectLst/>
                        </a:rPr>
                        <a:t>Cancer causing</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537527011"/>
                  </a:ext>
                </a:extLst>
              </a:tr>
              <a:tr h="440847">
                <a:tc>
                  <a:txBody>
                    <a:bodyPr/>
                    <a:lstStyle/>
                    <a:p>
                      <a:pPr fontAlgn="ctr"/>
                      <a:r>
                        <a:rPr lang="en-US" sz="1400">
                          <a:effectLst/>
                        </a:rPr>
                        <a:t>Gamma rays</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Nuclear decay</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Nuclear medicineSecurity</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a:effectLst/>
                        </a:rPr>
                        <a:t>Medical diagnosis Cancer therapy</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tc>
                  <a:txBody>
                    <a:bodyPr/>
                    <a:lstStyle/>
                    <a:p>
                      <a:pPr fontAlgn="ctr"/>
                      <a:r>
                        <a:rPr lang="en-US" sz="1400" dirty="0">
                          <a:effectLst/>
                        </a:rPr>
                        <a:t>Cancer causing Radiation damage</a:t>
                      </a:r>
                    </a:p>
                  </a:txBody>
                  <a:tcPr marL="27553" marR="27553" marT="13776" marB="13776" anchor="ctr">
                    <a:lnL w="12700" cap="flat" cmpd="sng" algn="ctr">
                      <a:solidFill>
                        <a:srgbClr val="DDDDDD"/>
                      </a:solidFill>
                      <a:prstDash val="solid"/>
                      <a:round/>
                      <a:headEnd type="none" w="med" len="med"/>
                      <a:tailEnd type="none" w="med" len="med"/>
                    </a:lnL>
                    <a:lnR w="12700" cap="flat" cmpd="sng" algn="ctr">
                      <a:solidFill>
                        <a:srgbClr val="DDDDDD"/>
                      </a:solidFill>
                      <a:prstDash val="solid"/>
                      <a:round/>
                      <a:headEnd type="none" w="med" len="med"/>
                      <a:tailEnd type="none" w="med" len="med"/>
                    </a:lnR>
                    <a:lnT w="12700" cap="flat" cmpd="sng" algn="ctr">
                      <a:solidFill>
                        <a:srgbClr val="DDDDDD"/>
                      </a:solidFill>
                      <a:prstDash val="solid"/>
                      <a:round/>
                      <a:headEnd type="none" w="med" len="med"/>
                      <a:tailEnd type="none" w="med" len="med"/>
                    </a:lnT>
                    <a:lnB w="12700" cap="flat" cmpd="sng" algn="ctr">
                      <a:solidFill>
                        <a:srgbClr val="DDDDDD"/>
                      </a:solidFill>
                      <a:prstDash val="solid"/>
                      <a:round/>
                      <a:headEnd type="none" w="med" len="med"/>
                      <a:tailEnd type="none" w="med" len="med"/>
                    </a:lnB>
                    <a:solidFill>
                      <a:srgbClr val="FFFFFF"/>
                    </a:solidFill>
                  </a:tcPr>
                </a:tc>
                <a:extLst>
                  <a:ext uri="{0D108BD9-81ED-4DB2-BD59-A6C34878D82A}">
                    <a16:rowId xmlns:a16="http://schemas.microsoft.com/office/drawing/2014/main" val="3289326884"/>
                  </a:ext>
                </a:extLst>
              </a:tr>
            </a:tbl>
          </a:graphicData>
        </a:graphic>
      </p:graphicFrame>
    </p:spTree>
    <p:extLst>
      <p:ext uri="{BB962C8B-B14F-4D97-AF65-F5344CB8AC3E}">
        <p14:creationId xmlns:p14="http://schemas.microsoft.com/office/powerpoint/2010/main" val="2882007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AF823-8894-EA7E-6605-7F26D0110776}"/>
              </a:ext>
            </a:extLst>
          </p:cNvPr>
          <p:cNvSpPr>
            <a:spLocks noGrp="1"/>
          </p:cNvSpPr>
          <p:nvPr>
            <p:ph type="title"/>
          </p:nvPr>
        </p:nvSpPr>
        <p:spPr/>
        <p:txBody>
          <a:bodyPr/>
          <a:lstStyle/>
          <a:p>
            <a:r>
              <a:rPr lang="en-US" dirty="0"/>
              <a:t>Electromagnetic spectrum: rules of thumb</a:t>
            </a:r>
          </a:p>
        </p:txBody>
      </p:sp>
      <p:sp>
        <p:nvSpPr>
          <p:cNvPr id="3" name="Content Placeholder 2">
            <a:extLst>
              <a:ext uri="{FF2B5EF4-FFF2-40B4-BE49-F238E27FC236}">
                <a16:creationId xmlns:a16="http://schemas.microsoft.com/office/drawing/2014/main" id="{2A3CDC39-02EA-E5C3-6E4F-FAF5D165C941}"/>
              </a:ext>
            </a:extLst>
          </p:cNvPr>
          <p:cNvSpPr>
            <a:spLocks noGrp="1"/>
          </p:cNvSpPr>
          <p:nvPr>
            <p:ph idx="1"/>
          </p:nvPr>
        </p:nvSpPr>
        <p:spPr/>
        <p:txBody>
          <a:bodyPr/>
          <a:lstStyle/>
          <a:p>
            <a:pPr algn="l"/>
            <a:r>
              <a:rPr lang="en-US" b="0" i="0" dirty="0">
                <a:solidFill>
                  <a:srgbClr val="424242"/>
                </a:solidFill>
                <a:effectLst/>
                <a:latin typeface="Neue Helvetica W01"/>
              </a:rPr>
              <a:t>Three rules that apply to electromagnetic waves in general are as follows:</a:t>
            </a:r>
          </a:p>
          <a:p>
            <a:pPr algn="l">
              <a:buFont typeface="Arial" panose="020B0604020202020204" pitchFamily="34" charset="0"/>
              <a:buChar char="•"/>
            </a:pPr>
            <a:r>
              <a:rPr lang="en-US" b="0" i="0" dirty="0">
                <a:solidFill>
                  <a:srgbClr val="424242"/>
                </a:solidFill>
                <a:effectLst/>
                <a:latin typeface="Neue Helvetica W01"/>
              </a:rPr>
              <a:t>High-frequency electromagnetic waves are more energetic and are more able to penetrate than low-frequency waves.</a:t>
            </a:r>
          </a:p>
          <a:p>
            <a:pPr algn="l">
              <a:buFont typeface="Arial" panose="020B0604020202020204" pitchFamily="34" charset="0"/>
              <a:buChar char="•"/>
            </a:pPr>
            <a:r>
              <a:rPr lang="en-US" b="0" i="0" dirty="0">
                <a:solidFill>
                  <a:srgbClr val="424242"/>
                </a:solidFill>
                <a:effectLst/>
                <a:latin typeface="Neue Helvetica W01"/>
              </a:rPr>
              <a:t>High-frequency electromagnetic waves can carry more information per unit time than low-frequency waves.</a:t>
            </a:r>
          </a:p>
          <a:p>
            <a:pPr algn="l">
              <a:buFont typeface="Arial" panose="020B0604020202020204" pitchFamily="34" charset="0"/>
              <a:buChar char="•"/>
            </a:pPr>
            <a:r>
              <a:rPr lang="en-US" b="0" i="0" dirty="0">
                <a:solidFill>
                  <a:srgbClr val="424242"/>
                </a:solidFill>
                <a:effectLst/>
                <a:latin typeface="Neue Helvetica W01"/>
              </a:rPr>
              <a:t>The shorter the wavelength of any electromagnetic wave probing a material, the smaller the detail it is possible to resolve.</a:t>
            </a:r>
          </a:p>
          <a:p>
            <a:pPr algn="l"/>
            <a:r>
              <a:rPr lang="en-US" b="0" i="0" dirty="0">
                <a:solidFill>
                  <a:srgbClr val="424242"/>
                </a:solidFill>
                <a:effectLst/>
                <a:latin typeface="Neue Helvetica W01"/>
              </a:rPr>
              <a:t>Note that there are exceptions to these rules of thumb.</a:t>
            </a:r>
          </a:p>
          <a:p>
            <a:endParaRPr lang="en-US" dirty="0"/>
          </a:p>
        </p:txBody>
      </p:sp>
    </p:spTree>
    <p:extLst>
      <p:ext uri="{BB962C8B-B14F-4D97-AF65-F5344CB8AC3E}">
        <p14:creationId xmlns:p14="http://schemas.microsoft.com/office/powerpoint/2010/main" val="535684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40791F6-715D-481A-9C4A-3645AECF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E8FC34-39AD-FA46-C711-A5DBC9A69E8A}"/>
              </a:ext>
            </a:extLst>
          </p:cNvPr>
          <p:cNvSpPr>
            <a:spLocks noGrp="1"/>
          </p:cNvSpPr>
          <p:nvPr>
            <p:ph type="title"/>
          </p:nvPr>
        </p:nvSpPr>
        <p:spPr>
          <a:xfrm>
            <a:off x="3731078" y="634947"/>
            <a:ext cx="4931229" cy="736654"/>
          </a:xfrm>
        </p:spPr>
        <p:txBody>
          <a:bodyPr>
            <a:normAutofit/>
          </a:bodyPr>
          <a:lstStyle/>
          <a:p>
            <a:r>
              <a:rPr lang="en-US" dirty="0"/>
              <a:t>Radio waves</a:t>
            </a:r>
          </a:p>
        </p:txBody>
      </p:sp>
      <p:pic>
        <p:nvPicPr>
          <p:cNvPr id="4" name="Picture 3">
            <a:extLst>
              <a:ext uri="{FF2B5EF4-FFF2-40B4-BE49-F238E27FC236}">
                <a16:creationId xmlns:a16="http://schemas.microsoft.com/office/drawing/2014/main" id="{F43E6E86-522B-66DA-8F52-28FB7B4B0B97}"/>
              </a:ext>
            </a:extLst>
          </p:cNvPr>
          <p:cNvPicPr>
            <a:picLocks noChangeAspect="1"/>
          </p:cNvPicPr>
          <p:nvPr/>
        </p:nvPicPr>
        <p:blipFill rotWithShape="1">
          <a:blip r:embed="rId2"/>
          <a:srcRect l="15369" r="42280" b="2"/>
          <a:stretch/>
        </p:blipFill>
        <p:spPr>
          <a:xfrm>
            <a:off x="475499" y="640081"/>
            <a:ext cx="3000986" cy="5314406"/>
          </a:xfrm>
          <a:prstGeom prst="rect">
            <a:avLst/>
          </a:prstGeom>
        </p:spPr>
      </p:pic>
      <p:cxnSp>
        <p:nvCxnSpPr>
          <p:cNvPr id="11" name="Straight Connector 10">
            <a:extLst>
              <a:ext uri="{FF2B5EF4-FFF2-40B4-BE49-F238E27FC236}">
                <a16:creationId xmlns:a16="http://schemas.microsoft.com/office/drawing/2014/main" id="{740F83A4-FAC4-4867-95A5-BBFD280C7B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E07CC60-4043-2D5E-9050-805B70754E4A}"/>
              </a:ext>
            </a:extLst>
          </p:cNvPr>
          <p:cNvSpPr>
            <a:spLocks noGrp="1"/>
          </p:cNvSpPr>
          <p:nvPr>
            <p:ph idx="1"/>
          </p:nvPr>
        </p:nvSpPr>
        <p:spPr>
          <a:xfrm>
            <a:off x="3731076" y="2198914"/>
            <a:ext cx="4931230" cy="3670180"/>
          </a:xfrm>
        </p:spPr>
        <p:txBody>
          <a:bodyPr>
            <a:noAutofit/>
          </a:bodyPr>
          <a:lstStyle/>
          <a:p>
            <a:r>
              <a:rPr lang="en-US" sz="1400" dirty="0"/>
              <a:t>The broad category of radio waves is defined to contain any electromagnetic wave produced by currents in wires and circuits. Its name derives from their most common use as a carrier of audio information (i.e., radio). </a:t>
            </a:r>
          </a:p>
          <a:p>
            <a:r>
              <a:rPr lang="en-US" sz="1400" dirty="0"/>
              <a:t>The name is applied to electromagnetic waves of similar frequencies regardless of source. Radio waves from outer space, for example, are created by many astronomical phenomena, and their study has revealed much about nature on the largest scales.</a:t>
            </a:r>
          </a:p>
          <a:p>
            <a:r>
              <a:rPr lang="en-US" sz="1400" dirty="0"/>
              <a:t>There are many uses for radio waves, and so the category is divided into many subcategories, including microwaves and those electromagnetic waves used for AM and FM radio, cellular telephones, and TV.</a:t>
            </a:r>
          </a:p>
          <a:p>
            <a:r>
              <a:rPr lang="en-US" sz="1400" dirty="0"/>
              <a:t>The lowest commonly encountered radio frequencies are produced by high-voltage AC power transmission lines at frequencies of 50 or 60 Hz. These extremely long wavelength electromagnetic waves (about 6000 km!) are one means of energy loss in long-distance power transmission.</a:t>
            </a:r>
          </a:p>
        </p:txBody>
      </p:sp>
      <p:sp>
        <p:nvSpPr>
          <p:cNvPr id="13" name="Rectangle 12">
            <a:extLst>
              <a:ext uri="{FF2B5EF4-FFF2-40B4-BE49-F238E27FC236}">
                <a16:creationId xmlns:a16="http://schemas.microsoft.com/office/drawing/2014/main" id="{CADA4CA0-9A57-4FBE-A9E5-24DFC23C3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811CBAFA-D7E0-40A7-BB94-2C05304B4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581617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3622F-37AC-38F9-2978-12EFC01056C4}"/>
              </a:ext>
            </a:extLst>
          </p:cNvPr>
          <p:cNvSpPr>
            <a:spLocks noGrp="1"/>
          </p:cNvSpPr>
          <p:nvPr>
            <p:ph type="title"/>
          </p:nvPr>
        </p:nvSpPr>
        <p:spPr/>
        <p:txBody>
          <a:bodyPr/>
          <a:lstStyle/>
          <a:p>
            <a:r>
              <a:rPr lang="en-US" dirty="0"/>
              <a:t>Microwaves</a:t>
            </a:r>
          </a:p>
        </p:txBody>
      </p:sp>
      <p:sp>
        <p:nvSpPr>
          <p:cNvPr id="3" name="Content Placeholder 2">
            <a:extLst>
              <a:ext uri="{FF2B5EF4-FFF2-40B4-BE49-F238E27FC236}">
                <a16:creationId xmlns:a16="http://schemas.microsoft.com/office/drawing/2014/main" id="{78C9D955-BF03-87E5-E998-8817783F9778}"/>
              </a:ext>
            </a:extLst>
          </p:cNvPr>
          <p:cNvSpPr>
            <a:spLocks noGrp="1"/>
          </p:cNvSpPr>
          <p:nvPr>
            <p:ph idx="1"/>
          </p:nvPr>
        </p:nvSpPr>
        <p:spPr/>
        <p:txBody>
          <a:bodyPr>
            <a:noAutofit/>
          </a:bodyPr>
          <a:lstStyle/>
          <a:p>
            <a:r>
              <a:rPr lang="en-US" sz="1800" dirty="0"/>
              <a:t>Microwaves are the highest-frequency electromagnetic waves that can be produced by currents in macroscopic circuits and devices. Microwave frequencies range from about  109 Hz to the highest practical  LC resonance at nearly  1012 Hz. Since they have high frequencies, their wavelengths are short compared with those of other radio waves—hence the name “microwave.”</a:t>
            </a:r>
          </a:p>
          <a:p>
            <a:pPr marL="0" indent="0">
              <a:buNone/>
            </a:pPr>
            <a:r>
              <a:rPr lang="en-US" sz="1800" dirty="0"/>
              <a:t> Microwaves can also be produced by atoms and molecules. They are, for   example, a component of electromagnetic radiation generated by thermal   agitation. The thermal motion of atoms and molecules in any object at a temperature above absolute zero causes them to emit and absorb radiation.</a:t>
            </a:r>
          </a:p>
          <a:p>
            <a:r>
              <a:rPr lang="en-US" sz="1800" dirty="0"/>
              <a:t>Since it is possible to carry more information per unit time on high frequencies, microwaves are quite suitable for communications. Most satellite-transmitted information is carried on microwaves, as are land-based long-distance transmissions. A clear line of sight between transmitter and receiver is needed because of the short wavelengths involved.</a:t>
            </a:r>
          </a:p>
        </p:txBody>
      </p:sp>
    </p:spTree>
    <p:extLst>
      <p:ext uri="{BB962C8B-B14F-4D97-AF65-F5344CB8AC3E}">
        <p14:creationId xmlns:p14="http://schemas.microsoft.com/office/powerpoint/2010/main" val="18704401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67155-9972-7FAD-A0EC-66DB2CC25CAB}"/>
              </a:ext>
            </a:extLst>
          </p:cNvPr>
          <p:cNvSpPr>
            <a:spLocks noGrp="1"/>
          </p:cNvSpPr>
          <p:nvPr>
            <p:ph type="title"/>
          </p:nvPr>
        </p:nvSpPr>
        <p:spPr/>
        <p:txBody>
          <a:bodyPr/>
          <a:lstStyle/>
          <a:p>
            <a:r>
              <a:rPr lang="en-US" dirty="0"/>
              <a:t>Infrared radiation</a:t>
            </a:r>
          </a:p>
        </p:txBody>
      </p:sp>
      <p:sp>
        <p:nvSpPr>
          <p:cNvPr id="3" name="Content Placeholder 2">
            <a:extLst>
              <a:ext uri="{FF2B5EF4-FFF2-40B4-BE49-F238E27FC236}">
                <a16:creationId xmlns:a16="http://schemas.microsoft.com/office/drawing/2014/main" id="{B7924F1E-D570-8B9E-1DF2-F120D48F2CB3}"/>
              </a:ext>
            </a:extLst>
          </p:cNvPr>
          <p:cNvSpPr>
            <a:spLocks noGrp="1"/>
          </p:cNvSpPr>
          <p:nvPr>
            <p:ph idx="1"/>
          </p:nvPr>
        </p:nvSpPr>
        <p:spPr/>
        <p:txBody>
          <a:bodyPr>
            <a:noAutofit/>
          </a:bodyPr>
          <a:lstStyle/>
          <a:p>
            <a:pPr marL="0" indent="0">
              <a:buNone/>
            </a:pPr>
            <a:r>
              <a:rPr lang="en-US" sz="1800" dirty="0"/>
              <a:t>Infrared radiation is generally produced by thermal motion and the vibration and rotation of atoms and molecules. Electronic transitions in atoms and molecules can also produce infrared radiation.</a:t>
            </a:r>
          </a:p>
          <a:p>
            <a:pPr marL="0" indent="0">
              <a:buNone/>
            </a:pPr>
            <a:r>
              <a:rPr lang="en-US" sz="1800" dirty="0"/>
              <a:t>The range of infrared frequencies extends up to the lower limit of visible light, just below red. Frequencies at its upper limit are too high to be produced by accelerating electrons in circuits, but small systems, such as atoms and molecules, can vibrate fast enough to produce these waves.</a:t>
            </a:r>
          </a:p>
          <a:p>
            <a:pPr marL="0" indent="0">
              <a:buNone/>
            </a:pPr>
            <a:r>
              <a:rPr lang="en-US" sz="1800" dirty="0"/>
              <a:t>Water molecules rotate and vibrate particularly well at infrared frequencies, emitting and absorbing them so efficiently that the emissivity for skin is  e=0.97in the infrared. </a:t>
            </a:r>
          </a:p>
          <a:p>
            <a:pPr marL="0" indent="0">
              <a:buNone/>
            </a:pPr>
            <a:r>
              <a:rPr lang="en-US" sz="1800" dirty="0"/>
              <a:t>The Sun radiates like a nearly perfect blackbody with a 6000 K surface temperature. About half of the solar energy arriving at the Earth is in the infrared region, with most of the rest in the visible part of the spectrum, and a relatively small amount in the ultraviolet. </a:t>
            </a:r>
          </a:p>
        </p:txBody>
      </p:sp>
    </p:spTree>
    <p:extLst>
      <p:ext uri="{BB962C8B-B14F-4D97-AF65-F5344CB8AC3E}">
        <p14:creationId xmlns:p14="http://schemas.microsoft.com/office/powerpoint/2010/main" val="1145033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22960" y="286605"/>
            <a:ext cx="7543800" cy="1008796"/>
          </a:xfrm>
        </p:spPr>
        <p:txBody>
          <a:bodyPr>
            <a:normAutofit/>
          </a:bodyPr>
          <a:lstStyle/>
          <a:p>
            <a:r>
              <a:rPr lang="en-US" altLang="en-US" dirty="0"/>
              <a:t>Visible light</a:t>
            </a:r>
            <a:endParaRPr lang="en-US" dirty="0"/>
          </a:p>
        </p:txBody>
      </p:sp>
      <p:sp>
        <p:nvSpPr>
          <p:cNvPr id="6" name="Content Placeholder 5"/>
          <p:cNvSpPr>
            <a:spLocks noGrp="1"/>
          </p:cNvSpPr>
          <p:nvPr>
            <p:ph idx="1"/>
          </p:nvPr>
        </p:nvSpPr>
        <p:spPr>
          <a:xfrm>
            <a:off x="480060" y="1981200"/>
            <a:ext cx="8229600" cy="1676081"/>
          </a:xfrm>
        </p:spPr>
        <p:txBody>
          <a:bodyPr>
            <a:normAutofit/>
          </a:bodyPr>
          <a:lstStyle/>
          <a:p>
            <a:pPr>
              <a:buSzPct val="100000"/>
            </a:pPr>
            <a:r>
              <a:rPr lang="en-US" altLang="en-US" sz="1800" dirty="0"/>
              <a:t>Visible light is the narrow segment of the electromagnetic spectrum to which the normal human eye responds. Visible light is produced by vibrations and rotations of atoms and molecules, as well as by electronic transitions within atoms and molecules. The receivers or detectors of light largely utilize electronic transitions. We say the atoms and molecules are excited when they absorb and relax when they emit through electronic transitions.</a:t>
            </a:r>
          </a:p>
        </p:txBody>
      </p:sp>
      <p:graphicFrame>
        <p:nvGraphicFramePr>
          <p:cNvPr id="3" name="Table 2" descr="A table provides the color of light associated with different wavelength intervals in nanometers, as follows. 380 to 450, violet. 450 to 495, blue. 495 to 570, green. 570 to 590, yellow. 590 to 620, orange. 620 to 750, red."/>
          <p:cNvGraphicFramePr>
            <a:graphicFrameLocks noGrp="1"/>
          </p:cNvGraphicFramePr>
          <p:nvPr>
            <p:extLst>
              <p:ext uri="{D42A27DB-BD31-4B8C-83A1-F6EECF244321}">
                <p14:modId xmlns:p14="http://schemas.microsoft.com/office/powerpoint/2010/main" val="1343161306"/>
              </p:ext>
            </p:extLst>
          </p:nvPr>
        </p:nvGraphicFramePr>
        <p:xfrm>
          <a:off x="1447800" y="3886200"/>
          <a:ext cx="6096000" cy="2225040"/>
        </p:xfrm>
        <a:graphic>
          <a:graphicData uri="http://schemas.openxmlformats.org/drawingml/2006/table">
            <a:tbl>
              <a:tblPr firstRow="1" bandRow="1">
                <a:tableStyleId>{3B4B98B0-60AC-42C2-AFA5-B58CD77FA1E5}</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0" i="0" u="none" strike="noStrike" kern="1200" baseline="0" dirty="0">
                          <a:solidFill>
                            <a:schemeClr val="tx1"/>
                          </a:solidFill>
                          <a:latin typeface="+mn-lt"/>
                          <a:ea typeface="+mn-ea"/>
                          <a:cs typeface="+mn-cs"/>
                        </a:rPr>
                        <a:t>380–450 nm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tx1"/>
                          </a:solidFill>
                          <a:latin typeface="+mn-lt"/>
                          <a:ea typeface="+mn-ea"/>
                          <a:cs typeface="+mn-cs"/>
                        </a:rPr>
                        <a:t>Violet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tx1"/>
                          </a:solidFill>
                          <a:latin typeface="+mn-lt"/>
                          <a:ea typeface="+mn-ea"/>
                          <a:cs typeface="+mn-cs"/>
                        </a:rPr>
                        <a:t>450–495 nm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tx1"/>
                          </a:solidFill>
                          <a:latin typeface="+mn-lt"/>
                          <a:ea typeface="+mn-ea"/>
                          <a:cs typeface="+mn-cs"/>
                        </a:rPr>
                        <a:t>Blue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tx1"/>
                          </a:solidFill>
                          <a:latin typeface="+mn-lt"/>
                          <a:ea typeface="+mn-ea"/>
                          <a:cs typeface="+mn-cs"/>
                        </a:rPr>
                        <a:t>495–570 nm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tx1"/>
                          </a:solidFill>
                          <a:latin typeface="+mn-lt"/>
                          <a:ea typeface="+mn-ea"/>
                          <a:cs typeface="+mn-cs"/>
                        </a:rPr>
                        <a:t>Green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tx1"/>
                          </a:solidFill>
                          <a:latin typeface="+mn-lt"/>
                          <a:ea typeface="+mn-ea"/>
                          <a:cs typeface="+mn-cs"/>
                        </a:rPr>
                        <a:t>570–590 nm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tx1"/>
                          </a:solidFill>
                          <a:latin typeface="+mn-lt"/>
                          <a:ea typeface="+mn-ea"/>
                          <a:cs typeface="+mn-cs"/>
                        </a:rPr>
                        <a:t>Yellow</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chemeClr val="tx1"/>
                          </a:solidFill>
                          <a:latin typeface="+mn-lt"/>
                          <a:ea typeface="+mn-ea"/>
                          <a:cs typeface="+mn-cs"/>
                        </a:rPr>
                        <a:t>590–620 nm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tx1"/>
                          </a:solidFill>
                          <a:latin typeface="+mn-lt"/>
                          <a:ea typeface="+mn-ea"/>
                          <a:cs typeface="+mn-cs"/>
                        </a:rPr>
                        <a:t>Orange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sz="1800" b="0" i="0" u="none" strike="noStrike" kern="1200" baseline="0" dirty="0">
                          <a:solidFill>
                            <a:schemeClr val="tx1"/>
                          </a:solidFill>
                          <a:latin typeface="+mn-lt"/>
                          <a:ea typeface="+mn-ea"/>
                          <a:cs typeface="+mn-cs"/>
                        </a:rPr>
                        <a:t>620–750 nm</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tx1"/>
                          </a:solidFill>
                          <a:latin typeface="+mn-lt"/>
                          <a:ea typeface="+mn-ea"/>
                          <a:cs typeface="+mn-cs"/>
                        </a:rPr>
                        <a:t>Red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45049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65221"/>
            <a:ext cx="7543800" cy="1450757"/>
          </a:xfrm>
        </p:spPr>
        <p:txBody>
          <a:bodyPr>
            <a:normAutofit/>
          </a:bodyPr>
          <a:lstStyle/>
          <a:p>
            <a:r>
              <a:rPr lang="en-US" altLang="en-US" dirty="0"/>
              <a:t>Ultraviolet radiation</a:t>
            </a:r>
            <a:endParaRPr lang="en-US" dirty="0"/>
          </a:p>
        </p:txBody>
      </p:sp>
      <p:sp>
        <p:nvSpPr>
          <p:cNvPr id="2" name="Content Placeholder 1"/>
          <p:cNvSpPr>
            <a:spLocks noGrp="1"/>
          </p:cNvSpPr>
          <p:nvPr>
            <p:ph idx="1"/>
          </p:nvPr>
        </p:nvSpPr>
        <p:spPr>
          <a:xfrm>
            <a:off x="533400" y="1828800"/>
            <a:ext cx="4211692" cy="4267200"/>
          </a:xfrm>
        </p:spPr>
        <p:txBody>
          <a:bodyPr>
            <a:normAutofit lnSpcReduction="10000"/>
          </a:bodyPr>
          <a:lstStyle/>
          <a:p>
            <a:pPr>
              <a:spcBef>
                <a:spcPts val="1200"/>
              </a:spcBef>
            </a:pPr>
            <a:endParaRPr lang="en-CA" altLang="en-US" sz="2400" dirty="0"/>
          </a:p>
          <a:p>
            <a:pPr>
              <a:spcBef>
                <a:spcPts val="1200"/>
              </a:spcBef>
            </a:pPr>
            <a:r>
              <a:rPr lang="en-US" altLang="en-US" sz="1900" dirty="0"/>
              <a:t>Ultraviolet means “above violet.” The electromagnetic frequencies of ultraviolet radiation (UV) extend upward from violet, the highest-frequency visible light. Ultraviolet is also produced by atomic and molecular motions and electronic transitions. The wavelengths of ultraviolet extend from 400 nm down to about 10 nm at its highest frequencies, which overlap with the lowest X-ray frequencies. It was recognized as early as 1801 by Johann Ritter that the solar spectrum had an invisible component beyond the violet range.</a:t>
            </a:r>
            <a:endParaRPr lang="en-CA" altLang="en-US" sz="1900" dirty="0"/>
          </a:p>
          <a:p>
            <a:pPr>
              <a:spcBef>
                <a:spcPts val="1200"/>
              </a:spcBef>
            </a:pPr>
            <a:endParaRPr lang="en-CA" altLang="en-US" sz="2400" dirty="0"/>
          </a:p>
        </p:txBody>
      </p:sp>
      <p:sp>
        <p:nvSpPr>
          <p:cNvPr id="3" name="Content Placeholder 2"/>
          <p:cNvSpPr>
            <a:spLocks noGrp="1"/>
          </p:cNvSpPr>
          <p:nvPr>
            <p:ph idx="13"/>
          </p:nvPr>
        </p:nvSpPr>
        <p:spPr>
          <a:xfrm>
            <a:off x="5410200" y="4572000"/>
            <a:ext cx="3429000" cy="1782763"/>
          </a:xfrm>
        </p:spPr>
        <p:txBody>
          <a:bodyPr>
            <a:normAutofit lnSpcReduction="10000"/>
          </a:bodyPr>
          <a:lstStyle/>
          <a:p>
            <a:pPr>
              <a:spcBef>
                <a:spcPts val="1200"/>
              </a:spcBef>
            </a:pPr>
            <a:r>
              <a:rPr lang="en-CA" altLang="en-US" sz="1400" dirty="0"/>
              <a:t>Many insects and birds can see ultraviolet wavelengths that humans cannot. The left-hand photo shows how black-eyed </a:t>
            </a:r>
            <a:r>
              <a:rPr lang="en-CA" altLang="en-US" sz="1400" dirty="0" err="1"/>
              <a:t>Susans</a:t>
            </a:r>
            <a:r>
              <a:rPr lang="en-CA" altLang="en-US" sz="1400" dirty="0"/>
              <a:t> look to us. The right-hand photo (in false color), taken with an ultraviolet-sensitive camera, shows how these same flowers appear to the bees that pollinate them. Note the prominent central spot that is invisible to humans.</a:t>
            </a:r>
            <a:endParaRPr lang="en-US" sz="1400" dirty="0"/>
          </a:p>
        </p:txBody>
      </p:sp>
      <p:pic>
        <p:nvPicPr>
          <p:cNvPr id="7" name="Picture 6" descr="A photo of yellow flowers. A photo of the same flowers taken with an ultraviolet camera makes the flowers appear yellow, and shows an otherwise invisible spot of color in the middl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0200" y="1905000"/>
            <a:ext cx="3332108" cy="2573548"/>
          </a:xfrm>
          <a:prstGeom prst="rect">
            <a:avLst/>
          </a:prstGeom>
        </p:spPr>
      </p:pic>
    </p:spTree>
    <p:extLst>
      <p:ext uri="{BB962C8B-B14F-4D97-AF65-F5344CB8AC3E}">
        <p14:creationId xmlns:p14="http://schemas.microsoft.com/office/powerpoint/2010/main" val="2432806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4210" y="279400"/>
            <a:ext cx="7955580" cy="1320800"/>
          </a:xfrm>
        </p:spPr>
        <p:txBody>
          <a:bodyPr>
            <a:noAutofit/>
          </a:bodyPr>
          <a:lstStyle/>
          <a:p>
            <a:r>
              <a:rPr lang="en-US" altLang="en-US" dirty="0"/>
              <a:t>James Clerk Maxwell and electromagnetic waves</a:t>
            </a:r>
            <a:endParaRPr lang="en-US" dirty="0"/>
          </a:p>
        </p:txBody>
      </p:sp>
      <p:sp>
        <p:nvSpPr>
          <p:cNvPr id="3" name="Content Placeholder 2"/>
          <p:cNvSpPr>
            <a:spLocks noGrp="1"/>
          </p:cNvSpPr>
          <p:nvPr>
            <p:ph idx="1"/>
          </p:nvPr>
        </p:nvSpPr>
        <p:spPr>
          <a:xfrm>
            <a:off x="494581" y="2033597"/>
            <a:ext cx="4572000" cy="4419600"/>
          </a:xfrm>
        </p:spPr>
        <p:txBody>
          <a:bodyPr>
            <a:normAutofit/>
          </a:bodyPr>
          <a:lstStyle/>
          <a:p>
            <a:pPr>
              <a:spcBef>
                <a:spcPts val="1200"/>
              </a:spcBef>
            </a:pPr>
            <a:r>
              <a:rPr lang="en-CA" altLang="en-US" sz="2200" dirty="0"/>
              <a:t>The Scottish physicist James Clerk Maxwell (1831–1879) was the first person to truly understand the fundamental nature of light. </a:t>
            </a:r>
          </a:p>
          <a:p>
            <a:pPr>
              <a:spcBef>
                <a:spcPts val="1200"/>
              </a:spcBef>
            </a:pPr>
            <a:r>
              <a:rPr lang="en-CA" altLang="en-US" sz="2200" dirty="0"/>
              <a:t>He proved in 1865 that an electromagnetic disturbance should propagate in free space with a speed equal to that of light.</a:t>
            </a:r>
          </a:p>
          <a:p>
            <a:pPr>
              <a:spcBef>
                <a:spcPts val="1200"/>
              </a:spcBef>
            </a:pPr>
            <a:r>
              <a:rPr lang="en-CA" altLang="en-US" sz="2200" dirty="0"/>
              <a:t>From this, he deduced correctly that light was an electromagnetic wave.</a:t>
            </a:r>
          </a:p>
        </p:txBody>
      </p:sp>
      <p:pic>
        <p:nvPicPr>
          <p:cNvPr id="5" name="Picture 4" descr="Portrait of James Clerk Maxwell."/>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4600" y="1459894"/>
            <a:ext cx="2743200" cy="3672686"/>
          </a:xfrm>
          <a:prstGeom prst="rect">
            <a:avLst/>
          </a:prstGeom>
        </p:spPr>
      </p:pic>
      <p:sp>
        <p:nvSpPr>
          <p:cNvPr id="8" name="TextBox 7">
            <a:extLst>
              <a:ext uri="{FF2B5EF4-FFF2-40B4-BE49-F238E27FC236}">
                <a16:creationId xmlns:a16="http://schemas.microsoft.com/office/drawing/2014/main" id="{32E79549-CB25-667D-397C-4A348E82F50F}"/>
              </a:ext>
            </a:extLst>
          </p:cNvPr>
          <p:cNvSpPr txBox="1"/>
          <p:nvPr/>
        </p:nvSpPr>
        <p:spPr>
          <a:xfrm>
            <a:off x="4960420" y="5105400"/>
            <a:ext cx="4338453" cy="1169551"/>
          </a:xfrm>
          <a:prstGeom prst="rect">
            <a:avLst/>
          </a:prstGeom>
          <a:noFill/>
        </p:spPr>
        <p:txBody>
          <a:bodyPr wrap="square">
            <a:spAutoFit/>
          </a:bodyPr>
          <a:lstStyle/>
          <a:p>
            <a:r>
              <a:rPr lang="en-US" sz="1400" dirty="0"/>
              <a:t>James Clerk Maxwell, a 19th-century physicist, developed a theory that explained the relationship between electricity and magnetism and correctly predicted that visible light is caused by electromagnetic waves. </a:t>
            </a:r>
          </a:p>
        </p:txBody>
      </p:sp>
    </p:spTree>
    <p:extLst>
      <p:ext uri="{BB962C8B-B14F-4D97-AF65-F5344CB8AC3E}">
        <p14:creationId xmlns:p14="http://schemas.microsoft.com/office/powerpoint/2010/main" val="2155820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4C1DD-AF3E-A954-D0AC-E3DB88F3C234}"/>
              </a:ext>
            </a:extLst>
          </p:cNvPr>
          <p:cNvSpPr>
            <a:spLocks noGrp="1"/>
          </p:cNvSpPr>
          <p:nvPr>
            <p:ph type="title"/>
          </p:nvPr>
        </p:nvSpPr>
        <p:spPr>
          <a:xfrm>
            <a:off x="822960" y="286603"/>
            <a:ext cx="7543800" cy="1450757"/>
          </a:xfrm>
        </p:spPr>
        <p:txBody>
          <a:bodyPr>
            <a:normAutofit/>
          </a:bodyPr>
          <a:lstStyle/>
          <a:p>
            <a:r>
              <a:rPr lang="en-US" dirty="0"/>
              <a:t>X-Rays</a:t>
            </a:r>
          </a:p>
        </p:txBody>
      </p:sp>
      <p:sp>
        <p:nvSpPr>
          <p:cNvPr id="3" name="Content Placeholder 2">
            <a:extLst>
              <a:ext uri="{FF2B5EF4-FFF2-40B4-BE49-F238E27FC236}">
                <a16:creationId xmlns:a16="http://schemas.microsoft.com/office/drawing/2014/main" id="{DDB7F33B-6B01-EC9C-E7A2-A5C32BB1C3AF}"/>
              </a:ext>
            </a:extLst>
          </p:cNvPr>
          <p:cNvSpPr>
            <a:spLocks noGrp="1"/>
          </p:cNvSpPr>
          <p:nvPr>
            <p:ph idx="1"/>
          </p:nvPr>
        </p:nvSpPr>
        <p:spPr>
          <a:xfrm>
            <a:off x="685800" y="1916318"/>
            <a:ext cx="5192468" cy="4478866"/>
          </a:xfrm>
        </p:spPr>
        <p:txBody>
          <a:bodyPr>
            <a:normAutofit/>
          </a:bodyPr>
          <a:lstStyle/>
          <a:p>
            <a:r>
              <a:rPr lang="en-US" sz="1200" b="0" i="0" dirty="0">
                <a:effectLst/>
                <a:latin typeface="Neue Helvetica W01"/>
              </a:rPr>
              <a:t>In the 1850s, scientists (such as Faraday) began experimenting with high-voltage electrical discharges in tubes filled with rarefied gases. It was later found that these discharges created an invisible, penetrating form of very high frequency electromagnetic radiation. This radiation was called an </a:t>
            </a:r>
            <a:r>
              <a:rPr lang="en-US" sz="1200" b="1" i="0" dirty="0">
                <a:effectLst/>
                <a:latin typeface="Neue Helvetica W01"/>
              </a:rPr>
              <a:t>X-ray</a:t>
            </a:r>
            <a:r>
              <a:rPr lang="en-US" sz="1200" b="0" i="0" dirty="0">
                <a:effectLst/>
                <a:latin typeface="Neue Helvetica W01"/>
              </a:rPr>
              <a:t>, because its identity and nature were unknown.</a:t>
            </a:r>
          </a:p>
          <a:p>
            <a:r>
              <a:rPr lang="en-US" sz="1200" dirty="0">
                <a:latin typeface="Neue Helvetica W01"/>
              </a:rPr>
              <a:t>T</a:t>
            </a:r>
            <a:r>
              <a:rPr lang="en-US" sz="1200" b="0" i="0" dirty="0">
                <a:effectLst/>
                <a:latin typeface="Neue Helvetica W01"/>
              </a:rPr>
              <a:t>here are two methods by which X-rays are created—both are submicroscopic processes and can be caused by high-voltage discharges. While the low-frequency end of the X-ray range overlaps with the ultraviolet, X-rays extend to much higher frequencies (and energies).</a:t>
            </a:r>
          </a:p>
          <a:p>
            <a:r>
              <a:rPr lang="en-US" sz="1200" b="0" i="0" dirty="0">
                <a:effectLst/>
                <a:latin typeface="Neue Helvetica W01"/>
              </a:rPr>
              <a:t>X-rays have adverse effects on living cells similar to those of ultraviolet radiation, and they have the additional liability of being more penetrating, affecting more than the surface layers of cells. Cancer and genetic defects can be induced by exposure to X-rays. Because of their effect on rapidly dividing cells, X-rays can also be used to treat and even cure cancer.</a:t>
            </a:r>
          </a:p>
          <a:p>
            <a:r>
              <a:rPr lang="en-US" sz="1200" b="0" i="0" dirty="0">
                <a:effectLst/>
                <a:latin typeface="Neue Helvetica W01"/>
              </a:rPr>
              <a:t>The widest use of X-rays is for imaging objects that are opaque to visible light, such as the human body or aircraft parts. In humans, the risk of cell damage is weighed carefully against the benefit of the diagnostic information obtained. However, questions have risen in recent years as to accidental overexposure of some people during CT scans—a mistake at least in part due to poor monitoring of radiation dose.</a:t>
            </a:r>
          </a:p>
          <a:p>
            <a:endParaRPr lang="en-US" sz="1100" dirty="0"/>
          </a:p>
        </p:txBody>
      </p:sp>
      <p:pic>
        <p:nvPicPr>
          <p:cNvPr id="4" name="Picture 3">
            <a:extLst>
              <a:ext uri="{FF2B5EF4-FFF2-40B4-BE49-F238E27FC236}">
                <a16:creationId xmlns:a16="http://schemas.microsoft.com/office/drawing/2014/main" id="{83EE0900-5E74-B8D2-F93D-4EB18C5DC876}"/>
              </a:ext>
            </a:extLst>
          </p:cNvPr>
          <p:cNvPicPr>
            <a:picLocks noChangeAspect="1"/>
          </p:cNvPicPr>
          <p:nvPr/>
        </p:nvPicPr>
        <p:blipFill rotWithShape="1">
          <a:blip r:embed="rId2"/>
          <a:srcRect l="10518" r="17228" b="5"/>
          <a:stretch/>
        </p:blipFill>
        <p:spPr>
          <a:xfrm>
            <a:off x="6015427" y="1916318"/>
            <a:ext cx="2351332" cy="3471012"/>
          </a:xfrm>
          <a:prstGeom prst="rect">
            <a:avLst/>
          </a:prstGeom>
        </p:spPr>
      </p:pic>
    </p:spTree>
    <p:extLst>
      <p:ext uri="{BB962C8B-B14F-4D97-AF65-F5344CB8AC3E}">
        <p14:creationId xmlns:p14="http://schemas.microsoft.com/office/powerpoint/2010/main" val="29116403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3BCCAE5-A35B-4B66-A4A7-E23C34A403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F2F277-D97A-A82F-1411-6099A2AB02C6}"/>
              </a:ext>
            </a:extLst>
          </p:cNvPr>
          <p:cNvSpPr>
            <a:spLocks noGrp="1"/>
          </p:cNvSpPr>
          <p:nvPr>
            <p:ph type="title"/>
          </p:nvPr>
        </p:nvSpPr>
        <p:spPr>
          <a:xfrm>
            <a:off x="822960" y="286603"/>
            <a:ext cx="7543800" cy="1450757"/>
          </a:xfrm>
        </p:spPr>
        <p:txBody>
          <a:bodyPr>
            <a:normAutofit/>
          </a:bodyPr>
          <a:lstStyle/>
          <a:p>
            <a:r>
              <a:rPr lang="en-US" dirty="0"/>
              <a:t>Gamma Rays</a:t>
            </a:r>
          </a:p>
        </p:txBody>
      </p:sp>
      <p:cxnSp>
        <p:nvCxnSpPr>
          <p:cNvPr id="12" name="Straight Connector 11">
            <a:extLst>
              <a:ext uri="{FF2B5EF4-FFF2-40B4-BE49-F238E27FC236}">
                <a16:creationId xmlns:a16="http://schemas.microsoft.com/office/drawing/2014/main" id="{6987BDFB-DE64-4B56-B44F-45FAE19FA9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403FB98-F9D9-C1D4-FB8E-CD7425BE802A}"/>
              </a:ext>
            </a:extLst>
          </p:cNvPr>
          <p:cNvSpPr>
            <a:spLocks noGrp="1"/>
          </p:cNvSpPr>
          <p:nvPr>
            <p:ph idx="1"/>
          </p:nvPr>
        </p:nvSpPr>
        <p:spPr>
          <a:xfrm>
            <a:off x="822959" y="1845734"/>
            <a:ext cx="4841240" cy="4023360"/>
          </a:xfrm>
        </p:spPr>
        <p:txBody>
          <a:bodyPr>
            <a:normAutofit/>
          </a:bodyPr>
          <a:lstStyle/>
          <a:p>
            <a:pPr marL="0" indent="0">
              <a:buNone/>
            </a:pPr>
            <a:r>
              <a:rPr lang="en-US" sz="1400"/>
              <a:t>Soon after nuclear radioactivity was first detected in 1896, it was found that at least three distinct types of radiation were being emitted. The most penetrating nuclear radiation was called a gamma ray ( </a:t>
            </a:r>
            <a:r>
              <a:rPr lang="en-US" sz="1400">
                <a:latin typeface="Symbol" panose="05050102010706020507" pitchFamily="18" charset="2"/>
              </a:rPr>
              <a:t>g-</a:t>
            </a:r>
            <a:r>
              <a:rPr lang="en-US" sz="1400"/>
              <a:t>ray) (again a name given because its identity and character were unknown), and it was later found to be an extremely high frequency electromagnetic wave.</a:t>
            </a:r>
          </a:p>
          <a:p>
            <a:pPr marL="0" indent="0">
              <a:buNone/>
            </a:pPr>
            <a:r>
              <a:rPr lang="en-US" sz="1400"/>
              <a:t>In fact, </a:t>
            </a:r>
            <a:r>
              <a:rPr lang="en-US" sz="1400">
                <a:latin typeface="Symbol" panose="05050102010706020507" pitchFamily="18" charset="2"/>
              </a:rPr>
              <a:t>g-</a:t>
            </a:r>
            <a:r>
              <a:rPr lang="en-US" sz="1400"/>
              <a:t>rays are any electromagnetic radiation emitted by a nucleus. This can be from natural nuclear decay or induced nuclear processes in nuclear reactors and weapons. The lower end of the  </a:t>
            </a:r>
            <a:r>
              <a:rPr lang="en-US" sz="1400">
                <a:latin typeface="Symbol" panose="05050102010706020507" pitchFamily="18" charset="2"/>
              </a:rPr>
              <a:t>g-</a:t>
            </a:r>
            <a:r>
              <a:rPr lang="en-US" sz="1400"/>
              <a:t>ray frequency range overlaps the upper end of the X-ray range, but  </a:t>
            </a:r>
            <a:r>
              <a:rPr lang="en-US" sz="1400">
                <a:latin typeface="Symbol" panose="05050102010706020507" pitchFamily="18" charset="2"/>
              </a:rPr>
              <a:t>g-</a:t>
            </a:r>
            <a:r>
              <a:rPr lang="en-US" sz="1400"/>
              <a:t>rays can have the highest frequency of any electromagnetic radiation.</a:t>
            </a:r>
          </a:p>
          <a:p>
            <a:pPr marL="0" indent="0">
              <a:buNone/>
            </a:pPr>
            <a:r>
              <a:rPr lang="en-US" sz="1400"/>
              <a:t>Gamma rays have characteristics identical to X-rays of the same frequency—they differ only in source. At higher frequencies, </a:t>
            </a:r>
            <a:r>
              <a:rPr lang="en-US" sz="1400">
                <a:latin typeface="Symbol" panose="05050102010706020507" pitchFamily="18" charset="2"/>
              </a:rPr>
              <a:t>g-</a:t>
            </a:r>
            <a:r>
              <a:rPr lang="en-US" sz="1400"/>
              <a:t>rays are more penetrating and more damaging to living tissue. They have many of the same uses as X-rays, including cancer therapy. Gamma radiation from radioactive materials is used in nuclear medicine.</a:t>
            </a:r>
          </a:p>
        </p:txBody>
      </p:sp>
      <p:pic>
        <p:nvPicPr>
          <p:cNvPr id="5" name="Picture 4">
            <a:extLst>
              <a:ext uri="{FF2B5EF4-FFF2-40B4-BE49-F238E27FC236}">
                <a16:creationId xmlns:a16="http://schemas.microsoft.com/office/drawing/2014/main" id="{79B37AFE-2C86-3F5E-8B6C-7F7DC77D102A}"/>
              </a:ext>
            </a:extLst>
          </p:cNvPr>
          <p:cNvPicPr>
            <a:picLocks noChangeAspect="1"/>
          </p:cNvPicPr>
          <p:nvPr/>
        </p:nvPicPr>
        <p:blipFill>
          <a:blip r:embed="rId2"/>
          <a:stretch>
            <a:fillRect/>
          </a:stretch>
        </p:blipFill>
        <p:spPr>
          <a:xfrm>
            <a:off x="6015427" y="2694813"/>
            <a:ext cx="2351332" cy="1914022"/>
          </a:xfrm>
          <a:prstGeom prst="rect">
            <a:avLst/>
          </a:prstGeom>
        </p:spPr>
      </p:pic>
      <p:sp>
        <p:nvSpPr>
          <p:cNvPr id="14" name="Rectangle 13">
            <a:extLst>
              <a:ext uri="{FF2B5EF4-FFF2-40B4-BE49-F238E27FC236}">
                <a16:creationId xmlns:a16="http://schemas.microsoft.com/office/drawing/2014/main" id="{BD7A74B5-8367-4A83-ABEC-0FCDDE97B1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8895E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6" name="Rectangle 15">
            <a:extLst>
              <a:ext uri="{FF2B5EF4-FFF2-40B4-BE49-F238E27FC236}">
                <a16:creationId xmlns:a16="http://schemas.microsoft.com/office/drawing/2014/main" id="{2CC184B0-C2C6-4BF0-B078-816C7AF959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88885C"/>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395602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601B6-7ED6-233E-B88C-88516C5E9433}"/>
              </a:ext>
            </a:extLst>
          </p:cNvPr>
          <p:cNvSpPr>
            <a:spLocks noGrp="1"/>
          </p:cNvSpPr>
          <p:nvPr>
            <p:ph type="title"/>
          </p:nvPr>
        </p:nvSpPr>
        <p:spPr/>
        <p:txBody>
          <a:bodyPr/>
          <a:lstStyle/>
          <a:p>
            <a:r>
              <a:rPr lang="en-US" dirty="0"/>
              <a:t>Energy in EM waves</a:t>
            </a:r>
          </a:p>
        </p:txBody>
      </p:sp>
      <p:sp>
        <p:nvSpPr>
          <p:cNvPr id="3" name="Content Placeholder 2">
            <a:extLst>
              <a:ext uri="{FF2B5EF4-FFF2-40B4-BE49-F238E27FC236}">
                <a16:creationId xmlns:a16="http://schemas.microsoft.com/office/drawing/2014/main" id="{4AF366FE-33ED-882E-1F27-7624960B5D91}"/>
              </a:ext>
            </a:extLst>
          </p:cNvPr>
          <p:cNvSpPr>
            <a:spLocks noGrp="1"/>
          </p:cNvSpPr>
          <p:nvPr>
            <p:ph idx="1"/>
          </p:nvPr>
        </p:nvSpPr>
        <p:spPr/>
        <p:txBody>
          <a:bodyPr/>
          <a:lstStyle/>
          <a:p>
            <a:r>
              <a:rPr lang="en-US" dirty="0"/>
              <a:t>Electromagnetic waves can bring energy into a system by virtue of their electric and magnetic fields. </a:t>
            </a:r>
          </a:p>
          <a:p>
            <a:r>
              <a:rPr lang="en-US" dirty="0"/>
              <a:t>These fields can exert forces and move charges in the system and, thus, do work on them. If the frequency of the electromagnetic wave is the same as the natural frequencies of the system (such as microwaves at the resonant frequency of water molecules), the transfer of energy is much more efficient. </a:t>
            </a:r>
          </a:p>
          <a:p>
            <a:r>
              <a:rPr lang="en-US" dirty="0"/>
              <a:t>Once created, the fields carry energy away from a source. If absorbed, the field strengths are diminished and anything left travels on. </a:t>
            </a:r>
          </a:p>
          <a:p>
            <a:r>
              <a:rPr lang="en-US" dirty="0"/>
              <a:t>The larger the strength of the electric and magnetic fields, the more work they can do and the greater the energy the electromagnetic wave carries. </a:t>
            </a:r>
          </a:p>
        </p:txBody>
      </p:sp>
    </p:spTree>
    <p:extLst>
      <p:ext uri="{BB962C8B-B14F-4D97-AF65-F5344CB8AC3E}">
        <p14:creationId xmlns:p14="http://schemas.microsoft.com/office/powerpoint/2010/main" val="2239048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04DDC-0473-05BA-5358-8241EBB9E025}"/>
              </a:ext>
            </a:extLst>
          </p:cNvPr>
          <p:cNvSpPr>
            <a:spLocks noGrp="1"/>
          </p:cNvSpPr>
          <p:nvPr>
            <p:ph type="title"/>
          </p:nvPr>
        </p:nvSpPr>
        <p:spPr/>
        <p:txBody>
          <a:bodyPr/>
          <a:lstStyle/>
          <a:p>
            <a:r>
              <a:rPr lang="en-US" dirty="0"/>
              <a:t>Energy in EM wave, continued</a:t>
            </a:r>
          </a:p>
        </p:txBody>
      </p:sp>
      <p:sp>
        <p:nvSpPr>
          <p:cNvPr id="3" name="Content Placeholder 2">
            <a:extLst>
              <a:ext uri="{FF2B5EF4-FFF2-40B4-BE49-F238E27FC236}">
                <a16:creationId xmlns:a16="http://schemas.microsoft.com/office/drawing/2014/main" id="{3F215022-1946-119A-0BFF-2F9863A4593A}"/>
              </a:ext>
            </a:extLst>
          </p:cNvPr>
          <p:cNvSpPr>
            <a:spLocks noGrp="1"/>
          </p:cNvSpPr>
          <p:nvPr>
            <p:ph idx="1"/>
          </p:nvPr>
        </p:nvSpPr>
        <p:spPr/>
        <p:txBody>
          <a:bodyPr>
            <a:normAutofit/>
          </a:bodyPr>
          <a:lstStyle/>
          <a:p>
            <a:r>
              <a:rPr lang="en-US" sz="1600" dirty="0"/>
              <a:t>A wave’s energy is proportional to its amplitude squared. (This is true for waves on guitar strings, for water waves, and for sound waves, where amplitude is proportional to pressure.)</a:t>
            </a:r>
          </a:p>
          <a:p>
            <a:r>
              <a:rPr lang="en-US" sz="1600" dirty="0"/>
              <a:t>In electromagnetic waves, the amplitude is the maximum field strength of the electric and magnetic fields. </a:t>
            </a:r>
          </a:p>
          <a:p>
            <a:pPr marL="0" indent="0">
              <a:buNone/>
            </a:pPr>
            <a:r>
              <a:rPr lang="en-US" sz="1600" dirty="0"/>
              <a:t>  For a continuous sinusoidal electromagnetic wave, the average intensity (power per unit area)   is given by</a:t>
            </a:r>
          </a:p>
          <a:p>
            <a:endParaRPr lang="en-US" dirty="0"/>
          </a:p>
        </p:txBody>
      </p:sp>
      <p:pic>
        <p:nvPicPr>
          <p:cNvPr id="5" name="Picture 4">
            <a:extLst>
              <a:ext uri="{FF2B5EF4-FFF2-40B4-BE49-F238E27FC236}">
                <a16:creationId xmlns:a16="http://schemas.microsoft.com/office/drawing/2014/main" id="{E1FF231E-F7CA-122D-2A17-703FBD03CEDE}"/>
              </a:ext>
            </a:extLst>
          </p:cNvPr>
          <p:cNvPicPr>
            <a:picLocks noChangeAspect="1"/>
          </p:cNvPicPr>
          <p:nvPr/>
        </p:nvPicPr>
        <p:blipFill>
          <a:blip r:embed="rId2"/>
          <a:stretch>
            <a:fillRect/>
          </a:stretch>
        </p:blipFill>
        <p:spPr>
          <a:xfrm>
            <a:off x="1564226" y="4253534"/>
            <a:ext cx="1572910" cy="730280"/>
          </a:xfrm>
          <a:prstGeom prst="rect">
            <a:avLst/>
          </a:prstGeom>
        </p:spPr>
      </p:pic>
      <p:sp>
        <p:nvSpPr>
          <p:cNvPr id="7" name="TextBox 6">
            <a:extLst>
              <a:ext uri="{FF2B5EF4-FFF2-40B4-BE49-F238E27FC236}">
                <a16:creationId xmlns:a16="http://schemas.microsoft.com/office/drawing/2014/main" id="{F0CC4E3F-C2AB-4821-F7BD-4B1968CB6DED}"/>
              </a:ext>
            </a:extLst>
          </p:cNvPr>
          <p:cNvSpPr txBox="1"/>
          <p:nvPr/>
        </p:nvSpPr>
        <p:spPr>
          <a:xfrm>
            <a:off x="814188" y="5486400"/>
            <a:ext cx="7833360" cy="584775"/>
          </a:xfrm>
          <a:prstGeom prst="rect">
            <a:avLst/>
          </a:prstGeom>
          <a:noFill/>
        </p:spPr>
        <p:txBody>
          <a:bodyPr wrap="square">
            <a:spAutoFit/>
          </a:bodyPr>
          <a:lstStyle/>
          <a:p>
            <a:r>
              <a:rPr lang="en-US" sz="1600" dirty="0"/>
              <a:t>where </a:t>
            </a:r>
            <a:r>
              <a:rPr lang="en-US" sz="1600" i="1" dirty="0">
                <a:latin typeface="Times New Roman" panose="02020603050405020304" pitchFamily="18" charset="0"/>
                <a:cs typeface="Times New Roman" panose="02020603050405020304" pitchFamily="18" charset="0"/>
              </a:rPr>
              <a:t>c </a:t>
            </a:r>
            <a:r>
              <a:rPr lang="en-US" sz="1600" dirty="0"/>
              <a:t>is the speed of light, ε</a:t>
            </a:r>
            <a:r>
              <a:rPr lang="en-US" sz="1600" baseline="-25000" dirty="0"/>
              <a:t>0 </a:t>
            </a:r>
            <a:r>
              <a:rPr lang="en-US" sz="1600" dirty="0"/>
              <a:t>is the permittivity of free space, and </a:t>
            </a:r>
            <a:r>
              <a:rPr lang="en-US" sz="1600" i="1" dirty="0">
                <a:latin typeface="Times New Roman" panose="02020603050405020304" pitchFamily="18" charset="0"/>
                <a:cs typeface="Times New Roman" panose="02020603050405020304" pitchFamily="18" charset="0"/>
              </a:rPr>
              <a:t>E</a:t>
            </a:r>
            <a:r>
              <a:rPr lang="en-US" sz="1600" baseline="-25000" dirty="0"/>
              <a:t>0 </a:t>
            </a:r>
            <a:r>
              <a:rPr lang="en-US" sz="1600" dirty="0"/>
              <a:t>is the maximum electric field strength and </a:t>
            </a:r>
            <a:r>
              <a:rPr lang="en-US" sz="1600" i="1" dirty="0">
                <a:latin typeface="Times Nes"/>
              </a:rPr>
              <a:t>B</a:t>
            </a:r>
            <a:r>
              <a:rPr lang="en-US" sz="1600" baseline="-25000" dirty="0"/>
              <a:t>0 </a:t>
            </a:r>
            <a:r>
              <a:rPr lang="en-US" sz="1600" dirty="0"/>
              <a:t>is the maximum magnetic field strength.</a:t>
            </a:r>
          </a:p>
        </p:txBody>
      </p:sp>
      <p:pic>
        <p:nvPicPr>
          <p:cNvPr id="11" name="Picture 10">
            <a:extLst>
              <a:ext uri="{FF2B5EF4-FFF2-40B4-BE49-F238E27FC236}">
                <a16:creationId xmlns:a16="http://schemas.microsoft.com/office/drawing/2014/main" id="{AFE3ADF6-C84E-0FF5-360C-5FFA760AA5D7}"/>
              </a:ext>
            </a:extLst>
          </p:cNvPr>
          <p:cNvPicPr>
            <a:picLocks noChangeAspect="1"/>
          </p:cNvPicPr>
          <p:nvPr/>
        </p:nvPicPr>
        <p:blipFill>
          <a:blip r:embed="rId3"/>
          <a:stretch>
            <a:fillRect/>
          </a:stretch>
        </p:blipFill>
        <p:spPr>
          <a:xfrm>
            <a:off x="4083168" y="4274476"/>
            <a:ext cx="1295400" cy="688182"/>
          </a:xfrm>
          <a:prstGeom prst="rect">
            <a:avLst/>
          </a:prstGeom>
        </p:spPr>
      </p:pic>
      <p:pic>
        <p:nvPicPr>
          <p:cNvPr id="14" name="Picture 13">
            <a:extLst>
              <a:ext uri="{FF2B5EF4-FFF2-40B4-BE49-F238E27FC236}">
                <a16:creationId xmlns:a16="http://schemas.microsoft.com/office/drawing/2014/main" id="{4DC1DA6C-2441-48C8-C035-05EF0300F08C}"/>
              </a:ext>
            </a:extLst>
          </p:cNvPr>
          <p:cNvPicPr>
            <a:picLocks noChangeAspect="1"/>
          </p:cNvPicPr>
          <p:nvPr/>
        </p:nvPicPr>
        <p:blipFill>
          <a:blip r:embed="rId4"/>
          <a:stretch>
            <a:fillRect/>
          </a:stretch>
        </p:blipFill>
        <p:spPr>
          <a:xfrm>
            <a:off x="6324600" y="4253534"/>
            <a:ext cx="1462384" cy="688181"/>
          </a:xfrm>
          <a:prstGeom prst="rect">
            <a:avLst/>
          </a:prstGeom>
        </p:spPr>
      </p:pic>
    </p:spTree>
    <p:extLst>
      <p:ext uri="{BB962C8B-B14F-4D97-AF65-F5344CB8AC3E}">
        <p14:creationId xmlns:p14="http://schemas.microsoft.com/office/powerpoint/2010/main" val="1153934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860E4-2A1B-2EDC-D228-1E168B50E9B2}"/>
              </a:ext>
            </a:extLst>
          </p:cNvPr>
          <p:cNvSpPr>
            <a:spLocks noGrp="1"/>
          </p:cNvSpPr>
          <p:nvPr>
            <p:ph type="title"/>
          </p:nvPr>
        </p:nvSpPr>
        <p:spPr/>
        <p:txBody>
          <a:bodyPr/>
          <a:lstStyle/>
          <a:p>
            <a:r>
              <a:rPr lang="en-US" dirty="0"/>
              <a:t>Example </a:t>
            </a:r>
          </a:p>
        </p:txBody>
      </p:sp>
      <p:sp>
        <p:nvSpPr>
          <p:cNvPr id="3" name="Content Placeholder 2">
            <a:extLst>
              <a:ext uri="{FF2B5EF4-FFF2-40B4-BE49-F238E27FC236}">
                <a16:creationId xmlns:a16="http://schemas.microsoft.com/office/drawing/2014/main" id="{A849FD38-E4B0-12F8-C995-7829CFFEDD41}"/>
              </a:ext>
            </a:extLst>
          </p:cNvPr>
          <p:cNvSpPr>
            <a:spLocks noGrp="1"/>
          </p:cNvSpPr>
          <p:nvPr>
            <p:ph idx="1"/>
          </p:nvPr>
        </p:nvSpPr>
        <p:spPr/>
        <p:txBody>
          <a:bodyPr>
            <a:normAutofit/>
          </a:bodyPr>
          <a:lstStyle/>
          <a:p>
            <a:r>
              <a:rPr lang="en-US" sz="1600" dirty="0"/>
              <a:t>On its highest power setting, a certain microwave oven projects 1.00 kW of microwaves onto a 30.0 by 40.0 cm area. (a) What is the intensity in  W/m</a:t>
            </a:r>
            <a:r>
              <a:rPr lang="en-US" sz="1600" baseline="30000" dirty="0"/>
              <a:t>2</a:t>
            </a:r>
            <a:r>
              <a:rPr lang="en-US" sz="1600" dirty="0"/>
              <a:t>? (b) Calculate the peak electric field strength  </a:t>
            </a:r>
            <a:r>
              <a:rPr lang="en-US" sz="1600" i="1" dirty="0">
                <a:latin typeface="Times New Roman" panose="02020603050405020304" pitchFamily="18" charset="0"/>
                <a:cs typeface="Times New Roman" panose="02020603050405020304" pitchFamily="18" charset="0"/>
              </a:rPr>
              <a:t>E</a:t>
            </a:r>
            <a:r>
              <a:rPr lang="en-US" sz="1600" baseline="-25000" dirty="0"/>
              <a:t>0</a:t>
            </a:r>
            <a:r>
              <a:rPr lang="en-US" sz="1600" dirty="0"/>
              <a:t> in these waves. (c) What is the peak magnetic field strength  </a:t>
            </a:r>
            <a:r>
              <a:rPr lang="en-US" sz="1600" i="1" dirty="0">
                <a:latin typeface="Times New Roman" panose="02020603050405020304" pitchFamily="18" charset="0"/>
                <a:cs typeface="Times New Roman" panose="02020603050405020304" pitchFamily="18" charset="0"/>
              </a:rPr>
              <a:t>B</a:t>
            </a:r>
            <a:r>
              <a:rPr lang="en-US" sz="1600" baseline="-25000" dirty="0"/>
              <a:t>0</a:t>
            </a:r>
            <a:r>
              <a:rPr lang="en-US" sz="1600" dirty="0"/>
              <a:t>?</a:t>
            </a:r>
          </a:p>
        </p:txBody>
      </p:sp>
    </p:spTree>
    <p:extLst>
      <p:ext uri="{BB962C8B-B14F-4D97-AF65-F5344CB8AC3E}">
        <p14:creationId xmlns:p14="http://schemas.microsoft.com/office/powerpoint/2010/main" val="3279583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76237-369D-794B-9DF1-D7636DC2B6B8}"/>
              </a:ext>
            </a:extLst>
          </p:cNvPr>
          <p:cNvSpPr>
            <a:spLocks noGrp="1"/>
          </p:cNvSpPr>
          <p:nvPr>
            <p:ph type="title"/>
          </p:nvPr>
        </p:nvSpPr>
        <p:spPr/>
        <p:txBody>
          <a:bodyPr/>
          <a:lstStyle/>
          <a:p>
            <a:r>
              <a:rPr lang="en-US" dirty="0"/>
              <a:t>Maxwell’s equations</a:t>
            </a:r>
          </a:p>
        </p:txBody>
      </p:sp>
      <p:sp>
        <p:nvSpPr>
          <p:cNvPr id="3" name="Content Placeholder 2">
            <a:extLst>
              <a:ext uri="{FF2B5EF4-FFF2-40B4-BE49-F238E27FC236}">
                <a16:creationId xmlns:a16="http://schemas.microsoft.com/office/drawing/2014/main" id="{62C5D603-59EB-6BAE-F8E6-F15E0CD112CB}"/>
              </a:ext>
            </a:extLst>
          </p:cNvPr>
          <p:cNvSpPr>
            <a:spLocks noGrp="1"/>
          </p:cNvSpPr>
          <p:nvPr>
            <p:ph idx="1"/>
          </p:nvPr>
        </p:nvSpPr>
        <p:spPr/>
        <p:txBody>
          <a:bodyPr>
            <a:normAutofit fontScale="85000" lnSpcReduction="20000"/>
          </a:bodyPr>
          <a:lstStyle/>
          <a:p>
            <a:pPr marL="0" indent="0">
              <a:buNone/>
            </a:pPr>
            <a:endParaRPr lang="en-US" dirty="0"/>
          </a:p>
          <a:p>
            <a:r>
              <a:rPr lang="en-US" sz="2100" dirty="0"/>
              <a:t>Electric field lines originate on positive charges and terminate on negative charges. The electric field is defined as the force per unit charge on a test charge, and the strength of the force is related to the electric constant  ε</a:t>
            </a:r>
            <a:r>
              <a:rPr lang="en-US" sz="2100" baseline="-25000" dirty="0"/>
              <a:t>0</a:t>
            </a:r>
            <a:r>
              <a:rPr lang="en-US" sz="2100" dirty="0"/>
              <a:t>, also known as the permittivity of free space. From Maxwell’s first equation we obtain a special form of Coulomb’s law known as Gauss’s law for electricity.</a:t>
            </a:r>
          </a:p>
          <a:p>
            <a:r>
              <a:rPr lang="en-US" sz="2100" dirty="0"/>
              <a:t>Magnetic field lines are continuous, having no beginning or end. No magnetic monopoles are known to exist. The strength of the magnetic force is related to the magnetic constant  μ</a:t>
            </a:r>
            <a:r>
              <a:rPr lang="en-US" sz="2100" baseline="-25000" dirty="0"/>
              <a:t>0</a:t>
            </a:r>
            <a:r>
              <a:rPr lang="en-US" sz="2100" dirty="0"/>
              <a:t>, also known as the permeability of free space. This second of Maxwell’s equations is known as Gauss’s law for magnetism.</a:t>
            </a:r>
          </a:p>
          <a:p>
            <a:r>
              <a:rPr lang="en-US" sz="2100" dirty="0"/>
              <a:t>A changing magnetic field induces an electromotive force (</a:t>
            </a:r>
            <a:r>
              <a:rPr lang="en-US" sz="2100" i="1" dirty="0"/>
              <a:t>emf</a:t>
            </a:r>
            <a:r>
              <a:rPr lang="en-US" sz="2100" dirty="0"/>
              <a:t>) and, hence, an electric field. The direction of the </a:t>
            </a:r>
            <a:r>
              <a:rPr lang="en-US" sz="2100" i="1" dirty="0"/>
              <a:t>emf</a:t>
            </a:r>
            <a:r>
              <a:rPr lang="en-US" sz="2100" dirty="0"/>
              <a:t> opposes the change. This third of Maxwell’s equations is Faraday’s law of induction, and includes Lenz’s law.</a:t>
            </a:r>
          </a:p>
          <a:p>
            <a:r>
              <a:rPr lang="en-US" sz="2100" dirty="0"/>
              <a:t>Magnetic fields are generated by moving charges or by changing electric fields. This fourth of Maxwell’s equations encompasses Ampere’s law and adds another source of magnetism—changing electric fields.</a:t>
            </a:r>
          </a:p>
        </p:txBody>
      </p:sp>
    </p:spTree>
    <p:extLst>
      <p:ext uri="{BB962C8B-B14F-4D97-AF65-F5344CB8AC3E}">
        <p14:creationId xmlns:p14="http://schemas.microsoft.com/office/powerpoint/2010/main" val="2765924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43440"/>
            <a:ext cx="7391400" cy="1320800"/>
          </a:xfrm>
        </p:spPr>
        <p:txBody>
          <a:bodyPr>
            <a:noAutofit/>
          </a:bodyPr>
          <a:lstStyle/>
          <a:p>
            <a:r>
              <a:rPr lang="en-US" altLang="en-US" dirty="0"/>
              <a:t>Electricity, magnetism, and light</a:t>
            </a:r>
            <a:endParaRPr lang="en-US" dirty="0"/>
          </a:p>
        </p:txBody>
      </p:sp>
      <p:sp>
        <p:nvSpPr>
          <p:cNvPr id="4" name="TextBox 3">
            <a:extLst>
              <a:ext uri="{FF2B5EF4-FFF2-40B4-BE49-F238E27FC236}">
                <a16:creationId xmlns:a16="http://schemas.microsoft.com/office/drawing/2014/main" id="{2B6FC0C6-7807-D2D2-0E87-506336D32957}"/>
              </a:ext>
            </a:extLst>
          </p:cNvPr>
          <p:cNvSpPr txBox="1"/>
          <p:nvPr/>
        </p:nvSpPr>
        <p:spPr>
          <a:xfrm>
            <a:off x="633662" y="1817770"/>
            <a:ext cx="8229599" cy="1077218"/>
          </a:xfrm>
          <a:prstGeom prst="rect">
            <a:avLst/>
          </a:prstGeom>
          <a:noFill/>
        </p:spPr>
        <p:txBody>
          <a:bodyPr wrap="square">
            <a:spAutoFit/>
          </a:bodyPr>
          <a:lstStyle/>
          <a:p>
            <a:r>
              <a:rPr lang="en-US" sz="1600" dirty="0"/>
              <a:t>Since changing electric fields create relatively weak magnetic fields, they could not be easily detected at the time of Maxwell’s hypothesis. Maxwell realized, however, that oscillating charges, like those in AC circuits, produce changing electric fields. He predicted that these changing fields would propagate from the source like waves.</a:t>
            </a:r>
          </a:p>
        </p:txBody>
      </p:sp>
      <p:sp>
        <p:nvSpPr>
          <p:cNvPr id="11" name="Content Placeholder 10">
            <a:extLst>
              <a:ext uri="{FF2B5EF4-FFF2-40B4-BE49-F238E27FC236}">
                <a16:creationId xmlns:a16="http://schemas.microsoft.com/office/drawing/2014/main" id="{ABEFFCE8-699F-20FB-77D5-CC934E0C66CA}"/>
              </a:ext>
            </a:extLst>
          </p:cNvPr>
          <p:cNvSpPr>
            <a:spLocks noGrp="1"/>
          </p:cNvSpPr>
          <p:nvPr>
            <p:ph idx="1"/>
          </p:nvPr>
        </p:nvSpPr>
        <p:spPr>
          <a:xfrm>
            <a:off x="659061" y="3022762"/>
            <a:ext cx="8229600" cy="2163763"/>
          </a:xfrm>
        </p:spPr>
        <p:txBody>
          <a:bodyPr/>
          <a:lstStyle/>
          <a:p>
            <a:r>
              <a:rPr lang="en-US" dirty="0"/>
              <a:t>The waves predicted by Maxwell would consist of oscillating electric and magnetic fields—defined to be an electromagnetic wave (EM wave). Electromagnetic waves would be capable of exerting forces on charges great distances from their source, and they might thus be detectable. Maxwell calculated that electromagnetic waves would propagate at a speed given by the equation</a:t>
            </a:r>
          </a:p>
        </p:txBody>
      </p:sp>
      <p:pic>
        <p:nvPicPr>
          <p:cNvPr id="13" name="Picture 12">
            <a:extLst>
              <a:ext uri="{FF2B5EF4-FFF2-40B4-BE49-F238E27FC236}">
                <a16:creationId xmlns:a16="http://schemas.microsoft.com/office/drawing/2014/main" id="{31165E0C-4657-2739-85E6-B951174F6368}"/>
              </a:ext>
            </a:extLst>
          </p:cNvPr>
          <p:cNvPicPr>
            <a:picLocks noChangeAspect="1"/>
          </p:cNvPicPr>
          <p:nvPr/>
        </p:nvPicPr>
        <p:blipFill>
          <a:blip r:embed="rId2"/>
          <a:stretch>
            <a:fillRect/>
          </a:stretch>
        </p:blipFill>
        <p:spPr>
          <a:xfrm>
            <a:off x="3962400" y="4171677"/>
            <a:ext cx="1143059" cy="1263715"/>
          </a:xfrm>
          <a:prstGeom prst="rect">
            <a:avLst/>
          </a:prstGeom>
        </p:spPr>
      </p:pic>
      <p:pic>
        <p:nvPicPr>
          <p:cNvPr id="20" name="Picture 19">
            <a:extLst>
              <a:ext uri="{FF2B5EF4-FFF2-40B4-BE49-F238E27FC236}">
                <a16:creationId xmlns:a16="http://schemas.microsoft.com/office/drawing/2014/main" id="{15211399-2564-DD94-4349-9C5FCD5724E5}"/>
              </a:ext>
            </a:extLst>
          </p:cNvPr>
          <p:cNvPicPr>
            <a:picLocks noChangeAspect="1"/>
          </p:cNvPicPr>
          <p:nvPr/>
        </p:nvPicPr>
        <p:blipFill>
          <a:blip r:embed="rId3"/>
          <a:stretch>
            <a:fillRect/>
          </a:stretch>
        </p:blipFill>
        <p:spPr>
          <a:xfrm>
            <a:off x="2743200" y="4789958"/>
            <a:ext cx="3886200" cy="903793"/>
          </a:xfrm>
          <a:prstGeom prst="rect">
            <a:avLst/>
          </a:prstGeom>
        </p:spPr>
      </p:pic>
    </p:spTree>
    <p:extLst>
      <p:ext uri="{BB962C8B-B14F-4D97-AF65-F5344CB8AC3E}">
        <p14:creationId xmlns:p14="http://schemas.microsoft.com/office/powerpoint/2010/main" val="2336321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8D0AD-2D76-0197-FF7C-8F12ACF0CCE2}"/>
              </a:ext>
            </a:extLst>
          </p:cNvPr>
          <p:cNvSpPr>
            <a:spLocks noGrp="1"/>
          </p:cNvSpPr>
          <p:nvPr>
            <p:ph type="title"/>
          </p:nvPr>
        </p:nvSpPr>
        <p:spPr/>
        <p:txBody>
          <a:bodyPr/>
          <a:lstStyle/>
          <a:p>
            <a:r>
              <a:rPr lang="en-US" dirty="0"/>
              <a:t>Hertz’s observations</a:t>
            </a:r>
          </a:p>
        </p:txBody>
      </p:sp>
      <p:sp>
        <p:nvSpPr>
          <p:cNvPr id="3" name="Content Placeholder 2">
            <a:extLst>
              <a:ext uri="{FF2B5EF4-FFF2-40B4-BE49-F238E27FC236}">
                <a16:creationId xmlns:a16="http://schemas.microsoft.com/office/drawing/2014/main" id="{36CA137B-C531-CA90-EEA9-6C94F2041CF2}"/>
              </a:ext>
            </a:extLst>
          </p:cNvPr>
          <p:cNvSpPr>
            <a:spLocks noGrp="1"/>
          </p:cNvSpPr>
          <p:nvPr>
            <p:ph idx="1"/>
          </p:nvPr>
        </p:nvSpPr>
        <p:spPr/>
        <p:txBody>
          <a:bodyPr>
            <a:normAutofit/>
          </a:bodyPr>
          <a:lstStyle/>
          <a:p>
            <a:pPr marL="0" indent="0">
              <a:buNone/>
            </a:pPr>
            <a:r>
              <a:rPr lang="en-US" sz="1400" dirty="0"/>
              <a:t>The German physicist Heinrich Hertz (1857–1894) was the first to generate and detect certain types of electromagnetic waves in the laboratory. Starting in 1887, he performed a series of experiments that not only confirmed the existence of electromagnetic waves, but also verified that they travel at the speed of light.</a:t>
            </a:r>
          </a:p>
          <a:p>
            <a:pPr marL="0" indent="0">
              <a:buNone/>
            </a:pPr>
            <a:r>
              <a:rPr lang="en-US" sz="1400" dirty="0"/>
              <a:t>Hertz used an RLC circuit that resonates at a known frequency                           and connected it to a</a:t>
            </a:r>
          </a:p>
          <a:p>
            <a:pPr marL="0" indent="0">
              <a:buNone/>
            </a:pPr>
            <a:r>
              <a:rPr lang="en-US" sz="1400" dirty="0"/>
              <a:t>loop of wire as shown below. High voltages induced across the gap in the loop produced sparks that     were visible evidence of the current in the circuit and that helped generate electromagnetic waves.</a:t>
            </a:r>
          </a:p>
          <a:p>
            <a:endParaRPr lang="en-US" sz="1400" dirty="0"/>
          </a:p>
        </p:txBody>
      </p:sp>
      <p:pic>
        <p:nvPicPr>
          <p:cNvPr id="8" name="Picture 7">
            <a:extLst>
              <a:ext uri="{FF2B5EF4-FFF2-40B4-BE49-F238E27FC236}">
                <a16:creationId xmlns:a16="http://schemas.microsoft.com/office/drawing/2014/main" id="{0C7FADD2-018B-18E6-274B-44B5F57073D7}"/>
              </a:ext>
            </a:extLst>
          </p:cNvPr>
          <p:cNvPicPr>
            <a:picLocks noChangeAspect="1"/>
          </p:cNvPicPr>
          <p:nvPr/>
        </p:nvPicPr>
        <p:blipFill>
          <a:blip r:embed="rId2"/>
          <a:stretch>
            <a:fillRect/>
          </a:stretch>
        </p:blipFill>
        <p:spPr>
          <a:xfrm>
            <a:off x="5334000" y="2750601"/>
            <a:ext cx="914400" cy="378373"/>
          </a:xfrm>
          <a:prstGeom prst="rect">
            <a:avLst/>
          </a:prstGeom>
        </p:spPr>
      </p:pic>
      <p:pic>
        <p:nvPicPr>
          <p:cNvPr id="9" name="Picture 8">
            <a:extLst>
              <a:ext uri="{FF2B5EF4-FFF2-40B4-BE49-F238E27FC236}">
                <a16:creationId xmlns:a16="http://schemas.microsoft.com/office/drawing/2014/main" id="{736459CD-81C0-1781-0D3B-4455A95E04C4}"/>
              </a:ext>
            </a:extLst>
          </p:cNvPr>
          <p:cNvPicPr>
            <a:picLocks noChangeAspect="1"/>
          </p:cNvPicPr>
          <p:nvPr/>
        </p:nvPicPr>
        <p:blipFill>
          <a:blip r:embed="rId3"/>
          <a:stretch>
            <a:fillRect/>
          </a:stretch>
        </p:blipFill>
        <p:spPr>
          <a:xfrm>
            <a:off x="4641096" y="4033841"/>
            <a:ext cx="4279893" cy="1604960"/>
          </a:xfrm>
          <a:prstGeom prst="rect">
            <a:avLst/>
          </a:prstGeom>
        </p:spPr>
      </p:pic>
      <p:sp>
        <p:nvSpPr>
          <p:cNvPr id="11" name="TextBox 10">
            <a:extLst>
              <a:ext uri="{FF2B5EF4-FFF2-40B4-BE49-F238E27FC236}">
                <a16:creationId xmlns:a16="http://schemas.microsoft.com/office/drawing/2014/main" id="{6BD797DA-1CEC-EFF8-8B73-13D36588AC7C}"/>
              </a:ext>
            </a:extLst>
          </p:cNvPr>
          <p:cNvSpPr txBox="1"/>
          <p:nvPr/>
        </p:nvSpPr>
        <p:spPr>
          <a:xfrm>
            <a:off x="777240" y="3857414"/>
            <a:ext cx="3547357" cy="2031325"/>
          </a:xfrm>
          <a:prstGeom prst="rect">
            <a:avLst/>
          </a:prstGeom>
          <a:noFill/>
        </p:spPr>
        <p:txBody>
          <a:bodyPr wrap="square">
            <a:spAutoFit/>
          </a:bodyPr>
          <a:lstStyle/>
          <a:p>
            <a:pPr algn="just"/>
            <a:r>
              <a:rPr lang="en-US" sz="1400" dirty="0"/>
              <a:t>Across the laboratory, Hertz had another loop attached to another  RLC circuit, which could be tuned (as the dial on a radio) to the same resonant frequency as the first and could, thus, be made to receive electromagnetic waves. This loop also had a gap across which sparks were generated, giving solid evidence that electromagnetic waves had been received.</a:t>
            </a:r>
          </a:p>
        </p:txBody>
      </p:sp>
    </p:spTree>
    <p:extLst>
      <p:ext uri="{BB962C8B-B14F-4D97-AF65-F5344CB8AC3E}">
        <p14:creationId xmlns:p14="http://schemas.microsoft.com/office/powerpoint/2010/main" val="564204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C00318-CA4A-D6C8-7AAC-68285AD4E7DF}"/>
              </a:ext>
            </a:extLst>
          </p:cNvPr>
          <p:cNvSpPr>
            <a:spLocks noGrp="1"/>
          </p:cNvSpPr>
          <p:nvPr>
            <p:ph type="title"/>
          </p:nvPr>
        </p:nvSpPr>
        <p:spPr>
          <a:xfrm>
            <a:off x="4808763" y="634946"/>
            <a:ext cx="3845379" cy="1450757"/>
          </a:xfrm>
        </p:spPr>
        <p:txBody>
          <a:bodyPr>
            <a:normAutofit/>
          </a:bodyPr>
          <a:lstStyle/>
          <a:p>
            <a:r>
              <a:rPr lang="en-US" dirty="0"/>
              <a:t>Production of EM waves</a:t>
            </a:r>
          </a:p>
        </p:txBody>
      </p:sp>
      <p:pic>
        <p:nvPicPr>
          <p:cNvPr id="4" name="Picture 3" descr="A diagram of a graph&#10;&#10;Description automatically generated">
            <a:extLst>
              <a:ext uri="{FF2B5EF4-FFF2-40B4-BE49-F238E27FC236}">
                <a16:creationId xmlns:a16="http://schemas.microsoft.com/office/drawing/2014/main" id="{93DA6CD8-E214-DB2F-4ECA-8137373E86E8}"/>
              </a:ext>
            </a:extLst>
          </p:cNvPr>
          <p:cNvPicPr>
            <a:picLocks noChangeAspect="1"/>
          </p:cNvPicPr>
          <p:nvPr/>
        </p:nvPicPr>
        <p:blipFill>
          <a:blip r:embed="rId2"/>
          <a:stretch>
            <a:fillRect/>
          </a:stretch>
        </p:blipFill>
        <p:spPr>
          <a:xfrm>
            <a:off x="464641" y="856501"/>
            <a:ext cx="4088720" cy="4109266"/>
          </a:xfrm>
          <a:prstGeom prst="rect">
            <a:avLst/>
          </a:prstGeom>
        </p:spPr>
      </p:pic>
      <p:cxnSp>
        <p:nvCxnSpPr>
          <p:cNvPr id="11"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1A0501D-72F8-2A33-6F2F-E05CCDEC5C5C}"/>
              </a:ext>
            </a:extLst>
          </p:cNvPr>
          <p:cNvSpPr>
            <a:spLocks noGrp="1"/>
          </p:cNvSpPr>
          <p:nvPr>
            <p:ph idx="1"/>
          </p:nvPr>
        </p:nvSpPr>
        <p:spPr>
          <a:xfrm>
            <a:off x="4808763" y="2198914"/>
            <a:ext cx="3954237" cy="3670180"/>
          </a:xfrm>
        </p:spPr>
        <p:txBody>
          <a:bodyPr>
            <a:noAutofit/>
          </a:bodyPr>
          <a:lstStyle/>
          <a:p>
            <a:r>
              <a:rPr lang="en-US" sz="1600" dirty="0"/>
              <a:t>Whenever a current varies, associated electric and magnetic fields vary, moving out from the source like waves. </a:t>
            </a:r>
          </a:p>
          <a:p>
            <a:r>
              <a:rPr lang="en-US" sz="1600" dirty="0"/>
              <a:t>Figure on the left shows varying current in a long straight wire, produced by an AC generator at its center. The electric field shown surrounding the wire is produced by the charge distribution on the wire. Both the E and the charge distribution vary as the current changes. The changing field propagates outward at the speed of light.</a:t>
            </a:r>
          </a:p>
          <a:p>
            <a:r>
              <a:rPr lang="en-US" sz="1600" dirty="0"/>
              <a:t>There is an associated magnetic field which propagates outward as well. The electric and magnetic fields are closely related and propagate as an electromagnetic wave. </a:t>
            </a:r>
          </a:p>
        </p:txBody>
      </p:sp>
      <p:sp>
        <p:nvSpPr>
          <p:cNvPr id="13"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2AA9C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3E516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579AE26A-DBC6-6E36-3C09-D875CFB068A0}"/>
              </a:ext>
            </a:extLst>
          </p:cNvPr>
          <p:cNvSpPr txBox="1"/>
          <p:nvPr/>
        </p:nvSpPr>
        <p:spPr>
          <a:xfrm>
            <a:off x="268010" y="4916079"/>
            <a:ext cx="4285351" cy="1384995"/>
          </a:xfrm>
          <a:prstGeom prst="rect">
            <a:avLst/>
          </a:prstGeom>
          <a:noFill/>
        </p:spPr>
        <p:txBody>
          <a:bodyPr wrap="square">
            <a:spAutoFit/>
          </a:bodyPr>
          <a:lstStyle/>
          <a:p>
            <a:r>
              <a:rPr lang="en-US" sz="1400" dirty="0"/>
              <a:t>This long straight gray wire with an AC generator at its center becomes a broadcast antenna for electromagnetic waves. Shown here are the charge distributions at four different times. The electric field  propagates away from the antenna at the speed of light, forming part of an electromagnetic wave.</a:t>
            </a:r>
          </a:p>
        </p:txBody>
      </p:sp>
    </p:spTree>
    <p:extLst>
      <p:ext uri="{BB962C8B-B14F-4D97-AF65-F5344CB8AC3E}">
        <p14:creationId xmlns:p14="http://schemas.microsoft.com/office/powerpoint/2010/main" val="1413416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37E85-8CF2-E053-650E-30AD05EA8E32}"/>
              </a:ext>
            </a:extLst>
          </p:cNvPr>
          <p:cNvSpPr>
            <a:spLocks noGrp="1"/>
          </p:cNvSpPr>
          <p:nvPr>
            <p:ph type="title"/>
          </p:nvPr>
        </p:nvSpPr>
        <p:spPr/>
        <p:txBody>
          <a:bodyPr/>
          <a:lstStyle/>
          <a:p>
            <a:r>
              <a:rPr lang="en-US" dirty="0"/>
              <a:t>Electric and magnetic fields moving together</a:t>
            </a:r>
          </a:p>
        </p:txBody>
      </p:sp>
      <p:pic>
        <p:nvPicPr>
          <p:cNvPr id="4" name="Content Placeholder 3">
            <a:extLst>
              <a:ext uri="{FF2B5EF4-FFF2-40B4-BE49-F238E27FC236}">
                <a16:creationId xmlns:a16="http://schemas.microsoft.com/office/drawing/2014/main" id="{CA826C06-CB73-AFF8-5456-0D935745ECBF}"/>
              </a:ext>
            </a:extLst>
          </p:cNvPr>
          <p:cNvPicPr>
            <a:picLocks noGrp="1" noChangeAspect="1"/>
          </p:cNvPicPr>
          <p:nvPr>
            <p:ph idx="1"/>
          </p:nvPr>
        </p:nvPicPr>
        <p:blipFill>
          <a:blip r:embed="rId2"/>
          <a:stretch>
            <a:fillRect/>
          </a:stretch>
        </p:blipFill>
        <p:spPr>
          <a:xfrm>
            <a:off x="822325" y="2692108"/>
            <a:ext cx="7543800" cy="2331034"/>
          </a:xfrm>
          <a:prstGeom prst="rect">
            <a:avLst/>
          </a:prstGeom>
        </p:spPr>
      </p:pic>
      <p:sp>
        <p:nvSpPr>
          <p:cNvPr id="6" name="TextBox 5">
            <a:extLst>
              <a:ext uri="{FF2B5EF4-FFF2-40B4-BE49-F238E27FC236}">
                <a16:creationId xmlns:a16="http://schemas.microsoft.com/office/drawing/2014/main" id="{0D0FA483-D554-31DB-9769-CEBF24C8EFAD}"/>
              </a:ext>
            </a:extLst>
          </p:cNvPr>
          <p:cNvSpPr txBox="1"/>
          <p:nvPr/>
        </p:nvSpPr>
        <p:spPr>
          <a:xfrm>
            <a:off x="525462" y="5120640"/>
            <a:ext cx="8093075" cy="954107"/>
          </a:xfrm>
          <a:prstGeom prst="rect">
            <a:avLst/>
          </a:prstGeom>
          <a:noFill/>
        </p:spPr>
        <p:txBody>
          <a:bodyPr wrap="square">
            <a:spAutoFit/>
          </a:bodyPr>
          <a:lstStyle/>
          <a:p>
            <a:r>
              <a:rPr lang="en-US" sz="1400" dirty="0"/>
              <a:t> (a) The current in the antenna produces the circular magnetic field lines. The current (I) produces the separation of charge along the wire, which in turn creates the electric field as shown. (b) The electric and magnetic fields ( </a:t>
            </a:r>
            <a:r>
              <a:rPr lang="en-US" sz="1400" b="1" dirty="0"/>
              <a:t>E</a:t>
            </a:r>
            <a:r>
              <a:rPr lang="en-US" sz="1400" dirty="0"/>
              <a:t> and  </a:t>
            </a:r>
            <a:r>
              <a:rPr lang="en-US" sz="1400" b="1" dirty="0"/>
              <a:t>B</a:t>
            </a:r>
            <a:r>
              <a:rPr lang="en-US" sz="1400" dirty="0"/>
              <a:t>) near the wire are perpendicular; they are shown here for one point in space. (c) The magnetic field varies with current and propagates away from the antenna at the speed of light.</a:t>
            </a:r>
          </a:p>
        </p:txBody>
      </p:sp>
    </p:spTree>
    <p:extLst>
      <p:ext uri="{BB962C8B-B14F-4D97-AF65-F5344CB8AC3E}">
        <p14:creationId xmlns:p14="http://schemas.microsoft.com/office/powerpoint/2010/main" val="1896138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58AFC2-BB41-722D-18DF-856B365838B8}"/>
              </a:ext>
            </a:extLst>
          </p:cNvPr>
          <p:cNvSpPr>
            <a:spLocks noGrp="1"/>
          </p:cNvSpPr>
          <p:nvPr>
            <p:ph type="title"/>
          </p:nvPr>
        </p:nvSpPr>
        <p:spPr>
          <a:xfrm>
            <a:off x="4808763" y="634946"/>
            <a:ext cx="4182837" cy="1450757"/>
          </a:xfrm>
        </p:spPr>
        <p:txBody>
          <a:bodyPr>
            <a:normAutofit fontScale="90000"/>
          </a:bodyPr>
          <a:lstStyle/>
          <a:p>
            <a:r>
              <a:rPr lang="en-US" dirty="0"/>
              <a:t>Production of EM waves, details</a:t>
            </a:r>
          </a:p>
        </p:txBody>
      </p:sp>
      <p:pic>
        <p:nvPicPr>
          <p:cNvPr id="4" name="Picture 3">
            <a:extLst>
              <a:ext uri="{FF2B5EF4-FFF2-40B4-BE49-F238E27FC236}">
                <a16:creationId xmlns:a16="http://schemas.microsoft.com/office/drawing/2014/main" id="{FB7060BD-2E52-7E9B-E09E-4438C5A2DD8A}"/>
              </a:ext>
            </a:extLst>
          </p:cNvPr>
          <p:cNvPicPr>
            <a:picLocks noChangeAspect="1"/>
          </p:cNvPicPr>
          <p:nvPr/>
        </p:nvPicPr>
        <p:blipFill>
          <a:blip r:embed="rId2"/>
          <a:stretch>
            <a:fillRect/>
          </a:stretch>
        </p:blipFill>
        <p:spPr>
          <a:xfrm>
            <a:off x="360022" y="922992"/>
            <a:ext cx="4088720" cy="2810995"/>
          </a:xfrm>
          <a:prstGeom prst="rect">
            <a:avLst/>
          </a:prstGeom>
        </p:spPr>
      </p:pic>
      <p:cxnSp>
        <p:nvCxnSpPr>
          <p:cNvPr id="11"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AAD650C-11DA-B433-6F33-27A914A4672A}"/>
              </a:ext>
            </a:extLst>
          </p:cNvPr>
          <p:cNvSpPr>
            <a:spLocks noGrp="1"/>
          </p:cNvSpPr>
          <p:nvPr>
            <p:ph idx="1"/>
          </p:nvPr>
        </p:nvSpPr>
        <p:spPr>
          <a:xfrm>
            <a:off x="4808763" y="2198914"/>
            <a:ext cx="3845379" cy="3670180"/>
          </a:xfrm>
        </p:spPr>
        <p:txBody>
          <a:bodyPr>
            <a:normAutofit lnSpcReduction="10000"/>
          </a:bodyPr>
          <a:lstStyle/>
          <a:p>
            <a:r>
              <a:rPr lang="en-US" sz="1600" dirty="0"/>
              <a:t>The electric and magnetic fields produced by a long straight wire antenna are exactly in phase. Note that they are perpendicular to one another and to the direction of propagation, making this a transverse wave.</a:t>
            </a:r>
          </a:p>
          <a:p>
            <a:r>
              <a:rPr lang="en-US" sz="1600" b="0" i="0" dirty="0">
                <a:solidFill>
                  <a:srgbClr val="424242"/>
                </a:solidFill>
                <a:effectLst/>
                <a:latin typeface="Neue Helvetica W01"/>
              </a:rPr>
              <a:t>Electromagnetic waves generally propagate out from a source in all directions, sometimes forming a complex radiation pattern. </a:t>
            </a:r>
            <a:endParaRPr lang="en-US" sz="1600" dirty="0"/>
          </a:p>
          <a:p>
            <a:endParaRPr lang="en-US" sz="1600" dirty="0"/>
          </a:p>
          <a:p>
            <a:endParaRPr lang="en-US" sz="1600" dirty="0"/>
          </a:p>
          <a:p>
            <a:r>
              <a:rPr lang="en-US" sz="1600" dirty="0">
                <a:hlinkClick r:id="rId3"/>
              </a:rPr>
              <a:t>https://physics.bu.edu/~duffy/HTML5/threeD_EMwave.html</a:t>
            </a:r>
            <a:endParaRPr lang="en-US" sz="1600" dirty="0"/>
          </a:p>
          <a:p>
            <a:endParaRPr lang="en-US" sz="1600" dirty="0"/>
          </a:p>
        </p:txBody>
      </p:sp>
      <p:sp>
        <p:nvSpPr>
          <p:cNvPr id="13"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DF29B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E5F5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D894F90A-94F4-9ABB-7FB7-1F7F752C99B0}"/>
              </a:ext>
            </a:extLst>
          </p:cNvPr>
          <p:cNvSpPr txBox="1"/>
          <p:nvPr/>
        </p:nvSpPr>
        <p:spPr>
          <a:xfrm>
            <a:off x="489858" y="3854936"/>
            <a:ext cx="3548742" cy="1815882"/>
          </a:xfrm>
          <a:prstGeom prst="rect">
            <a:avLst/>
          </a:prstGeom>
          <a:noFill/>
        </p:spPr>
        <p:txBody>
          <a:bodyPr wrap="square">
            <a:spAutoFit/>
          </a:bodyPr>
          <a:lstStyle/>
          <a:p>
            <a:r>
              <a:rPr lang="en-US" sz="1400" dirty="0"/>
              <a:t>A part of the electromagnetic wave sent out from the antenna at one instant in time. The electric and magnetic fields (</a:t>
            </a:r>
            <a:r>
              <a:rPr lang="en-US" sz="1400" b="1" dirty="0"/>
              <a:t>E</a:t>
            </a:r>
            <a:r>
              <a:rPr lang="en-US" sz="1400" dirty="0"/>
              <a:t> and </a:t>
            </a:r>
            <a:r>
              <a:rPr lang="en-US" sz="1400" b="1" dirty="0"/>
              <a:t>B</a:t>
            </a:r>
            <a:r>
              <a:rPr lang="en-US" sz="1400" dirty="0"/>
              <a:t>) are in phase, and they are perpendicular to one another and the direction of propagation. For clarity, the waves are shown only along one direction, but they propagate out in other directions too.</a:t>
            </a:r>
          </a:p>
        </p:txBody>
      </p:sp>
    </p:spTree>
    <p:extLst>
      <p:ext uri="{BB962C8B-B14F-4D97-AF65-F5344CB8AC3E}">
        <p14:creationId xmlns:p14="http://schemas.microsoft.com/office/powerpoint/2010/main" val="751501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B2D82-AD8A-6E26-C417-60F3FAFBC707}"/>
              </a:ext>
            </a:extLst>
          </p:cNvPr>
          <p:cNvSpPr>
            <a:spLocks noGrp="1"/>
          </p:cNvSpPr>
          <p:nvPr>
            <p:ph type="title"/>
          </p:nvPr>
        </p:nvSpPr>
        <p:spPr/>
        <p:txBody>
          <a:bodyPr/>
          <a:lstStyle/>
          <a:p>
            <a:r>
              <a:rPr lang="en-US" dirty="0"/>
              <a:t>Receiving EM wave</a:t>
            </a:r>
          </a:p>
        </p:txBody>
      </p:sp>
      <p:sp>
        <p:nvSpPr>
          <p:cNvPr id="3" name="Content Placeholder 2">
            <a:extLst>
              <a:ext uri="{FF2B5EF4-FFF2-40B4-BE49-F238E27FC236}">
                <a16:creationId xmlns:a16="http://schemas.microsoft.com/office/drawing/2014/main" id="{EC754BEC-23D6-8214-54BE-FEF3B0DE092B}"/>
              </a:ext>
            </a:extLst>
          </p:cNvPr>
          <p:cNvSpPr>
            <a:spLocks noGrp="1"/>
          </p:cNvSpPr>
          <p:nvPr>
            <p:ph idx="1"/>
          </p:nvPr>
        </p:nvSpPr>
        <p:spPr/>
        <p:txBody>
          <a:bodyPr>
            <a:normAutofit/>
          </a:bodyPr>
          <a:lstStyle/>
          <a:p>
            <a:r>
              <a:rPr lang="en-US" dirty="0"/>
              <a:t>Electromagnetic waves carry energy away from their source, similar to a sound wave carrying energy away from a standing wave on a guitar string. An antenna for receiving EM signals works in reverse. And like antennas that produce EM waves, receiver antennas are specially designed to resonate at particular frequencies.</a:t>
            </a:r>
          </a:p>
          <a:p>
            <a:endParaRPr lang="en-US" dirty="0"/>
          </a:p>
          <a:p>
            <a:r>
              <a:rPr lang="en-US" dirty="0"/>
              <a:t>An incoming electromagnetic wave accelerates electrons in the antenna, setting up a standing wave. If the radio or TV is switched on, electrical components pick up and amplify the signal formed by the accelerating electrons. The signal is then converted to audio and/or video format. Sometimes big receiver dishes are used to focus the signal onto an antenna.</a:t>
            </a:r>
          </a:p>
          <a:p>
            <a:endParaRPr lang="en-US" dirty="0"/>
          </a:p>
        </p:txBody>
      </p:sp>
    </p:spTree>
    <p:extLst>
      <p:ext uri="{BB962C8B-B14F-4D97-AF65-F5344CB8AC3E}">
        <p14:creationId xmlns:p14="http://schemas.microsoft.com/office/powerpoint/2010/main" val="21614235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8949</TotalTime>
  <Words>2997</Words>
  <Application>Microsoft Office PowerPoint</Application>
  <PresentationFormat>On-screen Show (4:3)</PresentationFormat>
  <Paragraphs>146</Paragraphs>
  <Slides>24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Calibri Light</vt:lpstr>
      <vt:lpstr>Neue Helvetica W01</vt:lpstr>
      <vt:lpstr>Symbol</vt:lpstr>
      <vt:lpstr>Times Nes</vt:lpstr>
      <vt:lpstr>Times New Roman</vt:lpstr>
      <vt:lpstr>Retrospect</vt:lpstr>
      <vt:lpstr>ELECTROMAGNETIC WAVES</vt:lpstr>
      <vt:lpstr>James Clerk Maxwell and electromagnetic waves</vt:lpstr>
      <vt:lpstr>Maxwell’s equations</vt:lpstr>
      <vt:lpstr>Electricity, magnetism, and light</vt:lpstr>
      <vt:lpstr>Hertz’s observations</vt:lpstr>
      <vt:lpstr>Production of EM waves</vt:lpstr>
      <vt:lpstr>Electric and magnetic fields moving together</vt:lpstr>
      <vt:lpstr>Production of EM waves, details</vt:lpstr>
      <vt:lpstr>Receiving EM wave</vt:lpstr>
      <vt:lpstr>Relationship between the electric and magnetic field strengths </vt:lpstr>
      <vt:lpstr>Example</vt:lpstr>
      <vt:lpstr>The Electromagnetic Spectrum </vt:lpstr>
      <vt:lpstr>Electromagnetic spectrum, more details</vt:lpstr>
      <vt:lpstr>Electromagnetic spectrum: rules of thumb</vt:lpstr>
      <vt:lpstr>Radio waves</vt:lpstr>
      <vt:lpstr>Microwaves</vt:lpstr>
      <vt:lpstr>Infrared radiation</vt:lpstr>
      <vt:lpstr>Visible light</vt:lpstr>
      <vt:lpstr>Ultraviolet radiation</vt:lpstr>
      <vt:lpstr>X-Rays</vt:lpstr>
      <vt:lpstr>Gamma Rays</vt:lpstr>
      <vt:lpstr>Energy in EM waves</vt:lpstr>
      <vt:lpstr>Energy in EM wave, continued</vt:lpstr>
      <vt:lpstr>Example </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555</cp:revision>
  <cp:lastPrinted>2011-04-21T17:00:36Z</cp:lastPrinted>
  <dcterms:created xsi:type="dcterms:W3CDTF">2002-07-11T17:04:39Z</dcterms:created>
  <dcterms:modified xsi:type="dcterms:W3CDTF">2023-11-19T16:33:24Z</dcterms:modified>
</cp:coreProperties>
</file>