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7" r:id="rId1"/>
  </p:sldMasterIdLst>
  <p:notesMasterIdLst>
    <p:notesMasterId r:id="rId15"/>
  </p:notesMasterIdLst>
  <p:handoutMasterIdLst>
    <p:handoutMasterId r:id="rId16"/>
  </p:handoutMasterIdLst>
  <p:sldIdLst>
    <p:sldId id="303" r:id="rId2"/>
    <p:sldId id="359" r:id="rId3"/>
    <p:sldId id="360" r:id="rId4"/>
    <p:sldId id="362" r:id="rId5"/>
    <p:sldId id="345" r:id="rId6"/>
    <p:sldId id="364" r:id="rId7"/>
    <p:sldId id="369" r:id="rId8"/>
    <p:sldId id="379" r:id="rId9"/>
    <p:sldId id="380" r:id="rId10"/>
    <p:sldId id="378" r:id="rId11"/>
    <p:sldId id="383" r:id="rId12"/>
    <p:sldId id="381" r:id="rId13"/>
    <p:sldId id="382" r:id="rId14"/>
  </p:sldIdLst>
  <p:sldSz cx="9144000" cy="6858000" type="screen4x3"/>
  <p:notesSz cx="6858000" cy="9144000"/>
  <p:custDataLst>
    <p:tags r:id="rId1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varScale="1">
        <p:scale>
          <a:sx n="110" d="100"/>
          <a:sy n="110" d="100"/>
        </p:scale>
        <p:origin x="10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8E170972-6D7C-5F50-6D88-F44AB51CFDF8}"/>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D254941D-06B2-993B-7F2A-BF8CE94E3F78}"/>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B9B8B967-E793-4854-B5C9-7A1DFFB54710}"/>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61186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99475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94052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224463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42909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47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978831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8897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0610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5354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095798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5067430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976628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70"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8" name="Rectangle 37">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39" name="Straight Connector 38">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40" name="Rectangle 39">
            <a:extLst>
              <a:ext uri="{FF2B5EF4-FFF2-40B4-BE49-F238E27FC236}">
                <a16:creationId xmlns:a16="http://schemas.microsoft.com/office/drawing/2014/main" id="{8638A98B-4B4B-4607-B11F-7DCA0D7CCE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57921B3-BDEA-5439-7831-133FE67EA16B}"/>
              </a:ext>
            </a:extLst>
          </p:cNvPr>
          <p:cNvPicPr>
            <a:picLocks noChangeAspect="1"/>
          </p:cNvPicPr>
          <p:nvPr/>
        </p:nvPicPr>
        <p:blipFill rotWithShape="1">
          <a:blip r:embed="rId3"/>
          <a:srcRect l="18273" r="25822" b="-2"/>
          <a:stretch/>
        </p:blipFill>
        <p:spPr>
          <a:xfrm>
            <a:off x="475499" y="640080"/>
            <a:ext cx="4706750" cy="5577840"/>
          </a:xfrm>
          <a:prstGeom prst="rect">
            <a:avLst/>
          </a:prstGeom>
        </p:spPr>
      </p:pic>
      <p:sp>
        <p:nvSpPr>
          <p:cNvPr id="41" name="Rectangle 40">
            <a:extLst>
              <a:ext uri="{FF2B5EF4-FFF2-40B4-BE49-F238E27FC236}">
                <a16:creationId xmlns:a16="http://schemas.microsoft.com/office/drawing/2014/main" id="{8E3B9B0E-204E-4BFD-B58A-E71D9CDC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5710114" y="0"/>
            <a:ext cx="343855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6072663" y="640080"/>
            <a:ext cx="2744435" cy="2926080"/>
          </a:xfrm>
        </p:spPr>
        <p:txBody>
          <a:bodyPr vert="horz" lIns="91440" tIns="45720" rIns="91440" bIns="45720" rtlCol="0" anchor="b">
            <a:normAutofit/>
          </a:bodyPr>
          <a:lstStyle/>
          <a:p>
            <a:r>
              <a:rPr lang="en-US" sz="3800">
                <a:solidFill>
                  <a:srgbClr val="FFFFFF"/>
                </a:solidFill>
              </a:rPr>
              <a:t>ELECTRIC POTENTIAL ENERGY  </a:t>
            </a:r>
          </a:p>
        </p:txBody>
      </p:sp>
      <p:sp>
        <p:nvSpPr>
          <p:cNvPr id="42" name="Rectangle 41">
            <a:extLst>
              <a:ext uri="{FF2B5EF4-FFF2-40B4-BE49-F238E27FC236}">
                <a16:creationId xmlns:a16="http://schemas.microsoft.com/office/drawing/2014/main" id="{B1121E64-CB88-4BF5-B531-C0316E7F6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7679"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a:extLst>
              <a:ext uri="{FF2B5EF4-FFF2-40B4-BE49-F238E27FC236}">
                <a16:creationId xmlns:a16="http://schemas.microsoft.com/office/drawing/2014/main" id="{FFB65E64-8C25-F1C3-373D-E43E3360F776}"/>
              </a:ext>
            </a:extLst>
          </p:cNvPr>
          <p:cNvPicPr>
            <a:picLocks noChangeAspect="1"/>
          </p:cNvPicPr>
          <p:nvPr/>
        </p:nvPicPr>
        <p:blipFill>
          <a:blip r:embed="rId4"/>
          <a:stretch>
            <a:fillRect/>
          </a:stretch>
        </p:blipFill>
        <p:spPr>
          <a:xfrm>
            <a:off x="6072663" y="395886"/>
            <a:ext cx="2828789" cy="780356"/>
          </a:xfrm>
          <a:prstGeom prst="rect">
            <a:avLst/>
          </a:prstGeom>
        </p:spPr>
      </p:pic>
    </p:spTree>
    <p:extLst>
      <p:ext uri="{BB962C8B-B14F-4D97-AF65-F5344CB8AC3E}">
        <p14:creationId xmlns:p14="http://schemas.microsoft.com/office/powerpoint/2010/main" val="108760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22B1B-F751-7AFD-6CE2-078710DAA5CF}"/>
              </a:ext>
            </a:extLst>
          </p:cNvPr>
          <p:cNvSpPr>
            <a:spLocks noGrp="1"/>
          </p:cNvSpPr>
          <p:nvPr>
            <p:ph type="title"/>
          </p:nvPr>
        </p:nvSpPr>
        <p:spPr/>
        <p:txBody>
          <a:bodyPr/>
          <a:lstStyle/>
          <a:p>
            <a:r>
              <a:rPr lang="en-US" dirty="0"/>
              <a:t>Electric potential, constant electric field</a:t>
            </a:r>
          </a:p>
        </p:txBody>
      </p:sp>
      <p:pic>
        <p:nvPicPr>
          <p:cNvPr id="4" name="Content Placeholder 3">
            <a:extLst>
              <a:ext uri="{FF2B5EF4-FFF2-40B4-BE49-F238E27FC236}">
                <a16:creationId xmlns:a16="http://schemas.microsoft.com/office/drawing/2014/main" id="{7EF12561-4486-369A-AAB9-7A56342618E7}"/>
              </a:ext>
            </a:extLst>
          </p:cNvPr>
          <p:cNvPicPr>
            <a:picLocks noGrp="1" noChangeAspect="1"/>
          </p:cNvPicPr>
          <p:nvPr>
            <p:ph idx="1"/>
          </p:nvPr>
        </p:nvPicPr>
        <p:blipFill>
          <a:blip r:embed="rId2"/>
          <a:stretch>
            <a:fillRect/>
          </a:stretch>
        </p:blipFill>
        <p:spPr>
          <a:xfrm>
            <a:off x="6019800" y="1981200"/>
            <a:ext cx="2146697" cy="4022725"/>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2E15B48-992C-BC87-2D03-3AB7635191D8}"/>
                  </a:ext>
                </a:extLst>
              </p:cNvPr>
              <p:cNvSpPr txBox="1"/>
              <p:nvPr/>
            </p:nvSpPr>
            <p:spPr>
              <a:xfrm>
                <a:off x="977503" y="2667000"/>
                <a:ext cx="4800600" cy="2246769"/>
              </a:xfrm>
              <a:prstGeom prst="rect">
                <a:avLst/>
              </a:prstGeom>
              <a:noFill/>
            </p:spPr>
            <p:txBody>
              <a:bodyPr wrap="square">
                <a:spAutoFit/>
              </a:bodyPr>
              <a:lstStyle/>
              <a:p>
                <a:r>
                  <a:rPr lang="en-US" sz="2000" dirty="0">
                    <a:solidFill>
                      <a:schemeClr val="tx1"/>
                    </a:solidFill>
                  </a:rPr>
                  <a:t>The relationship between </a:t>
                </a:r>
                <a14:m>
                  <m:oMath xmlns:m="http://schemas.openxmlformats.org/officeDocument/2006/math">
                    <m:r>
                      <a:rPr lang="en-US" sz="2000" i="1" dirty="0" smtClean="0">
                        <a:solidFill>
                          <a:schemeClr val="tx1"/>
                        </a:solidFill>
                        <a:latin typeface="Cambria Math" panose="02040503050406030204" pitchFamily="18" charset="0"/>
                      </a:rPr>
                      <m:t>𝑉</m:t>
                    </m:r>
                  </m:oMath>
                </a14:m>
                <a:r>
                  <a:rPr lang="en-US" sz="2000" i="1" dirty="0">
                    <a:solidFill>
                      <a:schemeClr val="tx1"/>
                    </a:solidFill>
                  </a:rPr>
                  <a:t> </a:t>
                </a:r>
                <a:r>
                  <a:rPr lang="en-US" sz="2000" dirty="0">
                    <a:solidFill>
                      <a:schemeClr val="tx1"/>
                    </a:solidFill>
                  </a:rPr>
                  <a:t>and </a:t>
                </a:r>
                <a14:m>
                  <m:oMath xmlns:m="http://schemas.openxmlformats.org/officeDocument/2006/math">
                    <m:r>
                      <m:rPr>
                        <m:sty m:val="p"/>
                      </m:rPr>
                      <a:rPr lang="en-US" sz="2000" i="0" dirty="0" smtClean="0">
                        <a:solidFill>
                          <a:schemeClr val="tx1"/>
                        </a:solidFill>
                        <a:latin typeface="Cambria Math" panose="02040503050406030204" pitchFamily="18" charset="0"/>
                      </a:rPr>
                      <m:t>E</m:t>
                    </m:r>
                  </m:oMath>
                </a14:m>
                <a:r>
                  <a:rPr lang="en-US" sz="2000" i="1" dirty="0">
                    <a:solidFill>
                      <a:schemeClr val="tx1"/>
                    </a:solidFill>
                  </a:rPr>
                  <a:t> </a:t>
                </a:r>
                <a:r>
                  <a:rPr lang="en-US" sz="2000" dirty="0">
                    <a:solidFill>
                      <a:schemeClr val="tx1"/>
                    </a:solidFill>
                  </a:rPr>
                  <a:t>for parallel conducting plates is </a:t>
                </a:r>
                <a14:m>
                  <m:oMath xmlns:m="http://schemas.openxmlformats.org/officeDocument/2006/math">
                    <m:r>
                      <a:rPr lang="en-US" sz="2000" i="1" dirty="0" smtClean="0">
                        <a:solidFill>
                          <a:schemeClr val="tx1"/>
                        </a:solidFill>
                        <a:latin typeface="Cambria Math" panose="02040503050406030204" pitchFamily="18" charset="0"/>
                      </a:rPr>
                      <m:t>𝐸</m:t>
                    </m:r>
                    <m:r>
                      <a:rPr lang="en-US" sz="2000" i="1" dirty="0" smtClean="0">
                        <a:solidFill>
                          <a:schemeClr val="tx1"/>
                        </a:solidFill>
                        <a:latin typeface="Cambria Math" panose="02040503050406030204" pitchFamily="18" charset="0"/>
                      </a:rPr>
                      <m:t> = </m:t>
                    </m:r>
                    <m:r>
                      <a:rPr lang="en-US" sz="2000" i="1" dirty="0" smtClean="0">
                        <a:solidFill>
                          <a:schemeClr val="tx1"/>
                        </a:solidFill>
                        <a:latin typeface="Cambria Math" panose="02040503050406030204" pitchFamily="18" charset="0"/>
                      </a:rPr>
                      <m:t>𝑉</m:t>
                    </m:r>
                    <m:r>
                      <a:rPr lang="en-US" sz="2000" i="1" dirty="0" smtClean="0">
                        <a:solidFill>
                          <a:schemeClr val="tx1"/>
                        </a:solidFill>
                        <a:latin typeface="Cambria Math" panose="02040503050406030204" pitchFamily="18" charset="0"/>
                      </a:rPr>
                      <m:t> / </m:t>
                    </m:r>
                    <m:r>
                      <a:rPr lang="en-US" sz="2000" i="1" dirty="0" smtClean="0">
                        <a:solidFill>
                          <a:schemeClr val="tx1"/>
                        </a:solidFill>
                        <a:latin typeface="Cambria Math" panose="02040503050406030204" pitchFamily="18" charset="0"/>
                      </a:rPr>
                      <m:t>𝑑</m:t>
                    </m:r>
                    <m:r>
                      <a:rPr lang="en-US" sz="2000" i="1" dirty="0" smtClean="0">
                        <a:solidFill>
                          <a:schemeClr val="tx1"/>
                        </a:solidFill>
                        <a:latin typeface="Cambria Math" panose="02040503050406030204" pitchFamily="18" charset="0"/>
                      </a:rPr>
                      <m:t> </m:t>
                    </m:r>
                  </m:oMath>
                </a14:m>
                <a:r>
                  <a:rPr lang="en-US" sz="2000" dirty="0">
                    <a:solidFill>
                      <a:schemeClr val="tx1"/>
                    </a:solidFill>
                  </a:rPr>
                  <a:t>. Note that </a:t>
                </a:r>
                <a14:m>
                  <m:oMath xmlns:m="http://schemas.openxmlformats.org/officeDocument/2006/math">
                    <m:r>
                      <m:rPr>
                        <m:sty m:val="p"/>
                      </m:rPr>
                      <a:rPr lang="en-US" sz="2000" i="0" dirty="0" smtClean="0">
                        <a:solidFill>
                          <a:schemeClr val="tx1"/>
                        </a:solidFill>
                        <a:latin typeface="Cambria Math" panose="02040503050406030204" pitchFamily="18" charset="0"/>
                      </a:rPr>
                      <m:t>Δ</m:t>
                    </m:r>
                    <m:r>
                      <a:rPr lang="en-US" sz="2000" i="1" dirty="0">
                        <a:solidFill>
                          <a:schemeClr val="tx1"/>
                        </a:solidFill>
                        <a:latin typeface="Cambria Math" panose="02040503050406030204" pitchFamily="18" charset="0"/>
                      </a:rPr>
                      <m:t>𝑉</m:t>
                    </m:r>
                    <m:r>
                      <a:rPr lang="en-US" sz="2000" i="0" dirty="0">
                        <a:solidFill>
                          <a:schemeClr val="tx1"/>
                        </a:solidFill>
                        <a:latin typeface="Cambria Math" panose="02040503050406030204" pitchFamily="18" charset="0"/>
                      </a:rPr>
                      <m:t> = </m:t>
                    </m:r>
                    <m:r>
                      <a:rPr lang="en-US" sz="2000" i="1" dirty="0">
                        <a:solidFill>
                          <a:schemeClr val="tx1"/>
                        </a:solidFill>
                        <a:latin typeface="Cambria Math" panose="02040503050406030204" pitchFamily="18" charset="0"/>
                      </a:rPr>
                      <m:t>𝑉</m:t>
                    </m:r>
                    <m:r>
                      <m:rPr>
                        <m:sty m:val="p"/>
                      </m:rPr>
                      <a:rPr lang="en-US" sz="2000" i="0" baseline="-25000" dirty="0">
                        <a:solidFill>
                          <a:schemeClr val="tx1"/>
                        </a:solidFill>
                        <a:latin typeface="Cambria Math" panose="02040503050406030204" pitchFamily="18" charset="0"/>
                      </a:rPr>
                      <m:t>AB</m:t>
                    </m:r>
                    <m:r>
                      <a:rPr lang="en-US" sz="2000" i="0" dirty="0">
                        <a:solidFill>
                          <a:schemeClr val="tx1"/>
                        </a:solidFill>
                        <a:latin typeface="Cambria Math" panose="02040503050406030204" pitchFamily="18" charset="0"/>
                      </a:rPr>
                      <m:t> </m:t>
                    </m:r>
                  </m:oMath>
                </a14:m>
                <a:r>
                  <a:rPr lang="en-US" sz="2000" dirty="0">
                    <a:solidFill>
                      <a:schemeClr val="tx1"/>
                    </a:solidFill>
                  </a:rPr>
                  <a:t>in magnitude. For a charge that is moved from plate A at higher potential to plate B at lower potential, a minus sign needs to be included as follows: </a:t>
                </a:r>
                <a14:m>
                  <m:oMath xmlns:m="http://schemas.openxmlformats.org/officeDocument/2006/math">
                    <m:r>
                      <a:rPr lang="en-US" sz="2000" i="0" dirty="0" smtClean="0">
                        <a:solidFill>
                          <a:schemeClr val="tx1"/>
                        </a:solidFill>
                        <a:latin typeface="Cambria Math" panose="02040503050406030204" pitchFamily="18" charset="0"/>
                      </a:rPr>
                      <m:t>–</m:t>
                    </m:r>
                    <m:r>
                      <m:rPr>
                        <m:sty m:val="p"/>
                      </m:rPr>
                      <a:rPr lang="en-US" sz="2000" i="0" dirty="0">
                        <a:solidFill>
                          <a:schemeClr val="tx1"/>
                        </a:solidFill>
                        <a:latin typeface="Cambria Math" panose="02040503050406030204" pitchFamily="18" charset="0"/>
                      </a:rPr>
                      <m:t>Δ</m:t>
                    </m:r>
                    <m:r>
                      <a:rPr lang="en-US" sz="2000" i="1" dirty="0">
                        <a:solidFill>
                          <a:schemeClr val="tx1"/>
                        </a:solidFill>
                        <a:latin typeface="Cambria Math" panose="02040503050406030204" pitchFamily="18" charset="0"/>
                      </a:rPr>
                      <m:t>𝑉</m:t>
                    </m:r>
                    <m:r>
                      <a:rPr lang="en-US" sz="2000" i="0" dirty="0">
                        <a:solidFill>
                          <a:schemeClr val="tx1"/>
                        </a:solidFill>
                        <a:latin typeface="Cambria Math" panose="02040503050406030204" pitchFamily="18" charset="0"/>
                      </a:rPr>
                      <m:t> = </m:t>
                    </m:r>
                    <m:r>
                      <a:rPr lang="en-US" sz="2000" i="1" dirty="0">
                        <a:solidFill>
                          <a:schemeClr val="tx1"/>
                        </a:solidFill>
                        <a:latin typeface="Cambria Math" panose="02040503050406030204" pitchFamily="18" charset="0"/>
                      </a:rPr>
                      <m:t>𝑉</m:t>
                    </m:r>
                    <m:r>
                      <m:rPr>
                        <m:sty m:val="p"/>
                      </m:rPr>
                      <a:rPr lang="en-US" sz="2000" i="0" baseline="-25000" dirty="0">
                        <a:solidFill>
                          <a:schemeClr val="tx1"/>
                        </a:solidFill>
                        <a:latin typeface="Cambria Math" panose="02040503050406030204" pitchFamily="18" charset="0"/>
                      </a:rPr>
                      <m:t>A</m:t>
                    </m:r>
                    <m:r>
                      <a:rPr lang="en-US" sz="2000" i="0" dirty="0">
                        <a:solidFill>
                          <a:schemeClr val="tx1"/>
                        </a:solidFill>
                        <a:latin typeface="Cambria Math" panose="02040503050406030204" pitchFamily="18" charset="0"/>
                      </a:rPr>
                      <m:t> – </m:t>
                    </m:r>
                    <m:r>
                      <a:rPr lang="en-US" sz="2000" i="1" dirty="0">
                        <a:solidFill>
                          <a:schemeClr val="tx1"/>
                        </a:solidFill>
                        <a:latin typeface="Cambria Math" panose="02040503050406030204" pitchFamily="18" charset="0"/>
                      </a:rPr>
                      <m:t>𝑉</m:t>
                    </m:r>
                    <m:r>
                      <m:rPr>
                        <m:sty m:val="p"/>
                      </m:rPr>
                      <a:rPr lang="en-US" sz="2000" i="0" baseline="-25000" dirty="0">
                        <a:solidFill>
                          <a:schemeClr val="tx1"/>
                        </a:solidFill>
                        <a:latin typeface="Cambria Math" panose="02040503050406030204" pitchFamily="18" charset="0"/>
                      </a:rPr>
                      <m:t>B</m:t>
                    </m:r>
                    <m:r>
                      <a:rPr lang="en-US" sz="2000" i="0" dirty="0">
                        <a:solidFill>
                          <a:schemeClr val="tx1"/>
                        </a:solidFill>
                        <a:latin typeface="Cambria Math" panose="02040503050406030204" pitchFamily="18" charset="0"/>
                      </a:rPr>
                      <m:t> = </m:t>
                    </m:r>
                    <m:r>
                      <a:rPr lang="en-US" sz="2000" i="1" dirty="0" smtClean="0">
                        <a:solidFill>
                          <a:schemeClr val="tx1"/>
                        </a:solidFill>
                        <a:latin typeface="Cambria Math" panose="02040503050406030204" pitchFamily="18" charset="0"/>
                      </a:rPr>
                      <m:t>𝑉</m:t>
                    </m:r>
                    <m:r>
                      <m:rPr>
                        <m:sty m:val="p"/>
                      </m:rPr>
                      <a:rPr lang="en-US" sz="2000" i="0" baseline="-25000" dirty="0" smtClean="0">
                        <a:solidFill>
                          <a:schemeClr val="tx1"/>
                        </a:solidFill>
                        <a:latin typeface="Cambria Math" panose="02040503050406030204" pitchFamily="18" charset="0"/>
                      </a:rPr>
                      <m:t>AB</m:t>
                    </m:r>
                  </m:oMath>
                </a14:m>
                <a:r>
                  <a:rPr lang="en-US" sz="2000" dirty="0">
                    <a:solidFill>
                      <a:schemeClr val="tx1"/>
                    </a:solidFill>
                  </a:rPr>
                  <a:t> . </a:t>
                </a:r>
              </a:p>
            </p:txBody>
          </p:sp>
        </mc:Choice>
        <mc:Fallback xmlns="">
          <p:sp>
            <p:nvSpPr>
              <p:cNvPr id="6" name="TextBox 5">
                <a:extLst>
                  <a:ext uri="{FF2B5EF4-FFF2-40B4-BE49-F238E27FC236}">
                    <a16:creationId xmlns:a16="http://schemas.microsoft.com/office/drawing/2014/main" id="{F2E15B48-992C-BC87-2D03-3AB7635191D8}"/>
                  </a:ext>
                </a:extLst>
              </p:cNvPr>
              <p:cNvSpPr txBox="1">
                <a:spLocks noRot="1" noChangeAspect="1" noMove="1" noResize="1" noEditPoints="1" noAdjustHandles="1" noChangeArrowheads="1" noChangeShapeType="1" noTextEdit="1"/>
              </p:cNvSpPr>
              <p:nvPr/>
            </p:nvSpPr>
            <p:spPr>
              <a:xfrm>
                <a:off x="977503" y="2667000"/>
                <a:ext cx="4800600" cy="2246769"/>
              </a:xfrm>
              <a:prstGeom prst="rect">
                <a:avLst/>
              </a:prstGeom>
              <a:blipFill>
                <a:blip r:embed="rId3"/>
                <a:stretch>
                  <a:fillRect l="-1269" t="-1630" b="-3804"/>
                </a:stretch>
              </a:blipFill>
            </p:spPr>
            <p:txBody>
              <a:bodyPr/>
              <a:lstStyle/>
              <a:p>
                <a:r>
                  <a:rPr lang="en-US">
                    <a:noFill/>
                  </a:rPr>
                  <a:t> </a:t>
                </a:r>
              </a:p>
            </p:txBody>
          </p:sp>
        </mc:Fallback>
      </mc:AlternateContent>
    </p:spTree>
    <p:extLst>
      <p:ext uri="{BB962C8B-B14F-4D97-AF65-F5344CB8AC3E}">
        <p14:creationId xmlns:p14="http://schemas.microsoft.com/office/powerpoint/2010/main" val="31624653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AF7DB-76ED-9F6C-56F5-4A9EAE2A9C01}"/>
              </a:ext>
            </a:extLst>
          </p:cNvPr>
          <p:cNvSpPr>
            <a:spLocks noGrp="1"/>
          </p:cNvSpPr>
          <p:nvPr>
            <p:ph type="title"/>
          </p:nvPr>
        </p:nvSpPr>
        <p:spPr/>
        <p:txBody>
          <a:bodyPr/>
          <a:lstStyle/>
          <a:p>
            <a:r>
              <a:rPr lang="en-US" dirty="0"/>
              <a:t>Electric potential due to a point charge</a:t>
            </a:r>
          </a:p>
        </p:txBody>
      </p:sp>
      <p:pic>
        <p:nvPicPr>
          <p:cNvPr id="5" name="Content Placeholder 4" descr="A close up of a word&#10;&#10;Description automatically generated">
            <a:extLst>
              <a:ext uri="{FF2B5EF4-FFF2-40B4-BE49-F238E27FC236}">
                <a16:creationId xmlns:a16="http://schemas.microsoft.com/office/drawing/2014/main" id="{F4A885EC-DCAC-036A-32BA-0155AA7D4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95600" y="2652183"/>
            <a:ext cx="2956937" cy="793750"/>
          </a:xfrm>
        </p:spPr>
      </p:pic>
      <p:sp>
        <p:nvSpPr>
          <p:cNvPr id="7" name="TextBox 6">
            <a:extLst>
              <a:ext uri="{FF2B5EF4-FFF2-40B4-BE49-F238E27FC236}">
                <a16:creationId xmlns:a16="http://schemas.microsoft.com/office/drawing/2014/main" id="{C1BF7F90-77D6-AE00-F3AD-02849E054CCD}"/>
              </a:ext>
            </a:extLst>
          </p:cNvPr>
          <p:cNvSpPr txBox="1"/>
          <p:nvPr/>
        </p:nvSpPr>
        <p:spPr>
          <a:xfrm>
            <a:off x="822960" y="1912268"/>
            <a:ext cx="7482840" cy="707886"/>
          </a:xfrm>
          <a:prstGeom prst="rect">
            <a:avLst/>
          </a:prstGeom>
          <a:noFill/>
        </p:spPr>
        <p:txBody>
          <a:bodyPr wrap="square">
            <a:spAutoFit/>
          </a:bodyPr>
          <a:lstStyle/>
          <a:p>
            <a:r>
              <a:rPr lang="en-US" sz="2000" dirty="0"/>
              <a:t>Electric potential at distance </a:t>
            </a:r>
            <a:r>
              <a:rPr lang="en-US" sz="2000" i="1" dirty="0">
                <a:latin typeface="Times New Roman" panose="02020603050405020304" pitchFamily="18" charset="0"/>
                <a:cs typeface="Times New Roman" panose="02020603050405020304" pitchFamily="18" charset="0"/>
              </a:rPr>
              <a:t>r</a:t>
            </a:r>
            <a:r>
              <a:rPr lang="en-US" sz="2000" i="1" dirty="0"/>
              <a:t> </a:t>
            </a:r>
            <a:r>
              <a:rPr lang="en-US" sz="2000" dirty="0"/>
              <a:t>from a point charge </a:t>
            </a:r>
            <a:r>
              <a:rPr lang="en-US" sz="2000" i="1" dirty="0">
                <a:latin typeface="Times New Roman" panose="02020603050405020304" pitchFamily="18" charset="0"/>
                <a:cs typeface="Times New Roman" panose="02020603050405020304" pitchFamily="18" charset="0"/>
              </a:rPr>
              <a:t>Q </a:t>
            </a:r>
            <a:r>
              <a:rPr lang="en-US" sz="2000" dirty="0"/>
              <a:t>can be calculated as:</a:t>
            </a:r>
          </a:p>
        </p:txBody>
      </p:sp>
      <p:sp>
        <p:nvSpPr>
          <p:cNvPr id="8" name="TextBox 7">
            <a:extLst>
              <a:ext uri="{FF2B5EF4-FFF2-40B4-BE49-F238E27FC236}">
                <a16:creationId xmlns:a16="http://schemas.microsoft.com/office/drawing/2014/main" id="{B3B017D8-00DE-D919-68A1-4232EF24A54E}"/>
              </a:ext>
            </a:extLst>
          </p:cNvPr>
          <p:cNvSpPr txBox="1"/>
          <p:nvPr/>
        </p:nvSpPr>
        <p:spPr>
          <a:xfrm>
            <a:off x="1059368" y="4105477"/>
            <a:ext cx="7170232" cy="707886"/>
          </a:xfrm>
          <a:prstGeom prst="rect">
            <a:avLst/>
          </a:prstGeom>
          <a:noFill/>
        </p:spPr>
        <p:txBody>
          <a:bodyPr wrap="square" rtlCol="0">
            <a:spAutoFit/>
          </a:bodyPr>
          <a:lstStyle/>
          <a:p>
            <a:r>
              <a:rPr lang="en-US" sz="2000" dirty="0"/>
              <a:t>Note that superposition principle applies to the potential due to a combination of point charges.</a:t>
            </a:r>
          </a:p>
        </p:txBody>
      </p:sp>
    </p:spTree>
    <p:extLst>
      <p:ext uri="{BB962C8B-B14F-4D97-AF65-F5344CB8AC3E}">
        <p14:creationId xmlns:p14="http://schemas.microsoft.com/office/powerpoint/2010/main" val="464328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92A1F-1511-32C8-1989-C3CF5615BCEC}"/>
              </a:ext>
            </a:extLst>
          </p:cNvPr>
          <p:cNvSpPr>
            <a:spLocks noGrp="1"/>
          </p:cNvSpPr>
          <p:nvPr>
            <p:ph type="title"/>
          </p:nvPr>
        </p:nvSpPr>
        <p:spPr/>
        <p:txBody>
          <a:bodyPr/>
          <a:lstStyle/>
          <a:p>
            <a:r>
              <a:rPr lang="en-US" dirty="0"/>
              <a:t>Electron volt</a:t>
            </a:r>
          </a:p>
        </p:txBody>
      </p:sp>
      <p:pic>
        <p:nvPicPr>
          <p:cNvPr id="4" name="Content Placeholder 3">
            <a:extLst>
              <a:ext uri="{FF2B5EF4-FFF2-40B4-BE49-F238E27FC236}">
                <a16:creationId xmlns:a16="http://schemas.microsoft.com/office/drawing/2014/main" id="{BEC492D3-A6AC-6E7F-12DA-E14C67E000C7}"/>
              </a:ext>
            </a:extLst>
          </p:cNvPr>
          <p:cNvPicPr>
            <a:picLocks noGrp="1" noChangeAspect="1"/>
          </p:cNvPicPr>
          <p:nvPr>
            <p:ph idx="1"/>
          </p:nvPr>
        </p:nvPicPr>
        <p:blipFill>
          <a:blip r:embed="rId2"/>
          <a:stretch>
            <a:fillRect/>
          </a:stretch>
        </p:blipFill>
        <p:spPr>
          <a:xfrm>
            <a:off x="1219200" y="1905000"/>
            <a:ext cx="2548036" cy="4022725"/>
          </a:xfrm>
          <a:prstGeom prst="rect">
            <a:avLst/>
          </a:prstGeom>
        </p:spPr>
      </p:pic>
      <p:sp>
        <p:nvSpPr>
          <p:cNvPr id="6" name="TextBox 5">
            <a:extLst>
              <a:ext uri="{FF2B5EF4-FFF2-40B4-BE49-F238E27FC236}">
                <a16:creationId xmlns:a16="http://schemas.microsoft.com/office/drawing/2014/main" id="{3463378A-EF2E-957E-F61B-8337F5F19311}"/>
              </a:ext>
            </a:extLst>
          </p:cNvPr>
          <p:cNvSpPr txBox="1"/>
          <p:nvPr/>
        </p:nvSpPr>
        <p:spPr>
          <a:xfrm>
            <a:off x="3581400" y="1905000"/>
            <a:ext cx="5334000" cy="1754326"/>
          </a:xfrm>
          <a:prstGeom prst="rect">
            <a:avLst/>
          </a:prstGeom>
          <a:noFill/>
        </p:spPr>
        <p:txBody>
          <a:bodyPr wrap="square">
            <a:spAutoFit/>
          </a:bodyPr>
          <a:lstStyle/>
          <a:p>
            <a:r>
              <a:rPr lang="en-US" dirty="0"/>
              <a:t>A typical electron gun accelerates electrons using a potential difference between two metal plates. The energy of the electron in electron volts is numerically the same as the voltage between the plates. For example, a  5000 V potential difference produces 5000 eV electrons.</a:t>
            </a:r>
          </a:p>
        </p:txBody>
      </p:sp>
    </p:spTree>
    <p:extLst>
      <p:ext uri="{BB962C8B-B14F-4D97-AF65-F5344CB8AC3E}">
        <p14:creationId xmlns:p14="http://schemas.microsoft.com/office/powerpoint/2010/main" val="3089776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95B7C-4571-54D2-C247-F02E663D2162}"/>
              </a:ext>
            </a:extLst>
          </p:cNvPr>
          <p:cNvSpPr>
            <a:spLocks noGrp="1"/>
          </p:cNvSpPr>
          <p:nvPr>
            <p:ph type="title"/>
          </p:nvPr>
        </p:nvSpPr>
        <p:spPr/>
        <p:txBody>
          <a:bodyPr/>
          <a:lstStyle/>
          <a:p>
            <a:r>
              <a:rPr lang="en-US" dirty="0"/>
              <a:t>Conservation of energy</a:t>
            </a:r>
          </a:p>
        </p:txBody>
      </p:sp>
      <p:sp>
        <p:nvSpPr>
          <p:cNvPr id="3" name="Content Placeholder 2">
            <a:extLst>
              <a:ext uri="{FF2B5EF4-FFF2-40B4-BE49-F238E27FC236}">
                <a16:creationId xmlns:a16="http://schemas.microsoft.com/office/drawing/2014/main" id="{38387030-75AF-FA26-EF22-00A592CCE785}"/>
              </a:ext>
            </a:extLst>
          </p:cNvPr>
          <p:cNvSpPr>
            <a:spLocks noGrp="1"/>
          </p:cNvSpPr>
          <p:nvPr>
            <p:ph idx="1"/>
          </p:nvPr>
        </p:nvSpPr>
        <p:spPr>
          <a:xfrm>
            <a:off x="822959" y="1845734"/>
            <a:ext cx="7543801" cy="3031066"/>
          </a:xfrm>
        </p:spPr>
        <p:txBody>
          <a:bodyPr/>
          <a:lstStyle/>
          <a:p>
            <a:r>
              <a:rPr lang="en-US" dirty="0"/>
              <a:t>The total energy of a system is conserved if there is no net addition (or subtraction) of work or heat transfer. For conservative forces, such as the electrostatic force, conservation of energy states that mechanical energy is a constant.</a:t>
            </a:r>
          </a:p>
        </p:txBody>
      </p:sp>
      <p:pic>
        <p:nvPicPr>
          <p:cNvPr id="5" name="Picture 4" descr="A black text with a white background&#10;&#10;Description automatically generated">
            <a:extLst>
              <a:ext uri="{FF2B5EF4-FFF2-40B4-BE49-F238E27FC236}">
                <a16:creationId xmlns:a16="http://schemas.microsoft.com/office/drawing/2014/main" id="{75AD3E54-EF92-8CF5-B42D-4A38F31074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47352" y="3276600"/>
            <a:ext cx="3249295" cy="647700"/>
          </a:xfrm>
          <a:prstGeom prst="rect">
            <a:avLst/>
          </a:prstGeom>
        </p:spPr>
      </p:pic>
      <p:pic>
        <p:nvPicPr>
          <p:cNvPr id="7" name="Picture 6">
            <a:extLst>
              <a:ext uri="{FF2B5EF4-FFF2-40B4-BE49-F238E27FC236}">
                <a16:creationId xmlns:a16="http://schemas.microsoft.com/office/drawing/2014/main" id="{AA0DC450-CFF7-ACC4-79EB-DBCF40062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4057862"/>
            <a:ext cx="3257834" cy="647700"/>
          </a:xfrm>
          <a:prstGeom prst="rect">
            <a:avLst/>
          </a:prstGeom>
        </p:spPr>
      </p:pic>
      <p:sp>
        <p:nvSpPr>
          <p:cNvPr id="9" name="TextBox 8">
            <a:extLst>
              <a:ext uri="{FF2B5EF4-FFF2-40B4-BE49-F238E27FC236}">
                <a16:creationId xmlns:a16="http://schemas.microsoft.com/office/drawing/2014/main" id="{8016A0C8-8946-5C4B-1E36-D90FFCB0AE04}"/>
              </a:ext>
            </a:extLst>
          </p:cNvPr>
          <p:cNvSpPr txBox="1"/>
          <p:nvPr/>
        </p:nvSpPr>
        <p:spPr>
          <a:xfrm>
            <a:off x="914400" y="5105400"/>
            <a:ext cx="6019800" cy="369332"/>
          </a:xfrm>
          <a:prstGeom prst="rect">
            <a:avLst/>
          </a:prstGeom>
          <a:noFill/>
        </p:spPr>
        <p:txBody>
          <a:bodyPr wrap="square">
            <a:spAutoFit/>
          </a:bodyPr>
          <a:lstStyle/>
          <a:p>
            <a:r>
              <a:rPr lang="en-US" dirty="0"/>
              <a:t>where </a:t>
            </a:r>
            <a:r>
              <a:rPr lang="en-US" dirty="0" err="1"/>
              <a:t>i</a:t>
            </a:r>
            <a:r>
              <a:rPr lang="en-US" dirty="0"/>
              <a:t> and f stand for initial and final conditions. </a:t>
            </a:r>
          </a:p>
        </p:txBody>
      </p:sp>
    </p:spTree>
    <p:extLst>
      <p:ext uri="{BB962C8B-B14F-4D97-AF65-F5344CB8AC3E}">
        <p14:creationId xmlns:p14="http://schemas.microsoft.com/office/powerpoint/2010/main" val="4248087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Refresher: work done by a constant force</a:t>
            </a:r>
          </a:p>
        </p:txBody>
      </p:sp>
      <p:sp>
        <p:nvSpPr>
          <p:cNvPr id="3" name="Content Placeholder 2"/>
          <p:cNvSpPr>
            <a:spLocks noGrp="1"/>
          </p:cNvSpPr>
          <p:nvPr>
            <p:ph idx="1"/>
          </p:nvPr>
        </p:nvSpPr>
        <p:spPr>
          <a:xfrm>
            <a:off x="609600" y="1905000"/>
            <a:ext cx="7162801" cy="4343400"/>
          </a:xfrm>
          <a:noFill/>
        </p:spPr>
        <p:txBody>
          <a:bodyPr>
            <a:normAutofit lnSpcReduction="10000"/>
          </a:bodyPr>
          <a:lstStyle/>
          <a:p>
            <a:r>
              <a:rPr lang="en-US" altLang="en-US" dirty="0"/>
              <a:t>A force acting on a body does </a:t>
            </a:r>
            <a:r>
              <a:rPr lang="en-US" altLang="en-US" i="1" dirty="0"/>
              <a:t>work</a:t>
            </a:r>
            <a:r>
              <a:rPr lang="en-US" altLang="en-US" dirty="0"/>
              <a:t> if the body undergoes a displacement (though there are a few interesting exceptions which we will discuss later).</a:t>
            </a:r>
          </a:p>
          <a:p>
            <a:r>
              <a:rPr lang="en-US" altLang="en-US" dirty="0"/>
              <a:t>The simplest case is a work done by a constant force acting in the same direction as a straight – line displacement:</a:t>
            </a:r>
            <a:endParaRPr lang="en-US" dirty="0"/>
          </a:p>
          <a:p>
            <a:pPr marL="0" indent="0">
              <a:buNone/>
            </a:pPr>
            <a:r>
              <a:rPr lang="en-US" dirty="0"/>
              <a:t>                                           </a:t>
            </a:r>
          </a:p>
          <a:p>
            <a:pPr marL="0" indent="0">
              <a:buNone/>
            </a:pPr>
            <a:r>
              <a:rPr lang="en-US" dirty="0"/>
              <a:t>where               </a:t>
            </a:r>
          </a:p>
          <a:p>
            <a:pPr marL="0" indent="0">
              <a:buNone/>
            </a:pPr>
            <a:r>
              <a:rPr lang="en-US" i="1" dirty="0"/>
              <a:t>W</a:t>
            </a:r>
            <a:r>
              <a:rPr lang="en-US" dirty="0"/>
              <a:t> is the work done by a force </a:t>
            </a:r>
          </a:p>
          <a:p>
            <a:pPr marL="0" indent="0">
              <a:buNone/>
            </a:pPr>
            <a:r>
              <a:rPr lang="en-US" i="1" dirty="0"/>
              <a:t>F</a:t>
            </a:r>
            <a:r>
              <a:rPr lang="en-US" dirty="0"/>
              <a:t> is the magnitude of the force, and</a:t>
            </a:r>
          </a:p>
          <a:p>
            <a:pPr marL="0" indent="0">
              <a:buNone/>
            </a:pPr>
            <a:r>
              <a:rPr lang="en-US" i="1" dirty="0"/>
              <a:t>d</a:t>
            </a:r>
            <a:r>
              <a:rPr lang="en-US" dirty="0"/>
              <a:t> is the magnitude of displacement</a:t>
            </a:r>
            <a:r>
              <a:rPr lang="en-US" sz="2000" dirty="0"/>
              <a:t>, and</a:t>
            </a:r>
          </a:p>
          <a:p>
            <a:pPr marL="0" indent="0">
              <a:buNone/>
            </a:pPr>
            <a:r>
              <a:rPr lang="en-US" sz="2000" i="1" dirty="0">
                <a:latin typeface="Symbol" panose="05050102010706020507" pitchFamily="18" charset="2"/>
              </a:rPr>
              <a:t>f</a:t>
            </a:r>
            <a:r>
              <a:rPr lang="en-US" sz="2000" dirty="0"/>
              <a:t> is the angle between direction of the force and direction of the single-line displacement</a:t>
            </a:r>
          </a:p>
          <a:p>
            <a:pPr marL="0" indent="0">
              <a:buNone/>
            </a:pPr>
            <a:endParaRPr lang="en-US" dirty="0"/>
          </a:p>
          <a:p>
            <a:pPr marL="0" indent="0">
              <a:buNone/>
            </a:pPr>
            <a:endParaRPr lang="en-US" altLang="en-US" dirty="0"/>
          </a:p>
          <a:p>
            <a:pPr marL="0" indent="0">
              <a:buNone/>
            </a:pPr>
            <a:endParaRPr lang="en-US" altLang="en-US" dirty="0"/>
          </a:p>
          <a:p>
            <a:pPr marL="0" indent="0">
              <a:buNone/>
            </a:pPr>
            <a:endParaRPr lang="en-US" altLang="en-US" dirty="0"/>
          </a:p>
          <a:p>
            <a:endParaRPr lang="en-US" dirty="0"/>
          </a:p>
        </p:txBody>
      </p:sp>
      <p:pic>
        <p:nvPicPr>
          <p:cNvPr id="5" name="Picture 4">
            <a:extLst>
              <a:ext uri="{FF2B5EF4-FFF2-40B4-BE49-F238E27FC236}">
                <a16:creationId xmlns:a16="http://schemas.microsoft.com/office/drawing/2014/main" id="{18A8A7D6-6EC6-8BD6-E830-767003E8AD76}"/>
              </a:ext>
            </a:extLst>
          </p:cNvPr>
          <p:cNvPicPr>
            <a:picLocks noChangeAspect="1"/>
          </p:cNvPicPr>
          <p:nvPr/>
        </p:nvPicPr>
        <p:blipFill>
          <a:blip r:embed="rId2"/>
          <a:stretch>
            <a:fillRect/>
          </a:stretch>
        </p:blipFill>
        <p:spPr>
          <a:xfrm>
            <a:off x="4594860" y="3482139"/>
            <a:ext cx="4487045" cy="1707028"/>
          </a:xfrm>
          <a:prstGeom prst="rect">
            <a:avLst/>
          </a:prstGeom>
        </p:spPr>
      </p:pic>
      <p:pic>
        <p:nvPicPr>
          <p:cNvPr id="6" name="Picture 5" descr="A black text on a white background&#10;&#10;Description automatically generated with low confidence">
            <a:extLst>
              <a:ext uri="{FF2B5EF4-FFF2-40B4-BE49-F238E27FC236}">
                <a16:creationId xmlns:a16="http://schemas.microsoft.com/office/drawing/2014/main" id="{501D9192-0032-0302-E9EC-CB13C7F4D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3486150"/>
            <a:ext cx="1282700" cy="419100"/>
          </a:xfrm>
          <a:prstGeom prst="rect">
            <a:avLst/>
          </a:prstGeom>
        </p:spPr>
      </p:pic>
    </p:spTree>
    <p:extLst>
      <p:ext uri="{BB962C8B-B14F-4D97-AF65-F5344CB8AC3E}">
        <p14:creationId xmlns:p14="http://schemas.microsoft.com/office/powerpoint/2010/main" val="1141042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3"/>
            <a:ext cx="7543800" cy="1450757"/>
          </a:xfrm>
        </p:spPr>
        <p:txBody>
          <a:bodyPr>
            <a:normAutofit/>
          </a:bodyPr>
          <a:lstStyle/>
          <a:p>
            <a:r>
              <a:rPr lang="en-US" dirty="0"/>
              <a:t>Refresher: work</a:t>
            </a:r>
          </a:p>
        </p:txBody>
      </p:sp>
      <p:sp>
        <p:nvSpPr>
          <p:cNvPr id="3" name="Content Placeholder 2"/>
          <p:cNvSpPr>
            <a:spLocks/>
          </p:cNvSpPr>
          <p:nvPr/>
        </p:nvSpPr>
        <p:spPr>
          <a:xfrm>
            <a:off x="1108955" y="2098515"/>
            <a:ext cx="5203155" cy="2348848"/>
          </a:xfrm>
          <a:prstGeom prst="rect">
            <a:avLst/>
          </a:prstGeom>
        </p:spPr>
        <p:txBody>
          <a:bodyPr>
            <a:normAutofit/>
          </a:bodyPr>
          <a:lstStyle/>
          <a:p>
            <a:pPr defTabSz="365760">
              <a:spcAft>
                <a:spcPts val="600"/>
              </a:spcAft>
            </a:pPr>
            <a:r>
              <a:rPr lang="en-US" sz="1600" kern="1200" dirty="0">
                <a:solidFill>
                  <a:schemeClr val="tx1"/>
                </a:solidFill>
                <a:latin typeface="+mn-lt"/>
                <a:ea typeface="+mn-ea"/>
                <a:cs typeface="+mn-cs"/>
              </a:rPr>
              <a:t>Work is a scalar quantity – does not have direction</a:t>
            </a:r>
          </a:p>
          <a:p>
            <a:pPr defTabSz="365760">
              <a:spcAft>
                <a:spcPts val="600"/>
              </a:spcAft>
            </a:pPr>
            <a:endParaRPr lang="en-US" sz="1600" kern="1200" dirty="0">
              <a:solidFill>
                <a:schemeClr val="tx1"/>
              </a:solidFill>
              <a:latin typeface="+mn-lt"/>
              <a:ea typeface="+mn-ea"/>
              <a:cs typeface="+mn-cs"/>
            </a:endParaRPr>
          </a:p>
          <a:p>
            <a:pPr defTabSz="365760">
              <a:spcAft>
                <a:spcPts val="600"/>
              </a:spcAft>
            </a:pPr>
            <a:r>
              <a:rPr lang="en-US" sz="1600" kern="1200" dirty="0">
                <a:solidFill>
                  <a:schemeClr val="tx1"/>
                </a:solidFill>
                <a:latin typeface="+mn-lt"/>
                <a:ea typeface="+mn-ea"/>
                <a:cs typeface="+mn-cs"/>
              </a:rPr>
              <a:t>SI Units are (looking at the definition) N-m (called Joule)</a:t>
            </a:r>
          </a:p>
          <a:p>
            <a:pPr defTabSz="365760">
              <a:spcAft>
                <a:spcPts val="600"/>
              </a:spcAft>
            </a:pPr>
            <a:r>
              <a:rPr lang="en-US" sz="1600" kern="1200" dirty="0">
                <a:solidFill>
                  <a:schemeClr val="tx1"/>
                </a:solidFill>
                <a:latin typeface="+mn-lt"/>
                <a:ea typeface="+mn-ea"/>
                <a:cs typeface="+mn-cs"/>
              </a:rPr>
              <a:t>        1 Joule = (1 Newton)(1meter)</a:t>
            </a:r>
          </a:p>
          <a:p>
            <a:pPr defTabSz="365760">
              <a:spcAft>
                <a:spcPts val="600"/>
              </a:spcAft>
            </a:pPr>
            <a:r>
              <a:rPr lang="en-US" sz="1600" kern="1200" dirty="0">
                <a:solidFill>
                  <a:schemeClr val="tx1"/>
                </a:solidFill>
                <a:latin typeface="+mn-lt"/>
                <a:ea typeface="+mn-ea"/>
                <a:cs typeface="+mn-cs"/>
              </a:rPr>
              <a:t> </a:t>
            </a:r>
          </a:p>
          <a:p>
            <a:pPr defTabSz="365760">
              <a:spcAft>
                <a:spcPts val="600"/>
              </a:spcAft>
            </a:pPr>
            <a:r>
              <a:rPr lang="en-US" sz="1600" kern="1200" dirty="0">
                <a:solidFill>
                  <a:schemeClr val="tx1"/>
                </a:solidFill>
                <a:latin typeface="+mn-lt"/>
                <a:ea typeface="+mn-ea"/>
                <a:cs typeface="+mn-cs"/>
              </a:rPr>
              <a:t>Work can be positive, negative, </a:t>
            </a:r>
          </a:p>
          <a:p>
            <a:pPr defTabSz="365760">
              <a:spcAft>
                <a:spcPts val="600"/>
              </a:spcAft>
            </a:pPr>
            <a:r>
              <a:rPr lang="en-US" sz="1600" kern="1200" dirty="0">
                <a:solidFill>
                  <a:schemeClr val="tx1"/>
                </a:solidFill>
                <a:latin typeface="+mn-lt"/>
                <a:ea typeface="+mn-ea"/>
                <a:cs typeface="+mn-cs"/>
              </a:rPr>
              <a:t>or zero  </a:t>
            </a:r>
          </a:p>
          <a:p>
            <a:pPr defTabSz="365760">
              <a:spcAft>
                <a:spcPts val="600"/>
              </a:spcAft>
            </a:pPr>
            <a:endParaRPr lang="en-US" sz="1440" kern="1200" dirty="0">
              <a:solidFill>
                <a:schemeClr val="tx1"/>
              </a:solidFill>
              <a:latin typeface="+mn-lt"/>
              <a:ea typeface="+mn-ea"/>
              <a:cs typeface="+mn-cs"/>
            </a:endParaRPr>
          </a:p>
          <a:p>
            <a:pPr defTabSz="365760">
              <a:spcAft>
                <a:spcPts val="600"/>
              </a:spcAft>
            </a:pPr>
            <a:endParaRPr lang="en-US" sz="1440" kern="1200" dirty="0">
              <a:solidFill>
                <a:schemeClr val="tx1"/>
              </a:solidFill>
              <a:latin typeface="+mn-lt"/>
              <a:ea typeface="+mn-ea"/>
              <a:cs typeface="+mn-cs"/>
            </a:endParaRPr>
          </a:p>
          <a:p>
            <a:pPr defTabSz="365760">
              <a:spcAft>
                <a:spcPts val="600"/>
              </a:spcAft>
            </a:pPr>
            <a:endParaRPr lang="en-US" sz="1440" kern="1200" dirty="0">
              <a:solidFill>
                <a:schemeClr val="tx1"/>
              </a:solidFill>
              <a:latin typeface="+mn-lt"/>
              <a:ea typeface="+mn-ea"/>
              <a:cs typeface="+mn-cs"/>
            </a:endParaRPr>
          </a:p>
          <a:p>
            <a:pPr marL="0" indent="0">
              <a:spcAft>
                <a:spcPts val="600"/>
              </a:spcAft>
              <a:buNone/>
            </a:pPr>
            <a:endParaRPr lang="en-US" dirty="0"/>
          </a:p>
        </p:txBody>
      </p:sp>
      <p:pic>
        <p:nvPicPr>
          <p:cNvPr id="4" name="Picture 3"/>
          <p:cNvPicPr>
            <a:picLocks noChangeAspect="1"/>
          </p:cNvPicPr>
          <p:nvPr/>
        </p:nvPicPr>
        <p:blipFill>
          <a:blip r:embed="rId2"/>
          <a:stretch>
            <a:fillRect/>
          </a:stretch>
        </p:blipFill>
        <p:spPr>
          <a:xfrm>
            <a:off x="6324600" y="2122578"/>
            <a:ext cx="1771795" cy="2049789"/>
          </a:xfrm>
          <a:prstGeom prst="rect">
            <a:avLst/>
          </a:prstGeom>
        </p:spPr>
      </p:pic>
      <p:sp>
        <p:nvSpPr>
          <p:cNvPr id="5" name="TextBox 4"/>
          <p:cNvSpPr txBox="1"/>
          <p:nvPr/>
        </p:nvSpPr>
        <p:spPr>
          <a:xfrm>
            <a:off x="6172200" y="4495800"/>
            <a:ext cx="2093729" cy="923330"/>
          </a:xfrm>
          <a:prstGeom prst="rect">
            <a:avLst/>
          </a:prstGeom>
          <a:noFill/>
        </p:spPr>
        <p:txBody>
          <a:bodyPr wrap="square" rtlCol="0">
            <a:spAutoFit/>
          </a:bodyPr>
          <a:lstStyle/>
          <a:p>
            <a:pPr algn="r" defTabSz="365760">
              <a:spcAft>
                <a:spcPts val="600"/>
              </a:spcAft>
            </a:pPr>
            <a:r>
              <a:rPr lang="en-US" sz="1080" kern="1200" dirty="0">
                <a:solidFill>
                  <a:schemeClr val="tx1"/>
                </a:solidFill>
                <a:latin typeface="+mn-lt"/>
                <a:ea typeface="+mn-ea"/>
                <a:cs typeface="+mn-cs"/>
              </a:rPr>
              <a:t>James Prescott Joule, an English physicist who established that the various forms of energy—mechanical, electrical, and heat  can be changed one into another. </a:t>
            </a:r>
            <a:endParaRPr lang="en-US" sz="1350" dirty="0"/>
          </a:p>
        </p:txBody>
      </p:sp>
    </p:spTree>
    <p:extLst>
      <p:ext uri="{BB962C8B-B14F-4D97-AF65-F5344CB8AC3E}">
        <p14:creationId xmlns:p14="http://schemas.microsoft.com/office/powerpoint/2010/main" val="935025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084" y="304800"/>
            <a:ext cx="7772401" cy="1320800"/>
          </a:xfrm>
        </p:spPr>
        <p:txBody>
          <a:bodyPr>
            <a:normAutofit fontScale="90000"/>
          </a:bodyPr>
          <a:lstStyle/>
          <a:p>
            <a:r>
              <a:rPr lang="en-US" dirty="0"/>
              <a:t>Refresher: conservative and nonconservative forces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08000" y="2046177"/>
                <a:ext cx="7089740" cy="3557734"/>
              </a:xfrm>
            </p:spPr>
            <p:txBody>
              <a:bodyPr>
                <a:normAutofit fontScale="85000" lnSpcReduction="20000"/>
              </a:bodyPr>
              <a:lstStyle/>
              <a:p>
                <a:pPr marL="0" indent="0">
                  <a:lnSpc>
                    <a:spcPct val="70000"/>
                  </a:lnSpc>
                  <a:buClr>
                    <a:srgbClr val="D33325"/>
                  </a:buClr>
                  <a:buNone/>
                </a:pPr>
                <a:r>
                  <a:rPr lang="en-US" altLang="en-US" dirty="0">
                    <a:ea typeface="Segoe UI Historic" panose="020B0502040204020203" pitchFamily="34" charset="0"/>
                    <a:cs typeface="Segoe UI Historic" panose="020B0502040204020203" pitchFamily="34" charset="0"/>
                  </a:rPr>
                  <a:t>The work done between two points by any conservative force</a:t>
                </a:r>
              </a:p>
              <a:p>
                <a:pPr>
                  <a:lnSpc>
                    <a:spcPct val="80000"/>
                  </a:lnSpc>
                  <a:buClr>
                    <a:srgbClr val="D33325"/>
                  </a:buClr>
                  <a:buFont typeface="Arial" panose="020B0604020202020204" pitchFamily="34" charset="0"/>
                  <a:buChar char="•"/>
                </a:pPr>
                <a:r>
                  <a:rPr lang="en-US" altLang="en-US" dirty="0">
                    <a:ea typeface="Segoe UI Historic" panose="020B0502040204020203" pitchFamily="34" charset="0"/>
                    <a:cs typeface="Segoe UI Historic" panose="020B0502040204020203" pitchFamily="34" charset="0"/>
                  </a:rPr>
                  <a:t> is independent of the path between the two points.</a:t>
                </a:r>
              </a:p>
              <a:p>
                <a:pPr>
                  <a:lnSpc>
                    <a:spcPct val="80000"/>
                  </a:lnSpc>
                  <a:buClr>
                    <a:srgbClr val="D33325"/>
                  </a:buClr>
                  <a:buFont typeface="Arial" panose="020B0604020202020204" pitchFamily="34" charset="0"/>
                  <a:buChar char="•"/>
                </a:pPr>
                <a:r>
                  <a:rPr lang="en-US" altLang="en-US" dirty="0">
                    <a:ea typeface="Segoe UI Historic" panose="020B0502040204020203" pitchFamily="34" charset="0"/>
                    <a:cs typeface="Segoe UI Historic" panose="020B0502040204020203" pitchFamily="34" charset="0"/>
                  </a:rPr>
                  <a:t>is zero if the starting and ending points are the same.</a:t>
                </a:r>
              </a:p>
              <a:p>
                <a:pPr>
                  <a:lnSpc>
                    <a:spcPct val="80000"/>
                  </a:lnSpc>
                  <a:buClr>
                    <a:srgbClr val="D33325"/>
                  </a:buClr>
                  <a:buFont typeface="Arial" panose="020B0604020202020204" pitchFamily="34" charset="0"/>
                  <a:buChar char="•"/>
                </a:pPr>
                <a:r>
                  <a:rPr lang="en-US" altLang="en-US" dirty="0">
                    <a:ea typeface="Segoe UI Historic" panose="020B0502040204020203" pitchFamily="34" charset="0"/>
                    <a:cs typeface="Segoe UI Historic" panose="020B0502040204020203" pitchFamily="34" charset="0"/>
                  </a:rPr>
                  <a:t>can be expressed in terms of a </a:t>
                </a:r>
                <a:r>
                  <a:rPr lang="en-US" altLang="en-US" i="1" dirty="0">
                    <a:ea typeface="Segoe UI Historic" panose="020B0502040204020203" pitchFamily="34" charset="0"/>
                    <a:cs typeface="Segoe UI Historic" panose="020B0502040204020203" pitchFamily="34" charset="0"/>
                  </a:rPr>
                  <a:t>potential energy  function:</a:t>
                </a:r>
              </a:p>
              <a:p>
                <a:pPr marL="0" indent="0">
                  <a:lnSpc>
                    <a:spcPct val="80000"/>
                  </a:lnSpc>
                  <a:buClr>
                    <a:srgbClr val="D33325"/>
                  </a:buClr>
                  <a:buNone/>
                </a:pPr>
                <a:endParaRPr lang="en-US" altLang="en-US" i="1" dirty="0">
                  <a:ea typeface="Segoe UI Historic" panose="020B0502040204020203" pitchFamily="34" charset="0"/>
                  <a:cs typeface="Segoe UI Historic" panose="020B0502040204020203" pitchFamily="34" charset="0"/>
                </a:endParaRPr>
              </a:p>
              <a:p>
                <a:pPr marL="0" indent="0" algn="ctr">
                  <a:lnSpc>
                    <a:spcPct val="80000"/>
                  </a:lnSpc>
                  <a:buClr>
                    <a:srgbClr val="D33325"/>
                  </a:buClr>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𝑐𝑜𝑛</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𝑃𝐸</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𝑃𝐸</m:t>
                        </m:r>
                      </m:e>
                      <m:sub>
                        <m:r>
                          <a:rPr lang="en-US" i="1">
                            <a:latin typeface="Cambria Math" panose="02040503050406030204" pitchFamily="18" charset="0"/>
                          </a:rPr>
                          <m:t>𝑓</m:t>
                        </m:r>
                      </m:sub>
                    </m:sSub>
                  </m:oMath>
                </a14:m>
                <a:r>
                  <a:rPr lang="en-US" dirty="0"/>
                  <a:t> </a:t>
                </a:r>
              </a:p>
              <a:p>
                <a:pPr marL="0" indent="0">
                  <a:lnSpc>
                    <a:spcPct val="80000"/>
                  </a:lnSpc>
                  <a:buClr>
                    <a:srgbClr val="D33325"/>
                  </a:buClr>
                  <a:buNone/>
                </a:pPr>
                <a:r>
                  <a:rPr lang="en-US" dirty="0"/>
                  <a:t>where </a:t>
                </a:r>
                <a:r>
                  <a:rPr lang="en-US" i="1" dirty="0"/>
                  <a:t>PE</a:t>
                </a:r>
                <a:r>
                  <a:rPr lang="en-US" dirty="0"/>
                  <a:t> is the potential energy</a:t>
                </a:r>
              </a:p>
              <a:p>
                <a:pPr>
                  <a:lnSpc>
                    <a:spcPct val="80000"/>
                  </a:lnSpc>
                  <a:buClr>
                    <a:srgbClr val="D33325"/>
                  </a:buClr>
                  <a:buFont typeface="Arial" panose="020B0604020202020204" pitchFamily="34" charset="0"/>
                  <a:buChar char="•"/>
                </a:pPr>
                <a:r>
                  <a:rPr lang="en-US" altLang="en-US" dirty="0">
                    <a:ea typeface="Segoe UI Historic" panose="020B0502040204020203" pitchFamily="34" charset="0"/>
                    <a:cs typeface="Segoe UI Historic" panose="020B0502040204020203" pitchFamily="34" charset="0"/>
                  </a:rPr>
                  <a:t>is reversible.</a:t>
                </a:r>
              </a:p>
              <a:p>
                <a:pPr marL="0" indent="0">
                  <a:lnSpc>
                    <a:spcPct val="80000"/>
                  </a:lnSpc>
                  <a:buClr>
                    <a:srgbClr val="D33325"/>
                  </a:buClr>
                  <a:buNone/>
                </a:pPr>
                <a:endParaRPr lang="en-US" altLang="en-US" dirty="0">
                  <a:ea typeface="Segoe UI Historic" panose="020B0502040204020203" pitchFamily="34" charset="0"/>
                  <a:cs typeface="Segoe UI Historic" panose="020B0502040204020203" pitchFamily="34" charset="0"/>
                </a:endParaRPr>
              </a:p>
              <a:p>
                <a:pPr marL="0" indent="0">
                  <a:lnSpc>
                    <a:spcPct val="80000"/>
                  </a:lnSpc>
                  <a:buClr>
                    <a:srgbClr val="D33325"/>
                  </a:buClr>
                  <a:buNone/>
                </a:pPr>
                <a:r>
                  <a:rPr lang="en-US" altLang="en-US" dirty="0">
                    <a:ea typeface="Segoe UI Historic" panose="020B0502040204020203" pitchFamily="34" charset="0"/>
                    <a:cs typeface="Segoe UI Historic" panose="020B0502040204020203" pitchFamily="34" charset="0"/>
                  </a:rPr>
                  <a:t> A force (such as friction) that is not conservative is called a </a:t>
                </a:r>
                <a:r>
                  <a:rPr lang="en-US" altLang="en-US" i="1" dirty="0" err="1">
                    <a:ea typeface="Segoe UI Historic" panose="020B0502040204020203" pitchFamily="34" charset="0"/>
                    <a:cs typeface="Segoe UI Historic" panose="020B0502040204020203" pitchFamily="34" charset="0"/>
                  </a:rPr>
                  <a:t>nonconservative</a:t>
                </a:r>
                <a:r>
                  <a:rPr lang="en-US" altLang="en-US" i="1" dirty="0">
                    <a:ea typeface="Segoe UI Historic" panose="020B0502040204020203" pitchFamily="34" charset="0"/>
                    <a:cs typeface="Segoe UI Historic" panose="020B0502040204020203" pitchFamily="34" charset="0"/>
                  </a:rPr>
                  <a:t> force</a:t>
                </a:r>
                <a:r>
                  <a:rPr lang="en-US" altLang="en-US" dirty="0">
                    <a:ea typeface="Segoe UI Historic" panose="020B0502040204020203" pitchFamily="34" charset="0"/>
                    <a:cs typeface="Segoe UI Historic" panose="020B0502040204020203" pitchFamily="34" charset="0"/>
                  </a:rPr>
                  <a:t>, or a </a:t>
                </a:r>
                <a:r>
                  <a:rPr lang="en-US" altLang="en-US" i="1" dirty="0">
                    <a:ea typeface="Segoe UI Historic" panose="020B0502040204020203" pitchFamily="34" charset="0"/>
                    <a:cs typeface="Segoe UI Historic" panose="020B0502040204020203" pitchFamily="34" charset="0"/>
                  </a:rPr>
                  <a:t>dissipative</a:t>
                </a:r>
                <a:r>
                  <a:rPr lang="en-US" altLang="en-US" dirty="0">
                    <a:ea typeface="Segoe UI Historic" panose="020B0502040204020203" pitchFamily="34" charset="0"/>
                    <a:cs typeface="Segoe UI Historic" panose="020B0502040204020203" pitchFamily="34" charset="0"/>
                  </a:rPr>
                  <a:t> </a:t>
                </a:r>
                <a:r>
                  <a:rPr lang="en-US" altLang="en-US" i="1" dirty="0">
                    <a:ea typeface="Segoe UI Historic" panose="020B0502040204020203" pitchFamily="34" charset="0"/>
                    <a:cs typeface="Segoe UI Historic" panose="020B0502040204020203" pitchFamily="34" charset="0"/>
                  </a:rPr>
                  <a:t>force.</a:t>
                </a:r>
                <a:endParaRPr lang="en-US" altLang="en-US" dirty="0">
                  <a:ea typeface="Segoe UI Historic" panose="020B0502040204020203" pitchFamily="34" charset="0"/>
                  <a:cs typeface="Segoe UI Historic" panose="020B0502040204020203" pitchFamily="34" charset="0"/>
                </a:endParaRPr>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08000" y="2046177"/>
                <a:ext cx="7089740" cy="3557734"/>
              </a:xfrm>
              <a:blipFill>
                <a:blip r:embed="rId2"/>
                <a:stretch>
                  <a:fillRect l="-1806" t="-3602"/>
                </a:stretch>
              </a:blipFill>
            </p:spPr>
            <p:txBody>
              <a:bodyPr/>
              <a:lstStyle/>
              <a:p>
                <a:r>
                  <a:rPr lang="en-US">
                    <a:noFill/>
                  </a:rPr>
                  <a:t> </a:t>
                </a:r>
              </a:p>
            </p:txBody>
          </p:sp>
        </mc:Fallback>
      </mc:AlternateContent>
      <p:sp>
        <p:nvSpPr>
          <p:cNvPr id="4" name="TextBox 3"/>
          <p:cNvSpPr txBox="1"/>
          <p:nvPr/>
        </p:nvSpPr>
        <p:spPr>
          <a:xfrm>
            <a:off x="5338012" y="5673622"/>
            <a:ext cx="3805988" cy="701731"/>
          </a:xfrm>
          <a:prstGeom prst="rect">
            <a:avLst/>
          </a:prstGeom>
          <a:solidFill>
            <a:schemeClr val="accent1">
              <a:lumMod val="40000"/>
              <a:lumOff val="60000"/>
            </a:schemeClr>
          </a:solidFill>
        </p:spPr>
        <p:txBody>
          <a:bodyPr wrap="square" rtlCol="0">
            <a:spAutoFit/>
          </a:bodyPr>
          <a:lstStyle/>
          <a:p>
            <a:pPr>
              <a:lnSpc>
                <a:spcPct val="80000"/>
              </a:lnSpc>
              <a:buClr>
                <a:srgbClr val="D33325"/>
              </a:buClr>
            </a:pPr>
            <a:endParaRPr lang="en-US" altLang="en-US" sz="1350" dirty="0">
              <a:ea typeface="Segoe UI Historic" panose="020B0502040204020203" pitchFamily="34" charset="0"/>
              <a:cs typeface="Segoe UI Historic" panose="020B0502040204020203" pitchFamily="34" charset="0"/>
            </a:endParaRPr>
          </a:p>
          <a:p>
            <a:pPr>
              <a:lnSpc>
                <a:spcPct val="80000"/>
              </a:lnSpc>
              <a:buClr>
                <a:srgbClr val="D33325"/>
              </a:buClr>
            </a:pPr>
            <a:r>
              <a:rPr lang="en-US" altLang="en-US" dirty="0">
                <a:ea typeface="Segoe UI Historic" panose="020B0502040204020203" pitchFamily="34" charset="0"/>
                <a:cs typeface="Segoe UI Historic" panose="020B0502040204020203" pitchFamily="34" charset="0"/>
              </a:rPr>
              <a:t>Examples of conservative forces: gravitational and spring </a:t>
            </a:r>
          </a:p>
        </p:txBody>
      </p:sp>
    </p:spTree>
    <p:extLst>
      <p:ext uri="{BB962C8B-B14F-4D97-AF65-F5344CB8AC3E}">
        <p14:creationId xmlns:p14="http://schemas.microsoft.com/office/powerpoint/2010/main" val="2548300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9400"/>
            <a:ext cx="6347713" cy="1320800"/>
          </a:xfrm>
        </p:spPr>
        <p:txBody>
          <a:bodyPr/>
          <a:lstStyle/>
          <a:p>
            <a:r>
              <a:rPr lang="en-US" altLang="en-US" sz="3600" dirty="0"/>
              <a:t>Electric potential energy in a uniform field</a:t>
            </a:r>
            <a:endParaRPr lang="en-US" sz="3600" dirty="0"/>
          </a:p>
        </p:txBody>
      </p:sp>
      <p:sp>
        <p:nvSpPr>
          <p:cNvPr id="3" name="Content Placeholder 2"/>
          <p:cNvSpPr>
            <a:spLocks noGrp="1"/>
          </p:cNvSpPr>
          <p:nvPr>
            <p:ph idx="1"/>
          </p:nvPr>
        </p:nvSpPr>
        <p:spPr>
          <a:xfrm>
            <a:off x="503903" y="1752601"/>
            <a:ext cx="4419600" cy="3962400"/>
          </a:xfrm>
        </p:spPr>
        <p:txBody>
          <a:bodyPr>
            <a:normAutofit/>
          </a:bodyPr>
          <a:lstStyle/>
          <a:p>
            <a:pPr marL="256032" indent="-256032">
              <a:buSzPct val="100000"/>
            </a:pPr>
            <a:r>
              <a:rPr lang="en-CA" altLang="en-US" sz="2400" dirty="0"/>
              <a:t>In the figure, a pair of charged parallel metal plates sets up a uniform electric field.</a:t>
            </a:r>
          </a:p>
          <a:p>
            <a:pPr marL="256032" indent="-256032">
              <a:buSzPct val="100000"/>
            </a:pPr>
            <a:r>
              <a:rPr lang="en-CA" altLang="en-US" sz="2400" dirty="0"/>
              <a:t>The field exerts a force on a positive test charge. </a:t>
            </a:r>
          </a:p>
          <a:p>
            <a:pPr marL="256032" indent="-256032">
              <a:buSzPct val="100000"/>
            </a:pPr>
            <a:r>
              <a:rPr lang="en-CA" altLang="en-US" sz="2400" dirty="0"/>
              <a:t>As the charge moves from point </a:t>
            </a:r>
            <a:r>
              <a:rPr lang="en-CA" altLang="en-US" sz="2400" i="1" dirty="0"/>
              <a:t>A</a:t>
            </a:r>
            <a:r>
              <a:rPr lang="en-CA" altLang="en-US" sz="2400" dirty="0"/>
              <a:t> to point </a:t>
            </a:r>
            <a:r>
              <a:rPr lang="en-CA" altLang="en-US" sz="2400" i="1" dirty="0"/>
              <a:t>B</a:t>
            </a:r>
            <a:r>
              <a:rPr lang="en-CA" altLang="en-US" sz="2400" dirty="0"/>
              <a:t>, the work done by the field is </a:t>
            </a:r>
            <a:r>
              <a:rPr lang="en-CA" altLang="en-US" sz="2400" b="1" dirty="0"/>
              <a:t>independent</a:t>
            </a:r>
            <a:r>
              <a:rPr lang="en-CA" altLang="en-US" sz="2400" dirty="0"/>
              <a:t> of the path the particle takes.</a:t>
            </a:r>
          </a:p>
        </p:txBody>
      </p:sp>
      <p:pic>
        <p:nvPicPr>
          <p:cNvPr id="5" name="Picture 4">
            <a:extLst>
              <a:ext uri="{FF2B5EF4-FFF2-40B4-BE49-F238E27FC236}">
                <a16:creationId xmlns:a16="http://schemas.microsoft.com/office/drawing/2014/main" id="{674DB79C-54E7-D290-7180-603827CFA591}"/>
              </a:ext>
            </a:extLst>
          </p:cNvPr>
          <p:cNvPicPr>
            <a:picLocks noChangeAspect="1"/>
          </p:cNvPicPr>
          <p:nvPr/>
        </p:nvPicPr>
        <p:blipFill>
          <a:blip r:embed="rId2"/>
          <a:stretch>
            <a:fillRect/>
          </a:stretch>
        </p:blipFill>
        <p:spPr>
          <a:xfrm>
            <a:off x="5181600" y="1905000"/>
            <a:ext cx="3523793" cy="3853006"/>
          </a:xfrm>
          <a:prstGeom prst="rect">
            <a:avLst/>
          </a:prstGeom>
        </p:spPr>
      </p:pic>
    </p:spTree>
    <p:extLst>
      <p:ext uri="{BB962C8B-B14F-4D97-AF65-F5344CB8AC3E}">
        <p14:creationId xmlns:p14="http://schemas.microsoft.com/office/powerpoint/2010/main" val="963657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9400"/>
            <a:ext cx="6347713" cy="1320800"/>
          </a:xfrm>
        </p:spPr>
        <p:txBody>
          <a:bodyPr>
            <a:normAutofit/>
          </a:bodyPr>
          <a:lstStyle/>
          <a:p>
            <a:r>
              <a:rPr lang="en-US" altLang="en-US" sz="3600" dirty="0"/>
              <a:t>Electric potential energy in a uniform field, continued</a:t>
            </a:r>
            <a:endParaRPr lang="en-US" sz="3600"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503903" y="1752600"/>
                <a:ext cx="4419600" cy="4648200"/>
              </a:xfrm>
            </p:spPr>
            <p:txBody>
              <a:bodyPr>
                <a:normAutofit fontScale="92500"/>
              </a:bodyPr>
              <a:lstStyle/>
              <a:p>
                <a:pPr marL="256032" indent="-256032">
                  <a:buSzPct val="100000"/>
                </a:pPr>
                <a:r>
                  <a:rPr lang="en-CA" altLang="en-US" sz="2400" dirty="0"/>
                  <a:t>Let’s introduce electric potential energy</a:t>
                </a:r>
              </a:p>
              <a:p>
                <a:pPr marL="256032" indent="-256032">
                  <a:buSzPct val="100000"/>
                </a:pPr>
                <a:r>
                  <a:rPr lang="en-CA" altLang="en-US" sz="2400" dirty="0"/>
                  <a:t>Work done by electric field as the charge moves from point </a:t>
                </a:r>
                <a:r>
                  <a:rPr lang="en-CA" altLang="en-US" sz="2400" i="1" dirty="0"/>
                  <a:t>a</a:t>
                </a:r>
                <a:r>
                  <a:rPr lang="en-CA" altLang="en-US" sz="2400" dirty="0"/>
                  <a:t> to point </a:t>
                </a:r>
                <a:r>
                  <a:rPr lang="en-CA" altLang="en-US" sz="2400" i="1" dirty="0"/>
                  <a:t>b</a:t>
                </a:r>
                <a:r>
                  <a:rPr lang="en-CA" altLang="en-US" sz="2400" dirty="0"/>
                  <a:t>:</a:t>
                </a:r>
              </a:p>
              <a:p>
                <a:pPr marL="0" indent="0">
                  <a:buSzPct val="100000"/>
                  <a:buNone/>
                </a:pPr>
                <a:endParaRPr lang="en-CA" altLang="en-US" sz="2400" i="1" dirty="0">
                  <a:latin typeface="Cambria Math" panose="02040503050406030204" pitchFamily="18" charset="0"/>
                </a:endParaRPr>
              </a:p>
              <a:p>
                <a:pPr marL="0" indent="0">
                  <a:buSzPct val="100000"/>
                  <a:buNone/>
                </a:pPr>
                <a14:m>
                  <m:oMathPara xmlns:m="http://schemas.openxmlformats.org/officeDocument/2006/math">
                    <m:oMathParaPr>
                      <m:jc m:val="centerGroup"/>
                    </m:oMathParaPr>
                    <m:oMath xmlns:m="http://schemas.openxmlformats.org/officeDocument/2006/math">
                      <m:sSub>
                        <m:sSubPr>
                          <m:ctrlPr>
                            <a:rPr lang="en-CA" altLang="en-US" sz="2400" i="1" smtClean="0">
                              <a:latin typeface="Cambria Math" panose="02040503050406030204" pitchFamily="18" charset="0"/>
                            </a:rPr>
                          </m:ctrlPr>
                        </m:sSubPr>
                        <m:e>
                          <m:r>
                            <a:rPr lang="en-US" altLang="en-US" sz="2400" b="0" i="1" smtClean="0">
                              <a:latin typeface="Cambria Math" panose="02040503050406030204" pitchFamily="18" charset="0"/>
                            </a:rPr>
                            <m:t>𝑊</m:t>
                          </m:r>
                        </m:e>
                        <m:sub>
                          <m:r>
                            <a:rPr lang="en-US" altLang="en-US" sz="2400" b="0" i="1" smtClean="0">
                              <a:latin typeface="Cambria Math" panose="02040503050406030204" pitchFamily="18" charset="0"/>
                            </a:rPr>
                            <m:t>𝐸</m:t>
                          </m:r>
                        </m:sub>
                      </m:sSub>
                      <m:r>
                        <a:rPr lang="en-US" altLang="en-US" sz="2400" b="0" i="1" smtClean="0">
                          <a:latin typeface="Cambria Math" panose="02040503050406030204" pitchFamily="18" charset="0"/>
                        </a:rPr>
                        <m:t>=</m:t>
                      </m:r>
                      <m:r>
                        <a:rPr lang="en-US" altLang="en-US" sz="2400" b="0" i="1" smtClean="0">
                          <a:latin typeface="Cambria Math" panose="02040503050406030204" pitchFamily="18" charset="0"/>
                        </a:rPr>
                        <m:t>𝐹𝑑𝑐𝑜𝑠</m:t>
                      </m:r>
                      <m:d>
                        <m:dPr>
                          <m:ctrlPr>
                            <a:rPr lang="en-US" altLang="en-US" sz="2400" b="0" i="1" smtClean="0">
                              <a:latin typeface="Cambria Math" panose="02040503050406030204" pitchFamily="18" charset="0"/>
                            </a:rPr>
                          </m:ctrlPr>
                        </m:dPr>
                        <m:e>
                          <m:r>
                            <a:rPr lang="en-US" altLang="en-US" sz="2400" b="0" i="1" smtClean="0">
                              <a:latin typeface="Cambria Math" panose="02040503050406030204" pitchFamily="18" charset="0"/>
                            </a:rPr>
                            <m:t>0</m:t>
                          </m:r>
                          <m:r>
                            <a:rPr lang="en-US" altLang="en-US" sz="2400" b="0" i="1" smtClean="0">
                              <a:latin typeface="Cambria Math" panose="02040503050406030204" pitchFamily="18" charset="0"/>
                              <a:ea typeface="Cambria Math" panose="02040503050406030204" pitchFamily="18" charset="0"/>
                            </a:rPr>
                            <m:t>°</m:t>
                          </m:r>
                        </m:e>
                      </m:d>
                      <m:r>
                        <a:rPr lang="en-US" altLang="en-US" sz="2400" b="0" i="1" smtClean="0">
                          <a:latin typeface="Cambria Math" panose="02040503050406030204" pitchFamily="18" charset="0"/>
                          <a:ea typeface="Cambria Math" panose="02040503050406030204" pitchFamily="18" charset="0"/>
                        </a:rPr>
                        <m:t>=</m:t>
                      </m:r>
                      <m:sSub>
                        <m:sSubPr>
                          <m:ctrlPr>
                            <a:rPr lang="en-US" altLang="en-US" sz="2400" b="0" i="1" smtClean="0">
                              <a:latin typeface="Cambria Math" panose="02040503050406030204" pitchFamily="18" charset="0"/>
                              <a:ea typeface="Cambria Math" panose="02040503050406030204" pitchFamily="18" charset="0"/>
                            </a:rPr>
                          </m:ctrlPr>
                        </m:sSubPr>
                        <m:e>
                          <m:r>
                            <a:rPr lang="en-US" altLang="en-US" sz="2400" b="0" i="1" smtClean="0">
                              <a:latin typeface="Cambria Math" panose="02040503050406030204" pitchFamily="18" charset="0"/>
                              <a:ea typeface="Cambria Math" panose="02040503050406030204" pitchFamily="18" charset="0"/>
                            </a:rPr>
                            <m:t>𝑞</m:t>
                          </m:r>
                        </m:e>
                        <m:sub>
                          <m:r>
                            <a:rPr lang="en-US" altLang="en-US" sz="2400" b="0" i="1" smtClean="0">
                              <a:latin typeface="Cambria Math" panose="02040503050406030204" pitchFamily="18" charset="0"/>
                              <a:ea typeface="Cambria Math" panose="02040503050406030204" pitchFamily="18" charset="0"/>
                            </a:rPr>
                            <m:t>0</m:t>
                          </m:r>
                        </m:sub>
                      </m:sSub>
                      <m:r>
                        <a:rPr lang="en-US" altLang="en-US" sz="2400" b="0" i="1" smtClean="0">
                          <a:latin typeface="Cambria Math" panose="02040503050406030204" pitchFamily="18" charset="0"/>
                          <a:ea typeface="Cambria Math" panose="02040503050406030204" pitchFamily="18" charset="0"/>
                        </a:rPr>
                        <m:t>𝐸𝑑</m:t>
                      </m:r>
                    </m:oMath>
                  </m:oMathPara>
                </a14:m>
                <a:endParaRPr lang="en-CA" altLang="en-US" sz="2400" dirty="0"/>
              </a:p>
              <a:p>
                <a:pPr marL="0" indent="0">
                  <a:buSzPct val="100000"/>
                  <a:buNone/>
                </a:pPr>
                <a:endParaRPr lang="en-CA" altLang="en-US" sz="2400" i="1" dirty="0">
                  <a:latin typeface="Cambria Math" panose="02040503050406030204" pitchFamily="18" charset="0"/>
                  <a:ea typeface="Cambria Math" panose="02040503050406030204" pitchFamily="18" charset="0"/>
                </a:endParaRPr>
              </a:p>
              <a:p>
                <a:pPr marL="0" indent="0">
                  <a:buSzPct val="100000"/>
                  <a:buNone/>
                </a:pPr>
                <a14:m>
                  <m:oMathPara xmlns:m="http://schemas.openxmlformats.org/officeDocument/2006/math">
                    <m:oMathParaPr>
                      <m:jc m:val="centerGroup"/>
                    </m:oMathParaPr>
                    <m:oMath xmlns:m="http://schemas.openxmlformats.org/officeDocument/2006/math">
                      <m:r>
                        <a:rPr lang="en-CA" altLang="en-US" sz="2400" i="1" smtClean="0">
                          <a:latin typeface="Cambria Math" panose="02040503050406030204" pitchFamily="18" charset="0"/>
                          <a:ea typeface="Cambria Math" panose="02040503050406030204" pitchFamily="18" charset="0"/>
                        </a:rPr>
                        <m:t>∆</m:t>
                      </m:r>
                      <m:sSub>
                        <m:sSubPr>
                          <m:ctrlPr>
                            <a:rPr lang="en-CA" altLang="en-US" sz="2400" i="1" smtClean="0">
                              <a:latin typeface="Cambria Math" panose="02040503050406030204" pitchFamily="18" charset="0"/>
                              <a:ea typeface="Cambria Math" panose="02040503050406030204" pitchFamily="18" charset="0"/>
                            </a:rPr>
                          </m:ctrlPr>
                        </m:sSubPr>
                        <m:e>
                          <m:r>
                            <a:rPr lang="en-US" altLang="en-US" sz="2400" b="0" i="1" smtClean="0">
                              <a:latin typeface="Cambria Math" panose="02040503050406030204" pitchFamily="18" charset="0"/>
                              <a:ea typeface="Cambria Math" panose="02040503050406030204" pitchFamily="18" charset="0"/>
                            </a:rPr>
                            <m:t>𝑃𝐸</m:t>
                          </m:r>
                        </m:e>
                        <m:sub/>
                      </m:sSub>
                      <m:r>
                        <a:rPr lang="en-US" altLang="en-US" sz="2400" b="0" i="1" smtClean="0">
                          <a:latin typeface="Cambria Math" panose="02040503050406030204" pitchFamily="18" charset="0"/>
                          <a:ea typeface="Cambria Math" panose="02040503050406030204" pitchFamily="18" charset="0"/>
                        </a:rPr>
                        <m:t>=−</m:t>
                      </m:r>
                      <m:sSub>
                        <m:sSubPr>
                          <m:ctrlPr>
                            <a:rPr lang="en-US" altLang="en-US" sz="2400" b="0" i="1" smtClean="0">
                              <a:latin typeface="Cambria Math" panose="02040503050406030204" pitchFamily="18" charset="0"/>
                              <a:ea typeface="Cambria Math" panose="02040503050406030204" pitchFamily="18" charset="0"/>
                            </a:rPr>
                          </m:ctrlPr>
                        </m:sSubPr>
                        <m:e>
                          <m:r>
                            <a:rPr lang="en-US" altLang="en-US" sz="2400" b="0" i="1" smtClean="0">
                              <a:latin typeface="Cambria Math" panose="02040503050406030204" pitchFamily="18" charset="0"/>
                              <a:ea typeface="Cambria Math" panose="02040503050406030204" pitchFamily="18" charset="0"/>
                            </a:rPr>
                            <m:t>𝑊</m:t>
                          </m:r>
                        </m:e>
                        <m:sub>
                          <m:r>
                            <a:rPr lang="en-US" altLang="en-US" sz="2400" b="0" i="1" smtClean="0">
                              <a:latin typeface="Cambria Math" panose="02040503050406030204" pitchFamily="18" charset="0"/>
                              <a:ea typeface="Cambria Math" panose="02040503050406030204" pitchFamily="18" charset="0"/>
                            </a:rPr>
                            <m:t>𝐸</m:t>
                          </m:r>
                        </m:sub>
                      </m:sSub>
                      <m:r>
                        <a:rPr lang="en-US" altLang="en-US" sz="2400" b="0" i="1" smtClean="0">
                          <a:latin typeface="Cambria Math" panose="02040503050406030204" pitchFamily="18" charset="0"/>
                          <a:ea typeface="Cambria Math" panose="02040503050406030204" pitchFamily="18" charset="0"/>
                        </a:rPr>
                        <m:t>=−</m:t>
                      </m:r>
                      <m:sSub>
                        <m:sSubPr>
                          <m:ctrlPr>
                            <a:rPr lang="en-US" altLang="en-US" sz="2400" i="1">
                              <a:latin typeface="Cambria Math" panose="02040503050406030204" pitchFamily="18" charset="0"/>
                              <a:ea typeface="Cambria Math" panose="02040503050406030204" pitchFamily="18" charset="0"/>
                            </a:rPr>
                          </m:ctrlPr>
                        </m:sSubPr>
                        <m:e>
                          <m:r>
                            <a:rPr lang="en-US" altLang="en-US" sz="2400" i="1">
                              <a:latin typeface="Cambria Math" panose="02040503050406030204" pitchFamily="18" charset="0"/>
                              <a:ea typeface="Cambria Math" panose="02040503050406030204" pitchFamily="18" charset="0"/>
                            </a:rPr>
                            <m:t>𝑞</m:t>
                          </m:r>
                        </m:e>
                        <m:sub>
                          <m:r>
                            <a:rPr lang="en-US" altLang="en-US" sz="2400" i="1">
                              <a:latin typeface="Cambria Math" panose="02040503050406030204" pitchFamily="18" charset="0"/>
                              <a:ea typeface="Cambria Math" panose="02040503050406030204" pitchFamily="18" charset="0"/>
                            </a:rPr>
                            <m:t>0</m:t>
                          </m:r>
                        </m:sub>
                      </m:sSub>
                      <m:r>
                        <a:rPr lang="en-US" altLang="en-US" sz="2400" i="1">
                          <a:latin typeface="Cambria Math" panose="02040503050406030204" pitchFamily="18" charset="0"/>
                          <a:ea typeface="Cambria Math" panose="02040503050406030204" pitchFamily="18" charset="0"/>
                        </a:rPr>
                        <m:t>𝐸𝑑</m:t>
                      </m:r>
                    </m:oMath>
                  </m:oMathPara>
                </a14:m>
                <a:endParaRPr lang="en-CA" altLang="en-US" sz="2400" dirty="0"/>
              </a:p>
              <a:p>
                <a:pPr marL="0" indent="0">
                  <a:buSzPct val="100000"/>
                  <a:buNone/>
                </a:pPr>
                <a:endParaRPr lang="en-US" altLang="en-US" sz="2400" i="1" dirty="0">
                  <a:latin typeface="Cambria Math" panose="02040503050406030204" pitchFamily="18" charset="0"/>
                  <a:ea typeface="Cambria Math" panose="02040503050406030204" pitchFamily="18" charset="0"/>
                </a:endParaRPr>
              </a:p>
              <a:p>
                <a:pPr marL="0" indent="0">
                  <a:buSzPct val="100000"/>
                  <a:buNone/>
                </a:pPr>
                <a14:m>
                  <m:oMathPara xmlns:m="http://schemas.openxmlformats.org/officeDocument/2006/math">
                    <m:oMathParaPr>
                      <m:jc m:val="centerGroup"/>
                    </m:oMathParaPr>
                    <m:oMath xmlns:m="http://schemas.openxmlformats.org/officeDocument/2006/math">
                      <m:sSub>
                        <m:sSubPr>
                          <m:ctrlPr>
                            <a:rPr lang="en-US" altLang="en-US" sz="2400" b="0" i="1" smtClean="0">
                              <a:latin typeface="Cambria Math" panose="02040503050406030204" pitchFamily="18" charset="0"/>
                              <a:ea typeface="Cambria Math" panose="02040503050406030204" pitchFamily="18" charset="0"/>
                            </a:rPr>
                          </m:ctrlPr>
                        </m:sSubPr>
                        <m:e>
                          <m:r>
                            <a:rPr lang="en-US" altLang="en-US" sz="2400" b="0" i="1" smtClean="0">
                              <a:latin typeface="Cambria Math" panose="02040503050406030204" pitchFamily="18" charset="0"/>
                              <a:ea typeface="Cambria Math" panose="02040503050406030204" pitchFamily="18" charset="0"/>
                            </a:rPr>
                            <m:t>𝑃𝐸</m:t>
                          </m:r>
                        </m:e>
                        <m:sub>
                          <m:r>
                            <a:rPr lang="en-US" altLang="en-US" sz="2400" b="0" i="1" smtClean="0">
                              <a:latin typeface="Cambria Math" panose="02040503050406030204" pitchFamily="18" charset="0"/>
                              <a:ea typeface="Cambria Math" panose="02040503050406030204" pitchFamily="18" charset="0"/>
                            </a:rPr>
                            <m:t>𝐵</m:t>
                          </m:r>
                        </m:sub>
                      </m:sSub>
                      <m:r>
                        <a:rPr lang="en-US" altLang="en-US" sz="2400" b="0" i="1" smtClean="0">
                          <a:latin typeface="Cambria Math" panose="02040503050406030204" pitchFamily="18" charset="0"/>
                          <a:ea typeface="Cambria Math" panose="02040503050406030204" pitchFamily="18" charset="0"/>
                        </a:rPr>
                        <m:t>−</m:t>
                      </m:r>
                      <m:sSub>
                        <m:sSubPr>
                          <m:ctrlPr>
                            <a:rPr lang="en-US" altLang="en-US" sz="2400" b="0" i="1" smtClean="0">
                              <a:latin typeface="Cambria Math" panose="02040503050406030204" pitchFamily="18" charset="0"/>
                              <a:ea typeface="Cambria Math" panose="02040503050406030204" pitchFamily="18" charset="0"/>
                            </a:rPr>
                          </m:ctrlPr>
                        </m:sSubPr>
                        <m:e>
                          <m:r>
                            <a:rPr lang="en-US" altLang="en-US" sz="2400" b="0" i="1" smtClean="0">
                              <a:latin typeface="Cambria Math" panose="02040503050406030204" pitchFamily="18" charset="0"/>
                              <a:ea typeface="Cambria Math" panose="02040503050406030204" pitchFamily="18" charset="0"/>
                            </a:rPr>
                            <m:t>𝑃𝐸</m:t>
                          </m:r>
                        </m:e>
                        <m:sub>
                          <m:r>
                            <a:rPr lang="en-US" altLang="en-US" sz="2400" b="0" i="1" smtClean="0">
                              <a:latin typeface="Cambria Math" panose="02040503050406030204" pitchFamily="18" charset="0"/>
                              <a:ea typeface="Cambria Math" panose="02040503050406030204" pitchFamily="18" charset="0"/>
                            </a:rPr>
                            <m:t>𝐴</m:t>
                          </m:r>
                        </m:sub>
                      </m:sSub>
                      <m:r>
                        <a:rPr lang="en-US" altLang="en-US" sz="2400" b="0" i="1" smtClean="0">
                          <a:latin typeface="Cambria Math" panose="02040503050406030204" pitchFamily="18" charset="0"/>
                          <a:ea typeface="Cambria Math" panose="02040503050406030204" pitchFamily="18" charset="0"/>
                        </a:rPr>
                        <m:t>=</m:t>
                      </m:r>
                      <m:r>
                        <a:rPr lang="en-US" altLang="en-US" sz="2400" i="1">
                          <a:latin typeface="Cambria Math" panose="02040503050406030204" pitchFamily="18" charset="0"/>
                          <a:ea typeface="Cambria Math" panose="02040503050406030204" pitchFamily="18" charset="0"/>
                        </a:rPr>
                        <m:t>−</m:t>
                      </m:r>
                      <m:sSub>
                        <m:sSubPr>
                          <m:ctrlPr>
                            <a:rPr lang="en-US" altLang="en-US" sz="2400" i="1">
                              <a:latin typeface="Cambria Math" panose="02040503050406030204" pitchFamily="18" charset="0"/>
                              <a:ea typeface="Cambria Math" panose="02040503050406030204" pitchFamily="18" charset="0"/>
                            </a:rPr>
                          </m:ctrlPr>
                        </m:sSubPr>
                        <m:e>
                          <m:r>
                            <a:rPr lang="en-US" altLang="en-US" sz="2400" i="1">
                              <a:latin typeface="Cambria Math" panose="02040503050406030204" pitchFamily="18" charset="0"/>
                              <a:ea typeface="Cambria Math" panose="02040503050406030204" pitchFamily="18" charset="0"/>
                            </a:rPr>
                            <m:t>𝑞</m:t>
                          </m:r>
                        </m:e>
                        <m:sub>
                          <m:r>
                            <a:rPr lang="en-US" altLang="en-US" sz="2400" i="1">
                              <a:latin typeface="Cambria Math" panose="02040503050406030204" pitchFamily="18" charset="0"/>
                              <a:ea typeface="Cambria Math" panose="02040503050406030204" pitchFamily="18" charset="0"/>
                            </a:rPr>
                            <m:t>0</m:t>
                          </m:r>
                        </m:sub>
                      </m:sSub>
                      <m:r>
                        <a:rPr lang="en-US" altLang="en-US" sz="2400" i="1">
                          <a:latin typeface="Cambria Math" panose="02040503050406030204" pitchFamily="18" charset="0"/>
                          <a:ea typeface="Cambria Math" panose="02040503050406030204" pitchFamily="18" charset="0"/>
                        </a:rPr>
                        <m:t>𝐸𝑑</m:t>
                      </m:r>
                    </m:oMath>
                  </m:oMathPara>
                </a14:m>
                <a:endParaRPr lang="en-CA" altLang="en-US" sz="2400" dirty="0"/>
              </a:p>
              <a:p>
                <a:pPr marL="0" indent="0">
                  <a:buSzPct val="100000"/>
                  <a:buNone/>
                </a:pPr>
                <a:endParaRPr lang="en-CA" alt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503903" y="1752600"/>
                <a:ext cx="4419600" cy="4648200"/>
              </a:xfrm>
              <a:blipFill>
                <a:blip r:embed="rId2"/>
                <a:stretch>
                  <a:fillRect t="-1706" r="-1655"/>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6270C700-FF8F-E007-CE10-648E06D678D0}"/>
              </a:ext>
            </a:extLst>
          </p:cNvPr>
          <p:cNvPicPr>
            <a:picLocks noChangeAspect="1"/>
          </p:cNvPicPr>
          <p:nvPr/>
        </p:nvPicPr>
        <p:blipFill>
          <a:blip r:embed="rId3"/>
          <a:stretch>
            <a:fillRect/>
          </a:stretch>
        </p:blipFill>
        <p:spPr>
          <a:xfrm>
            <a:off x="5181600" y="1905000"/>
            <a:ext cx="3523793" cy="3853006"/>
          </a:xfrm>
          <a:prstGeom prst="rect">
            <a:avLst/>
          </a:prstGeom>
        </p:spPr>
      </p:pic>
    </p:spTree>
    <p:extLst>
      <p:ext uri="{BB962C8B-B14F-4D97-AF65-F5344CB8AC3E}">
        <p14:creationId xmlns:p14="http://schemas.microsoft.com/office/powerpoint/2010/main" val="3547959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077200" cy="1320800"/>
          </a:xfrm>
        </p:spPr>
        <p:txBody>
          <a:bodyPr/>
          <a:lstStyle/>
          <a:p>
            <a:r>
              <a:rPr lang="en-US" altLang="en-US" sz="3600" dirty="0"/>
              <a:t>Electric potential energy of two point charges</a:t>
            </a:r>
            <a:endParaRPr lang="en-US" sz="2000" b="0" dirty="0"/>
          </a:p>
        </p:txBody>
      </p:sp>
      <p:sp>
        <p:nvSpPr>
          <p:cNvPr id="3" name="Content Placeholder 2"/>
          <p:cNvSpPr>
            <a:spLocks noGrp="1"/>
          </p:cNvSpPr>
          <p:nvPr>
            <p:ph idx="1"/>
          </p:nvPr>
        </p:nvSpPr>
        <p:spPr>
          <a:xfrm>
            <a:off x="304800" y="1905000"/>
            <a:ext cx="5791200" cy="4419600"/>
          </a:xfrm>
        </p:spPr>
        <p:txBody>
          <a:bodyPr>
            <a:normAutofit/>
          </a:bodyPr>
          <a:lstStyle/>
          <a:p>
            <a:pPr marL="256032" indent="-256032">
              <a:buSzPct val="100000"/>
            </a:pPr>
            <a:r>
              <a:rPr lang="en-US" altLang="en-US" sz="1800" dirty="0"/>
              <a:t>We can introduce the idea of electric potential energy for </a:t>
            </a:r>
            <a:r>
              <a:rPr lang="en-US" altLang="en-US" sz="1800" b="1" dirty="0"/>
              <a:t>any</a:t>
            </a:r>
            <a:r>
              <a:rPr lang="en-US" altLang="en-US" sz="1800" dirty="0"/>
              <a:t> field.</a:t>
            </a:r>
          </a:p>
          <a:p>
            <a:pPr marL="256032" indent="-256032">
              <a:buSzPct val="100000"/>
            </a:pPr>
            <a:r>
              <a:rPr lang="en-US" altLang="en-US" sz="1800" dirty="0"/>
              <a:t>The work done by the electric field of one point charge on another does not depend on the path taken.</a:t>
            </a:r>
          </a:p>
          <a:p>
            <a:pPr marL="256032" indent="-256032">
              <a:buSzPct val="100000"/>
            </a:pPr>
            <a:r>
              <a:rPr lang="en-US" altLang="en-US" sz="1800" dirty="0"/>
              <a:t>Therefore, the electric potential energy only depends on the distance between the charges.</a:t>
            </a:r>
          </a:p>
          <a:p>
            <a:r>
              <a:rPr lang="en-US" altLang="en-US" sz="2400" dirty="0"/>
              <a:t> </a:t>
            </a:r>
          </a:p>
        </p:txBody>
      </p:sp>
      <p:pic>
        <p:nvPicPr>
          <p:cNvPr id="5" name="Picture 4">
            <a:extLst>
              <a:ext uri="{FF2B5EF4-FFF2-40B4-BE49-F238E27FC236}">
                <a16:creationId xmlns:a16="http://schemas.microsoft.com/office/drawing/2014/main" id="{02A788FA-3CAD-6A9D-3D5C-602C9CB2E2E6}"/>
              </a:ext>
            </a:extLst>
          </p:cNvPr>
          <p:cNvPicPr>
            <a:picLocks noChangeAspect="1"/>
          </p:cNvPicPr>
          <p:nvPr/>
        </p:nvPicPr>
        <p:blipFill>
          <a:blip r:embed="rId2"/>
          <a:stretch>
            <a:fillRect/>
          </a:stretch>
        </p:blipFill>
        <p:spPr>
          <a:xfrm>
            <a:off x="-140343" y="3962400"/>
            <a:ext cx="9067800" cy="765498"/>
          </a:xfrm>
          <a:prstGeom prst="rect">
            <a:avLst/>
          </a:prstGeom>
        </p:spPr>
      </p:pic>
      <p:sp>
        <p:nvSpPr>
          <p:cNvPr id="6" name="TextBox 5">
            <a:extLst>
              <a:ext uri="{FF2B5EF4-FFF2-40B4-BE49-F238E27FC236}">
                <a16:creationId xmlns:a16="http://schemas.microsoft.com/office/drawing/2014/main" id="{74FE0225-1A1B-A6F8-772A-D1D52DECF2EE}"/>
              </a:ext>
            </a:extLst>
          </p:cNvPr>
          <p:cNvSpPr txBox="1"/>
          <p:nvPr/>
        </p:nvSpPr>
        <p:spPr>
          <a:xfrm>
            <a:off x="457200" y="4879917"/>
            <a:ext cx="8534400" cy="646331"/>
          </a:xfrm>
          <a:prstGeom prst="rect">
            <a:avLst/>
          </a:prstGeom>
          <a:noFill/>
        </p:spPr>
        <p:txBody>
          <a:bodyPr wrap="square">
            <a:spAutoFit/>
          </a:bodyPr>
          <a:lstStyle/>
          <a:p>
            <a:r>
              <a:rPr lang="en-US" dirty="0"/>
              <a:t>This equation is valid no matter what the  signs of the charges are.</a:t>
            </a:r>
          </a:p>
          <a:p>
            <a:r>
              <a:rPr lang="en-US" dirty="0"/>
              <a:t> Potential energy is defined to be zero when  the charges are infinitely far apart.</a:t>
            </a:r>
          </a:p>
        </p:txBody>
      </p:sp>
    </p:spTree>
    <p:extLst>
      <p:ext uri="{BB962C8B-B14F-4D97-AF65-F5344CB8AC3E}">
        <p14:creationId xmlns:p14="http://schemas.microsoft.com/office/powerpoint/2010/main" val="1109919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E5B24-CF40-6F0F-0DAD-74EAE81098B1}"/>
              </a:ext>
            </a:extLst>
          </p:cNvPr>
          <p:cNvSpPr>
            <a:spLocks noGrp="1"/>
          </p:cNvSpPr>
          <p:nvPr>
            <p:ph type="title"/>
          </p:nvPr>
        </p:nvSpPr>
        <p:spPr>
          <a:xfrm>
            <a:off x="440267" y="380330"/>
            <a:ext cx="7713133" cy="1292662"/>
          </a:xfrm>
        </p:spPr>
        <p:txBody>
          <a:bodyPr/>
          <a:lstStyle/>
          <a:p>
            <a:r>
              <a:rPr lang="en-US" dirty="0"/>
              <a:t>Electric potential</a:t>
            </a:r>
          </a:p>
        </p:txBody>
      </p:sp>
      <p:pic>
        <p:nvPicPr>
          <p:cNvPr id="5" name="Content Placeholder 4" descr="A math equation with black text&#10;&#10;Description automatically generated">
            <a:extLst>
              <a:ext uri="{FF2B5EF4-FFF2-40B4-BE49-F238E27FC236}">
                <a16:creationId xmlns:a16="http://schemas.microsoft.com/office/drawing/2014/main" id="{ED53B128-151B-A570-2E04-3C4C1A2F98A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33800" y="2751016"/>
            <a:ext cx="1433318" cy="756921"/>
          </a:xfrm>
        </p:spPr>
      </p:pic>
      <p:sp>
        <p:nvSpPr>
          <p:cNvPr id="6" name="Rectangle 1">
            <a:extLst>
              <a:ext uri="{FF2B5EF4-FFF2-40B4-BE49-F238E27FC236}">
                <a16:creationId xmlns:a16="http://schemas.microsoft.com/office/drawing/2014/main" id="{84AAE9C6-34CE-1082-5A17-AF0CD7108D83}"/>
              </a:ext>
            </a:extLst>
          </p:cNvPr>
          <p:cNvSpPr>
            <a:spLocks noChangeArrowheads="1"/>
          </p:cNvSpPr>
          <p:nvPr/>
        </p:nvSpPr>
        <p:spPr bwMode="auto">
          <a:xfrm>
            <a:off x="350079" y="1976318"/>
            <a:ext cx="8260522"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b="1" dirty="0">
                <a:solidFill>
                  <a:srgbClr val="424242"/>
                </a:solidFill>
                <a:latin typeface="+mn-lt"/>
              </a:rPr>
              <a:t>E</a:t>
            </a:r>
            <a:r>
              <a:rPr kumimoji="0" lang="en-US" altLang="en-US" sz="1800" b="1" i="0" u="none" strike="noStrike" cap="none" normalizeH="0" baseline="0" dirty="0">
                <a:ln>
                  <a:noFill/>
                </a:ln>
                <a:solidFill>
                  <a:srgbClr val="424242"/>
                </a:solidFill>
                <a:effectLst/>
                <a:latin typeface="+mn-lt"/>
              </a:rPr>
              <a:t>lectric potential</a:t>
            </a:r>
            <a:r>
              <a:rPr kumimoji="0" lang="en-US" altLang="en-US" sz="1800" b="0" i="0" u="none" strike="noStrike" cap="none" normalizeH="0" baseline="0" dirty="0">
                <a:ln>
                  <a:noFill/>
                </a:ln>
                <a:solidFill>
                  <a:srgbClr val="424242"/>
                </a:solidFill>
                <a:effectLst/>
                <a:latin typeface="+mn-lt"/>
              </a:rPr>
              <a:t> </a:t>
            </a:r>
            <a:r>
              <a:rPr lang="en-US" altLang="en-US" sz="2000" i="1" dirty="0">
                <a:solidFill>
                  <a:srgbClr val="424242"/>
                </a:solidFill>
                <a:latin typeface="+mn-lt"/>
              </a:rPr>
              <a:t>V </a:t>
            </a:r>
            <a:r>
              <a:rPr kumimoji="0" lang="en-US" altLang="en-US" sz="1800" b="0" i="0" u="none" strike="noStrike" cap="none" normalizeH="0" baseline="0" dirty="0">
                <a:ln>
                  <a:noFill/>
                </a:ln>
                <a:solidFill>
                  <a:srgbClr val="424242"/>
                </a:solidFill>
                <a:effectLst/>
                <a:latin typeface="+mn-lt"/>
              </a:rPr>
              <a:t>(or simply potential, since electric is understood) is</a:t>
            </a:r>
            <a:r>
              <a:rPr kumimoji="0" lang="en-US" altLang="en-US" sz="1800" b="0" i="0" u="none" strike="noStrike" cap="none" normalizeH="0" dirty="0">
                <a:ln>
                  <a:noFill/>
                </a:ln>
                <a:solidFill>
                  <a:srgbClr val="424242"/>
                </a:solidFill>
                <a:effectLst/>
                <a:latin typeface="+mn-lt"/>
              </a:rPr>
              <a:t> defined as</a:t>
            </a:r>
            <a:r>
              <a:rPr kumimoji="0" lang="en-US" altLang="en-US" sz="1800" b="0" i="0" u="none" strike="noStrike" cap="none" normalizeH="0" baseline="0" dirty="0">
                <a:ln>
                  <a:noFill/>
                </a:ln>
                <a:solidFill>
                  <a:srgbClr val="424242"/>
                </a:solidFill>
                <a:effectLst/>
                <a:latin typeface="+mn-lt"/>
              </a:rPr>
              <a:t> the potential energy per unit charge:</a:t>
            </a:r>
            <a:endParaRPr kumimoji="0" lang="en-US" altLang="en-US" sz="1800" b="0" i="0" u="none" strike="noStrike" cap="none" normalizeH="0" baseline="0" dirty="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chemeClr val="tx1"/>
                </a:solidFill>
                <a:effectLst/>
                <a:latin typeface="Arial" panose="020B0604020202020204" pitchFamily="34" charset="0"/>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770C9E94-1A6B-69AD-1FA0-118AF393E71A}"/>
              </a:ext>
            </a:extLst>
          </p:cNvPr>
          <p:cNvSpPr txBox="1"/>
          <p:nvPr/>
        </p:nvSpPr>
        <p:spPr>
          <a:xfrm>
            <a:off x="457200" y="3810000"/>
            <a:ext cx="7772400" cy="3139321"/>
          </a:xfrm>
          <a:prstGeom prst="rect">
            <a:avLst/>
          </a:prstGeom>
          <a:noFill/>
        </p:spPr>
        <p:txBody>
          <a:bodyPr wrap="square">
            <a:spAutoFit/>
          </a:bodyPr>
          <a:lstStyle/>
          <a:p>
            <a:r>
              <a:rPr lang="en-US" dirty="0"/>
              <a:t>The </a:t>
            </a:r>
            <a:r>
              <a:rPr lang="en-US" b="1" dirty="0"/>
              <a:t>potential difference</a:t>
            </a:r>
            <a:r>
              <a:rPr lang="en-US" dirty="0"/>
              <a:t> between points </a:t>
            </a:r>
            <a:r>
              <a:rPr lang="en-US" i="1" dirty="0"/>
              <a:t>A</a:t>
            </a:r>
            <a:r>
              <a:rPr lang="en-US" dirty="0"/>
              <a:t> and </a:t>
            </a:r>
            <a:r>
              <a:rPr lang="en-US" i="1" dirty="0"/>
              <a:t>B</a:t>
            </a:r>
            <a:r>
              <a:rPr lang="en-US" dirty="0"/>
              <a:t>,  </a:t>
            </a:r>
            <a:r>
              <a:rPr lang="en-US" i="1" dirty="0">
                <a:latin typeface="Times New Roman" panose="02020603050405020304" pitchFamily="18" charset="0"/>
                <a:cs typeface="Times New Roman" panose="02020603050405020304" pitchFamily="18" charset="0"/>
              </a:rPr>
              <a:t>V</a:t>
            </a:r>
            <a:r>
              <a:rPr lang="en-US" baseline="-25000" dirty="0"/>
              <a:t>B</a:t>
            </a:r>
            <a:r>
              <a:rPr lang="en-US" dirty="0"/>
              <a:t>–</a:t>
            </a:r>
            <a:r>
              <a:rPr lang="en-US" i="1" dirty="0">
                <a:latin typeface="Times New Roman" panose="02020603050405020304" pitchFamily="18" charset="0"/>
                <a:cs typeface="Times New Roman" panose="02020603050405020304" pitchFamily="18" charset="0"/>
              </a:rPr>
              <a:t>V</a:t>
            </a:r>
            <a:r>
              <a:rPr lang="en-US" baseline="-25000" dirty="0"/>
              <a:t>A </a:t>
            </a:r>
            <a:r>
              <a:rPr lang="en-US" dirty="0"/>
              <a:t>is thus defined to be the change in potential energy of a charge  q moved from </a:t>
            </a:r>
            <a:r>
              <a:rPr lang="en-US" i="1" dirty="0"/>
              <a:t>A</a:t>
            </a:r>
            <a:r>
              <a:rPr lang="en-US" dirty="0"/>
              <a:t> to </a:t>
            </a:r>
            <a:r>
              <a:rPr lang="en-US" i="1" dirty="0"/>
              <a:t>B</a:t>
            </a:r>
            <a:r>
              <a:rPr lang="en-US" dirty="0"/>
              <a:t>, divided by the charge. </a:t>
            </a:r>
          </a:p>
          <a:p>
            <a:endParaRPr lang="en-US" dirty="0"/>
          </a:p>
          <a:p>
            <a:endParaRPr lang="en-US" dirty="0"/>
          </a:p>
          <a:p>
            <a:endParaRPr lang="en-US" dirty="0"/>
          </a:p>
          <a:p>
            <a:r>
              <a:rPr lang="en-US" dirty="0"/>
              <a:t>Note: Units of potential difference are joules per coulomb, given the name volt (V) after Alessandro Volta. </a:t>
            </a:r>
          </a:p>
          <a:p>
            <a:endParaRPr lang="en-US" dirty="0"/>
          </a:p>
          <a:p>
            <a:endParaRPr lang="en-US" dirty="0"/>
          </a:p>
          <a:p>
            <a:r>
              <a:rPr lang="en-US" dirty="0"/>
              <a:t> </a:t>
            </a:r>
          </a:p>
        </p:txBody>
      </p:sp>
      <p:pic>
        <p:nvPicPr>
          <p:cNvPr id="13" name="Picture 12" descr="A close up of a sign&#10;&#10;Description automatically generated">
            <a:extLst>
              <a:ext uri="{FF2B5EF4-FFF2-40B4-BE49-F238E27FC236}">
                <a16:creationId xmlns:a16="http://schemas.microsoft.com/office/drawing/2014/main" id="{C7BF55BB-5357-6C65-B396-E36F69D4F0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5090" y="4706560"/>
            <a:ext cx="2730500" cy="673100"/>
          </a:xfrm>
          <a:prstGeom prst="rect">
            <a:avLst/>
          </a:prstGeom>
        </p:spPr>
      </p:pic>
    </p:spTree>
    <p:extLst>
      <p:ext uri="{BB962C8B-B14F-4D97-AF65-F5344CB8AC3E}">
        <p14:creationId xmlns:p14="http://schemas.microsoft.com/office/powerpoint/2010/main" val="1534988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1A883-319F-4765-5418-2359ABC80739}"/>
              </a:ext>
            </a:extLst>
          </p:cNvPr>
          <p:cNvSpPr>
            <a:spLocks noGrp="1"/>
          </p:cNvSpPr>
          <p:nvPr>
            <p:ph type="title"/>
          </p:nvPr>
        </p:nvSpPr>
        <p:spPr/>
        <p:txBody>
          <a:bodyPr/>
          <a:lstStyle/>
          <a:p>
            <a:r>
              <a:rPr lang="en-US" dirty="0"/>
              <a:t>Electric potential, details</a:t>
            </a:r>
          </a:p>
        </p:txBody>
      </p:sp>
      <p:sp>
        <p:nvSpPr>
          <p:cNvPr id="3" name="Content Placeholder 2">
            <a:extLst>
              <a:ext uri="{FF2B5EF4-FFF2-40B4-BE49-F238E27FC236}">
                <a16:creationId xmlns:a16="http://schemas.microsoft.com/office/drawing/2014/main" id="{A55EC714-4C29-0389-2ABF-38555BE88422}"/>
              </a:ext>
            </a:extLst>
          </p:cNvPr>
          <p:cNvSpPr>
            <a:spLocks noGrp="1"/>
          </p:cNvSpPr>
          <p:nvPr>
            <p:ph idx="1"/>
          </p:nvPr>
        </p:nvSpPr>
        <p:spPr/>
        <p:txBody>
          <a:bodyPr>
            <a:normAutofit/>
          </a:bodyPr>
          <a:lstStyle/>
          <a:p>
            <a:r>
              <a:rPr lang="en-US" sz="2400" b="0" i="0" dirty="0">
                <a:solidFill>
                  <a:srgbClr val="424242"/>
                </a:solidFill>
                <a:effectLst/>
              </a:rPr>
              <a:t>Note that </a:t>
            </a:r>
          </a:p>
          <a:p>
            <a:pPr>
              <a:buFont typeface="Arial" panose="020B0604020202020204" pitchFamily="34" charset="0"/>
              <a:buChar char="•"/>
            </a:pPr>
            <a:r>
              <a:rPr lang="en-US" sz="2400" dirty="0">
                <a:solidFill>
                  <a:srgbClr val="424242"/>
                </a:solidFill>
              </a:rPr>
              <a:t> </a:t>
            </a:r>
            <a:r>
              <a:rPr lang="en-US" sz="2400" b="0" i="0" dirty="0">
                <a:solidFill>
                  <a:srgbClr val="424242"/>
                </a:solidFill>
                <a:effectLst/>
              </a:rPr>
              <a:t>term </a:t>
            </a:r>
            <a:r>
              <a:rPr lang="en-US" sz="2400" b="1" i="0" dirty="0">
                <a:solidFill>
                  <a:srgbClr val="424242"/>
                </a:solidFill>
                <a:effectLst/>
              </a:rPr>
              <a:t>voltage</a:t>
            </a:r>
            <a:r>
              <a:rPr lang="en-US" sz="2400" b="0" i="0" dirty="0">
                <a:solidFill>
                  <a:srgbClr val="424242"/>
                </a:solidFill>
                <a:effectLst/>
              </a:rPr>
              <a:t> is the common name for potential difference. Keep in mind that whenever a voltage is quoted, it is understood to be the potential difference between two points.</a:t>
            </a:r>
            <a:endParaRPr lang="en-US" sz="2400" dirty="0">
              <a:solidFill>
                <a:srgbClr val="424242"/>
              </a:solidFill>
            </a:endParaRPr>
          </a:p>
          <a:p>
            <a:pPr>
              <a:buFont typeface="Arial" panose="020B0604020202020204" pitchFamily="34" charset="0"/>
              <a:buChar char="•"/>
            </a:pPr>
            <a:r>
              <a:rPr lang="en-US" sz="2400" b="0" i="0" dirty="0">
                <a:solidFill>
                  <a:srgbClr val="424242"/>
                </a:solidFill>
                <a:effectLst/>
              </a:rPr>
              <a:t> voltage is not the same as energy. Voltage is the energy per unit charge. </a:t>
            </a:r>
            <a:endParaRPr lang="en-US" sz="2400" dirty="0"/>
          </a:p>
        </p:txBody>
      </p:sp>
    </p:spTree>
    <p:extLst>
      <p:ext uri="{BB962C8B-B14F-4D97-AF65-F5344CB8AC3E}">
        <p14:creationId xmlns:p14="http://schemas.microsoft.com/office/powerpoint/2010/main" val="15540175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12365</TotalTime>
  <Words>841</Words>
  <Application>Microsoft Office PowerPoint</Application>
  <PresentationFormat>On-screen Show (4:3)</PresentationFormat>
  <Paragraphs>84</Paragraphs>
  <Slides>13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Calibri Light</vt:lpstr>
      <vt:lpstr>Cambria Math</vt:lpstr>
      <vt:lpstr>Symbol</vt:lpstr>
      <vt:lpstr>Times New Roman</vt:lpstr>
      <vt:lpstr>Retrospect</vt:lpstr>
      <vt:lpstr>ELECTRIC POTENTIAL ENERGY  </vt:lpstr>
      <vt:lpstr>Refresher: work done by a constant force</vt:lpstr>
      <vt:lpstr>Refresher: work</vt:lpstr>
      <vt:lpstr>Refresher: conservative and nonconservative forces</vt:lpstr>
      <vt:lpstr>Electric potential energy in a uniform field</vt:lpstr>
      <vt:lpstr>Electric potential energy in a uniform field, continued</vt:lpstr>
      <vt:lpstr>Electric potential energy of two point charges</vt:lpstr>
      <vt:lpstr>Electric potential</vt:lpstr>
      <vt:lpstr>Electric potential, details</vt:lpstr>
      <vt:lpstr>Electric potential, constant electric field</vt:lpstr>
      <vt:lpstr>Electric potential due to a point charge</vt:lpstr>
      <vt:lpstr>Electron volt</vt:lpstr>
      <vt:lpstr>Conservation of energy</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558</cp:revision>
  <cp:lastPrinted>2011-04-21T17:00:36Z</cp:lastPrinted>
  <dcterms:created xsi:type="dcterms:W3CDTF">2002-07-11T17:04:39Z</dcterms:created>
  <dcterms:modified xsi:type="dcterms:W3CDTF">2023-12-05T20:21:17Z</dcterms:modified>
</cp:coreProperties>
</file>