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7" r:id="rId1"/>
  </p:sldMasterIdLst>
  <p:notesMasterIdLst>
    <p:notesMasterId r:id="rId9"/>
  </p:notesMasterIdLst>
  <p:handoutMasterIdLst>
    <p:handoutMasterId r:id="rId10"/>
  </p:handoutMasterIdLst>
  <p:sldIdLst>
    <p:sldId id="291" r:id="rId2"/>
    <p:sldId id="284" r:id="rId3"/>
    <p:sldId id="285" r:id="rId4"/>
    <p:sldId id="286" r:id="rId5"/>
    <p:sldId id="288" r:id="rId6"/>
    <p:sldId id="290" r:id="rId7"/>
    <p:sldId id="292" r:id="rId8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7" autoAdjust="0"/>
    <p:restoredTop sz="93202" autoAdjust="0"/>
  </p:normalViewPr>
  <p:slideViewPr>
    <p:cSldViewPr>
      <p:cViewPr>
        <p:scale>
          <a:sx n="103" d="100"/>
          <a:sy n="103" d="100"/>
        </p:scale>
        <p:origin x="1292" y="224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CFB13489-B6AC-4A8C-9F4E-75BBFB41FB5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7">
            <a:extLst>
              <a:ext uri="{FF2B5EF4-FFF2-40B4-BE49-F238E27FC236}">
                <a16:creationId xmlns:a16="http://schemas.microsoft.com/office/drawing/2014/main" id="{3EC28013-8DD6-165D-9500-CF825BFD5E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12" name="Text Box 23">
            <a:extLst>
              <a:ext uri="{FF2B5EF4-FFF2-40B4-BE49-F238E27FC236}">
                <a16:creationId xmlns:a16="http://schemas.microsoft.com/office/drawing/2014/main" id="{D7682175-2073-B841-0272-E0B788F279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1407130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32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663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141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644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5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76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87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548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75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42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905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9">
            <a:extLst>
              <a:ext uri="{FF2B5EF4-FFF2-40B4-BE49-F238E27FC236}">
                <a16:creationId xmlns:a16="http://schemas.microsoft.com/office/drawing/2014/main" id="{D829E218-74FB-4455-98BE-F2C5BA897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Rectangle 11">
            <a:extLst>
              <a:ext uri="{FF2B5EF4-FFF2-40B4-BE49-F238E27FC236}">
                <a16:creationId xmlns:a16="http://schemas.microsoft.com/office/drawing/2014/main" id="{7E8D75FD-D4F9-4D11-B70D-82EFCB4CF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32" name="Straight Connector 1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3" name="Rectangle 15">
            <a:extLst>
              <a:ext uri="{FF2B5EF4-FFF2-40B4-BE49-F238E27FC236}">
                <a16:creationId xmlns:a16="http://schemas.microsoft.com/office/drawing/2014/main" id="{8638A98B-4B4B-4607-B11F-7DCA0D7CCE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een lights in the sky&#10;&#10;Description automatically generated">
            <a:extLst>
              <a:ext uri="{FF2B5EF4-FFF2-40B4-BE49-F238E27FC236}">
                <a16:creationId xmlns:a16="http://schemas.microsoft.com/office/drawing/2014/main" id="{0F284379-FF3A-2169-3B1B-86D2ED46C9A2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0" r="26780" b="-2"/>
          <a:stretch/>
        </p:blipFill>
        <p:spPr bwMode="auto">
          <a:xfrm>
            <a:off x="831617" y="724567"/>
            <a:ext cx="4122264" cy="4885182"/>
          </a:xfrm>
          <a:prstGeom prst="rect">
            <a:avLst/>
          </a:prstGeom>
          <a:noFill/>
        </p:spPr>
      </p:pic>
      <p:sp>
        <p:nvSpPr>
          <p:cNvPr id="34" name="Rectangle 17">
            <a:extLst>
              <a:ext uri="{FF2B5EF4-FFF2-40B4-BE49-F238E27FC236}">
                <a16:creationId xmlns:a16="http://schemas.microsoft.com/office/drawing/2014/main" id="{8E3B9B0E-204E-4BFD-B58A-E71D9CDC3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5710114" y="0"/>
            <a:ext cx="343855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2663" y="640080"/>
            <a:ext cx="2744435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cap="all">
                <a:solidFill>
                  <a:srgbClr val="FFFFFF"/>
                </a:solidFill>
              </a:rPr>
              <a:t>Motion of charged particles in a magnetic field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663" y="3578084"/>
            <a:ext cx="2744435" cy="2639835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1300"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1121E64-CB88-4BF5-B531-C0316E7F6E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7679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329A02-58A8-2D9C-08BE-52C032582F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5916704"/>
            <a:ext cx="1231499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4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5740" name="Rectangle 115731">
            <a:extLst>
              <a:ext uri="{FF2B5EF4-FFF2-40B4-BE49-F238E27FC236}">
                <a16:creationId xmlns:a16="http://schemas.microsoft.com/office/drawing/2014/main" id="{E36F1772-5B88-4687-974A-52C4564F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58509" y="634946"/>
            <a:ext cx="4803797" cy="1450757"/>
          </a:xfrm>
        </p:spPr>
        <p:txBody>
          <a:bodyPr>
            <a:normAutofit/>
          </a:bodyPr>
          <a:lstStyle/>
          <a:p>
            <a:r>
              <a:rPr lang="en-US" altLang="en-US" sz="3400" dirty="0"/>
              <a:t>Motion of charged particles in a magnetic field</a:t>
            </a:r>
          </a:p>
        </p:txBody>
      </p:sp>
      <p:pic>
        <p:nvPicPr>
          <p:cNvPr id="2" name="Picture 1" descr="A diagram of a circle with arrows and arrows&#10;&#10;Description automatically generated">
            <a:extLst>
              <a:ext uri="{FF2B5EF4-FFF2-40B4-BE49-F238E27FC236}">
                <a16:creationId xmlns:a16="http://schemas.microsoft.com/office/drawing/2014/main" id="{C1F8A12B-4447-2A02-2206-4E751A24EA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99" y="741224"/>
            <a:ext cx="3015223" cy="2155884"/>
          </a:xfrm>
          <a:prstGeom prst="rect">
            <a:avLst/>
          </a:prstGeom>
        </p:spPr>
      </p:pic>
      <p:cxnSp>
        <p:nvCxnSpPr>
          <p:cNvPr id="115741" name="Straight Connector 115733">
            <a:extLst>
              <a:ext uri="{FF2B5EF4-FFF2-40B4-BE49-F238E27FC236}">
                <a16:creationId xmlns:a16="http://schemas.microsoft.com/office/drawing/2014/main" id="{FC2C99CD-8BCA-45F5-BA47-7A6D80CA8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885935" y="2086188"/>
            <a:ext cx="43891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A circular design with yellow and white circles&#10;&#10;Description automatically generated">
            <a:extLst>
              <a:ext uri="{FF2B5EF4-FFF2-40B4-BE49-F238E27FC236}">
                <a16:creationId xmlns:a16="http://schemas.microsoft.com/office/drawing/2014/main" id="{2E2A9E8D-4F92-5281-8C61-E53D08FDB3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559" y="3362330"/>
            <a:ext cx="2763897" cy="2618793"/>
          </a:xfrm>
          <a:prstGeom prst="rect">
            <a:avLst/>
          </a:prstGeom>
        </p:spPr>
      </p:pic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3858509" y="2198914"/>
            <a:ext cx="4803797" cy="3670180"/>
          </a:xfrm>
        </p:spPr>
        <p:txBody>
          <a:bodyPr>
            <a:normAutofit/>
          </a:bodyPr>
          <a:lstStyle/>
          <a:p>
            <a:pPr lvl="1"/>
            <a:r>
              <a:rPr lang="en-US" altLang="en-US" dirty="0"/>
              <a:t>A charged particle in a magnetic field always moves with constant speed.</a:t>
            </a:r>
          </a:p>
          <a:p>
            <a:pPr lvl="1"/>
            <a:r>
              <a:rPr lang="en-US" altLang="en-US" dirty="0"/>
              <a:t>Figure at the right illustrates the forces and shows an experimental example.</a:t>
            </a:r>
          </a:p>
          <a:p>
            <a:pPr lvl="1"/>
            <a:r>
              <a:rPr lang="en-US" altLang="en-US" dirty="0"/>
              <a:t>If the velocity of the particle is perpendicular to the magnetic field, the particle moves in a circle of radius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The number of revolutions of the particle per unit time is the </a:t>
            </a:r>
            <a:r>
              <a:rPr lang="en-US" altLang="en-US" i="1" dirty="0"/>
              <a:t>cyclotron frequency</a:t>
            </a:r>
            <a:r>
              <a:rPr lang="en-US" altLang="en-US" dirty="0"/>
              <a:t>.</a:t>
            </a:r>
          </a:p>
        </p:txBody>
      </p:sp>
      <p:sp>
        <p:nvSpPr>
          <p:cNvPr id="115742" name="Rectangle 115735">
            <a:extLst>
              <a:ext uri="{FF2B5EF4-FFF2-40B4-BE49-F238E27FC236}">
                <a16:creationId xmlns:a16="http://schemas.microsoft.com/office/drawing/2014/main" id="{C7E8667B-49C4-4E47-AB3E-78AC18E95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F7DA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15743" name="Rectangle 115737">
            <a:extLst>
              <a:ext uri="{FF2B5EF4-FFF2-40B4-BE49-F238E27FC236}">
                <a16:creationId xmlns:a16="http://schemas.microsoft.com/office/drawing/2014/main" id="{8A1780B1-1435-4EBC-947B-9609953FD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4A4B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19D47C-EC2C-B543-EFC1-E253329564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757" y="4212467"/>
            <a:ext cx="1358970" cy="80649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273908" y="800400"/>
            <a:ext cx="8839200" cy="503238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Helical motion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133793"/>
            <a:ext cx="3657600" cy="2743200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n-US" altLang="en-US" dirty="0"/>
              <a:t>If the particle has velocity components parallel to and perpendicular to the field, its path is a </a:t>
            </a:r>
            <a:r>
              <a:rPr lang="en-US" altLang="en-US" i="1" dirty="0"/>
              <a:t>helix</a:t>
            </a:r>
            <a:r>
              <a:rPr lang="en-US" altLang="en-US" dirty="0"/>
              <a:t>. (See at the right.)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speed and kinetic energy of the particle remain constant.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8C4FDD-BE44-84AF-7F06-668063E9C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981200"/>
            <a:ext cx="3526914" cy="28274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AC7F6C-F8BC-268D-6880-A55A8C82B6E7}"/>
              </a:ext>
            </a:extLst>
          </p:cNvPr>
          <p:cNvSpPr txBox="1"/>
          <p:nvPr/>
        </p:nvSpPr>
        <p:spPr>
          <a:xfrm>
            <a:off x="4457790" y="4959178"/>
            <a:ext cx="4572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When a charged particle moves along a magnetic field line into a region where the field becomes stronger, the particle experiences a force that reduces the component of velocity parallel to the field. This force slows the motion along the field line and here reverses it, forming a “magnetic mirror.”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011419"/>
            <a:ext cx="8839200" cy="503238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A non-uniform magnetic field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286000"/>
            <a:ext cx="4296032" cy="2789238"/>
          </a:xfrm>
        </p:spPr>
        <p:txBody>
          <a:bodyPr>
            <a:normAutofit/>
          </a:bodyPr>
          <a:lstStyle/>
          <a:p>
            <a:pPr marL="201168" lvl="1" indent="0">
              <a:lnSpc>
                <a:spcPct val="90000"/>
              </a:lnSpc>
              <a:buNone/>
            </a:pPr>
            <a:r>
              <a:rPr lang="en-US" altLang="en-US" sz="1600" dirty="0"/>
              <a:t>Figure below shows the Van Allen radiation belts. These belts are due to the earth’s non-uniform field.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665DEE-74DD-FD22-B377-8E218A6C87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3962400"/>
            <a:ext cx="3429000" cy="23625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C64436-055A-A531-11DF-E441138F7BC2}"/>
              </a:ext>
            </a:extLst>
          </p:cNvPr>
          <p:cNvSpPr txBox="1"/>
          <p:nvPr/>
        </p:nvSpPr>
        <p:spPr>
          <a:xfrm>
            <a:off x="4800600" y="2220312"/>
            <a:ext cx="457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Tokamaks such as the one shown in the figure are being studied with the goal of economical production of energy by nuclear fusion. Magnetic fields in the doughnut-shaped device contain and direct the reactive charged particles. (credit: David </a:t>
            </a:r>
            <a:r>
              <a:rPr lang="en-US" sz="1600" dirty="0" err="1"/>
              <a:t>Mellis</a:t>
            </a:r>
            <a:r>
              <a:rPr lang="en-US" sz="1600" dirty="0"/>
              <a:t>, Flickr)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F28880-01AF-B7A3-54B3-797A76671C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510918"/>
            <a:ext cx="2966653" cy="233772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874712"/>
            <a:ext cx="8839200" cy="503238"/>
          </a:xfrm>
        </p:spPr>
        <p:txBody>
          <a:bodyPr>
            <a:noAutofit/>
          </a:bodyPr>
          <a:lstStyle/>
          <a:p>
            <a:r>
              <a:rPr lang="en-US" altLang="en-US" dirty="0"/>
              <a:t>Velocity selector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490537" y="2057400"/>
            <a:ext cx="4081463" cy="4002088"/>
          </a:xfrm>
        </p:spPr>
        <p:txBody>
          <a:bodyPr>
            <a:normAutofit/>
          </a:bodyPr>
          <a:lstStyle/>
          <a:p>
            <a:pPr lvl="1">
              <a:lnSpc>
                <a:spcPct val="90000"/>
              </a:lnSpc>
            </a:pPr>
            <a:r>
              <a:rPr lang="en-US" altLang="en-US" sz="2000" dirty="0"/>
              <a:t>A </a:t>
            </a:r>
            <a:r>
              <a:rPr lang="en-US" altLang="en-US" sz="2000" i="1" dirty="0"/>
              <a:t>velocity selector</a:t>
            </a:r>
            <a:r>
              <a:rPr lang="en-US" altLang="en-US" sz="2000" dirty="0"/>
              <a:t> uses perpendicular electric and magnetic fields to select particles of a specific speed from a beam. (See Figure  at the right.)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Only particles having speed </a:t>
            </a:r>
            <a:endParaRPr lang="en-US" altLang="en-US" sz="2000" i="1" dirty="0"/>
          </a:p>
          <a:p>
            <a:pPr lvl="1">
              <a:lnSpc>
                <a:spcPct val="90000"/>
              </a:lnSpc>
            </a:pPr>
            <a:endParaRPr lang="en-US" altLang="en-US" sz="2000" i="1" dirty="0"/>
          </a:p>
          <a:p>
            <a:pPr lvl="1">
              <a:lnSpc>
                <a:spcPct val="90000"/>
              </a:lnSpc>
            </a:pPr>
            <a:endParaRPr lang="en-US" altLang="en-US" sz="2000" i="1" dirty="0"/>
          </a:p>
          <a:p>
            <a:pPr marL="201168" lvl="1" indent="0">
              <a:lnSpc>
                <a:spcPct val="90000"/>
              </a:lnSpc>
              <a:buNone/>
            </a:pPr>
            <a:r>
              <a:rPr lang="en-US" altLang="en-US" sz="2000" dirty="0"/>
              <a:t>    pass through undeflected.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6E47E9-E6AE-72FC-1714-1C221AC4D4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886200"/>
            <a:ext cx="1066800" cy="6709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8603D04-F66B-09DE-44B2-40DCF2760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1917753"/>
            <a:ext cx="4088720" cy="428138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8008" name="Rectangle 128007">
            <a:extLst>
              <a:ext uri="{FF2B5EF4-FFF2-40B4-BE49-F238E27FC236}">
                <a16:creationId xmlns:a16="http://schemas.microsoft.com/office/drawing/2014/main" id="{08CB54FC-0B2A-4107-9A70-958B90B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08763" y="634946"/>
            <a:ext cx="3845379" cy="1450757"/>
          </a:xfrm>
        </p:spPr>
        <p:txBody>
          <a:bodyPr>
            <a:noAutofit/>
          </a:bodyPr>
          <a:lstStyle/>
          <a:p>
            <a:r>
              <a:rPr lang="en-US" altLang="en-US" dirty="0"/>
              <a:t>Mass spectrometer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05400D-59A8-D98A-347B-95773B80A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94" y="1128288"/>
            <a:ext cx="4088720" cy="4281382"/>
          </a:xfrm>
          <a:prstGeom prst="rect">
            <a:avLst/>
          </a:prstGeom>
        </p:spPr>
      </p:pic>
      <p:cxnSp>
        <p:nvCxnSpPr>
          <p:cNvPr id="128010" name="Straight Connector 128009">
            <a:extLst>
              <a:ext uri="{FF2B5EF4-FFF2-40B4-BE49-F238E27FC236}">
                <a16:creationId xmlns:a16="http://schemas.microsoft.com/office/drawing/2014/main" id="{7855A9B5-1710-4B19-B0F1-CDFDD4ED5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08763" y="2086188"/>
            <a:ext cx="35616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4808763" y="2198914"/>
            <a:ext cx="3845379" cy="367018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altLang="en-US" dirty="0"/>
              <a:t>A </a:t>
            </a:r>
            <a:r>
              <a:rPr lang="en-US" altLang="en-US" i="1" dirty="0"/>
              <a:t>mass spectrometer</a:t>
            </a:r>
            <a:r>
              <a:rPr lang="en-US" altLang="en-US" dirty="0"/>
              <a:t> measures the masses of ions.</a:t>
            </a:r>
          </a:p>
          <a:p>
            <a:pPr lvl="1"/>
            <a:r>
              <a:rPr lang="en-US" altLang="en-US" dirty="0"/>
              <a:t>The curvature of a charged particle’s path in the field is related to its mass and is measured to obtain mass information. </a:t>
            </a:r>
          </a:p>
          <a:p>
            <a:pPr lvl="1"/>
            <a:r>
              <a:rPr lang="en-US" altLang="en-US" dirty="0"/>
              <a:t>Historically, such techniques were employed in the first direct observations of electron charge and mass. </a:t>
            </a:r>
          </a:p>
          <a:p>
            <a:pPr lvl="1"/>
            <a:r>
              <a:rPr lang="en-US" altLang="en-US" dirty="0"/>
              <a:t>Today, mass spectrometers (sometimes coupled with gas chromatographs) are used to determine the make-up and sequencing of large biological molecules.</a:t>
            </a:r>
          </a:p>
        </p:txBody>
      </p:sp>
      <p:sp>
        <p:nvSpPr>
          <p:cNvPr id="128012" name="Rectangle 128011">
            <a:extLst>
              <a:ext uri="{FF2B5EF4-FFF2-40B4-BE49-F238E27FC236}">
                <a16:creationId xmlns:a16="http://schemas.microsoft.com/office/drawing/2014/main" id="{6587DBF8-5C50-4034-8B79-FE54A01A8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FEB6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8014" name="Rectangle 128013">
            <a:extLst>
              <a:ext uri="{FF2B5EF4-FFF2-40B4-BE49-F238E27FC236}">
                <a16:creationId xmlns:a16="http://schemas.microsoft.com/office/drawing/2014/main" id="{14720853-E885-4BE5-BFE2-24004CEF6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663E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C057A-9051-31E7-1146-94C57252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Attention quiz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0C61846-DF8E-FA07-40B7-4A288F24A97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04999" y="3810000"/>
            <a:ext cx="1668454" cy="1680162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067789-CF80-4C42-9D6B-7B58179A85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70548" y="3657600"/>
            <a:ext cx="1844040" cy="17127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F9D46F-C1D2-5387-A3E1-B6ECF74A8CB2}"/>
              </a:ext>
            </a:extLst>
          </p:cNvPr>
          <p:cNvSpPr txBox="1"/>
          <p:nvPr/>
        </p:nvSpPr>
        <p:spPr>
          <a:xfrm>
            <a:off x="822960" y="220609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What are the signs of the charges on the particles </a:t>
            </a:r>
            <a:r>
              <a:rPr lang="en-US" dirty="0">
                <a:solidFill>
                  <a:srgbClr val="424242"/>
                </a:solidFill>
                <a:latin typeface="Neue Helvetica W01"/>
              </a:rPr>
              <a:t>pictured below?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3116F3-933C-3D98-494E-1720D0C31058}"/>
              </a:ext>
            </a:extLst>
          </p:cNvPr>
          <p:cNvSpPr txBox="1"/>
          <p:nvPr/>
        </p:nvSpPr>
        <p:spPr>
          <a:xfrm>
            <a:off x="5105400" y="2120835"/>
            <a:ext cx="35814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Which of the particles </a:t>
            </a:r>
            <a:r>
              <a:rPr lang="en-US" dirty="0">
                <a:solidFill>
                  <a:srgbClr val="424242"/>
                </a:solidFill>
                <a:latin typeface="Neue Helvetica W01"/>
              </a:rPr>
              <a:t>below</a:t>
            </a: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 has the greatest velocity, assuming they have identical charges and masses?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4295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10020</TotalTime>
  <Words>387</Words>
  <Application>Microsoft Office PowerPoint</Application>
  <PresentationFormat>On-screen Show (4:3)</PresentationFormat>
  <Paragraphs>30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Neue Helvetica W01</vt:lpstr>
      <vt:lpstr>Times New Roman</vt:lpstr>
      <vt:lpstr>Retrospect</vt:lpstr>
      <vt:lpstr>Motion of charged particles in a magnetic field</vt:lpstr>
      <vt:lpstr>Motion of charged particles in a magnetic field</vt:lpstr>
      <vt:lpstr>Helical motion</vt:lpstr>
      <vt:lpstr>A non-uniform magnetic field</vt:lpstr>
      <vt:lpstr>Velocity selector</vt:lpstr>
      <vt:lpstr>Mass spectrometer</vt:lpstr>
      <vt:lpstr>Attention quiz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439</cp:revision>
  <cp:lastPrinted>2011-04-21T17:00:36Z</cp:lastPrinted>
  <dcterms:created xsi:type="dcterms:W3CDTF">2002-07-11T17:04:39Z</dcterms:created>
  <dcterms:modified xsi:type="dcterms:W3CDTF">2023-12-05T15:39:34Z</dcterms:modified>
</cp:coreProperties>
</file>