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5" r:id="rId1"/>
  </p:sldMasterIdLst>
  <p:notesMasterIdLst>
    <p:notesMasterId r:id="rId20"/>
  </p:notesMasterIdLst>
  <p:handoutMasterIdLst>
    <p:handoutMasterId r:id="rId21"/>
  </p:handoutMasterIdLst>
  <p:sldIdLst>
    <p:sldId id="301" r:id="rId2"/>
    <p:sldId id="303" r:id="rId3"/>
    <p:sldId id="269" r:id="rId4"/>
    <p:sldId id="270" r:id="rId5"/>
    <p:sldId id="272" r:id="rId6"/>
    <p:sldId id="304" r:id="rId7"/>
    <p:sldId id="307" r:id="rId8"/>
    <p:sldId id="273" r:id="rId9"/>
    <p:sldId id="271" r:id="rId10"/>
    <p:sldId id="274" r:id="rId11"/>
    <p:sldId id="275" r:id="rId12"/>
    <p:sldId id="302" r:id="rId13"/>
    <p:sldId id="276" r:id="rId14"/>
    <p:sldId id="306" r:id="rId15"/>
    <p:sldId id="278" r:id="rId16"/>
    <p:sldId id="279" r:id="rId17"/>
    <p:sldId id="280" r:id="rId18"/>
    <p:sldId id="305" r:id="rId19"/>
  </p:sldIdLst>
  <p:sldSz cx="9144000" cy="6858000" type="screen4x3"/>
  <p:notesSz cx="6858000" cy="9144000"/>
  <p:custDataLst>
    <p:tags r:id="rId2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CC"/>
    <a:srgbClr val="004A37"/>
    <a:srgbClr val="00417E"/>
    <a:srgbClr val="FFECD7"/>
    <a:srgbClr val="F7955A"/>
    <a:srgbClr val="666699"/>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87685" autoAdjust="0"/>
  </p:normalViewPr>
  <p:slideViewPr>
    <p:cSldViewPr>
      <p:cViewPr varScale="1">
        <p:scale>
          <a:sx n="103" d="100"/>
          <a:sy n="103" d="100"/>
        </p:scale>
        <p:origin x="1292" y="7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601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649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85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854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16905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80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011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830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03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445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B5C380D4-C7DC-AEE1-8537-0FA6D8786AFA}"/>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0598EF6A-1D34-0B5A-BD0C-1F7AF8D2C1BC}"/>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A2A8B5B4-F131-D811-69D3-35DD2D041D91}"/>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4205525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778099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24653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1298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60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972132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047830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119346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27859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869942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613699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88158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70.png"/></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240A2FC-E2C3-458D-96B4-5DF9028D93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3" name="Rectangle 12">
            <a:extLst>
              <a:ext uri="{FF2B5EF4-FFF2-40B4-BE49-F238E27FC236}">
                <a16:creationId xmlns:a16="http://schemas.microsoft.com/office/drawing/2014/main" id="{5F097929-F3D6-4D1F-8AFC-CF348171A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5" name="Straight Connector 14">
            <a:extLst>
              <a:ext uri="{FF2B5EF4-FFF2-40B4-BE49-F238E27FC236}">
                <a16:creationId xmlns:a16="http://schemas.microsoft.com/office/drawing/2014/main" id="{43074C91-9045-414B-B5F9-567DAE3EE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7" name="Rectangle 16">
            <a:extLst>
              <a:ext uri="{FF2B5EF4-FFF2-40B4-BE49-F238E27FC236}">
                <a16:creationId xmlns:a16="http://schemas.microsoft.com/office/drawing/2014/main" id="{33428ACC-71EC-4171-9527-10983BA6B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105832" y="639097"/>
            <a:ext cx="2551471" cy="3686015"/>
          </a:xfrm>
        </p:spPr>
        <p:txBody>
          <a:bodyPr vert="horz" lIns="91440" tIns="45720" rIns="91440" bIns="45720" rtlCol="0" anchor="b">
            <a:normAutofit/>
          </a:bodyPr>
          <a:lstStyle/>
          <a:p>
            <a:r>
              <a:rPr lang="en-US" sz="4000" b="1" dirty="0">
                <a:solidFill>
                  <a:schemeClr val="tx1">
                    <a:lumMod val="85000"/>
                    <a:lumOff val="15000"/>
                  </a:schemeClr>
                </a:solidFill>
              </a:rPr>
              <a:t>MAGNETIC FORCES AND FIELDS</a:t>
            </a:r>
          </a:p>
        </p:txBody>
      </p:sp>
      <p:pic>
        <p:nvPicPr>
          <p:cNvPr id="3" name="Content Placeholder 2" descr="A magnets and paper clips&#10;&#10;Description automatically generated">
            <a:extLst>
              <a:ext uri="{FF2B5EF4-FFF2-40B4-BE49-F238E27FC236}">
                <a16:creationId xmlns:a16="http://schemas.microsoft.com/office/drawing/2014/main" id="{CB4FA71F-4DD8-90C5-8234-87C9A146AE16}"/>
              </a:ext>
            </a:extLst>
          </p:cNvPr>
          <p:cNvPicPr>
            <a:picLocks noGrp="1" noChangeAspect="1"/>
          </p:cNvPicPr>
          <p:nvPr>
            <p:ph idx="1"/>
          </p:nvPr>
        </p:nvPicPr>
        <p:blipFill>
          <a:blip r:embed="rId2"/>
          <a:stretch>
            <a:fillRect/>
          </a:stretch>
        </p:blipFill>
        <p:spPr>
          <a:xfrm>
            <a:off x="475499" y="1508227"/>
            <a:ext cx="5184163" cy="3317864"/>
          </a:xfrm>
          <a:prstGeom prst="rect">
            <a:avLst/>
          </a:prstGeom>
        </p:spPr>
      </p:pic>
      <p:cxnSp>
        <p:nvCxnSpPr>
          <p:cNvPr id="19" name="Straight Connector 18">
            <a:extLst>
              <a:ext uri="{FF2B5EF4-FFF2-40B4-BE49-F238E27FC236}">
                <a16:creationId xmlns:a16="http://schemas.microsoft.com/office/drawing/2014/main" id="{BA22713B-ABB6-4391-97F9-0449A2B9B66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56978" y="4343400"/>
            <a:ext cx="24003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2B9BBBC4-97A3-47D2-BFFE-A68530CDB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CE50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3" name="Rectangle 22">
            <a:extLst>
              <a:ext uri="{FF2B5EF4-FFF2-40B4-BE49-F238E27FC236}">
                <a16:creationId xmlns:a16="http://schemas.microsoft.com/office/drawing/2014/main" id="{78967BEA-EA6A-4FF1-94E2-B010B61A36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95637"/>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4" name="Picture 3" descr="OSX-Stacked-TM-RGB-300dpi-2016.jpg">
            <a:extLst>
              <a:ext uri="{FF2B5EF4-FFF2-40B4-BE49-F238E27FC236}">
                <a16:creationId xmlns:a16="http://schemas.microsoft.com/office/drawing/2014/main" id="{D40837F7-24F3-62EA-5E43-28610D968B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10087" y="227959"/>
            <a:ext cx="1226434" cy="833592"/>
          </a:xfrm>
          <a:prstGeom prst="rect">
            <a:avLst/>
          </a:prstGeom>
        </p:spPr>
      </p:pic>
    </p:spTree>
    <p:extLst>
      <p:ext uri="{BB962C8B-B14F-4D97-AF65-F5344CB8AC3E}">
        <p14:creationId xmlns:p14="http://schemas.microsoft.com/office/powerpoint/2010/main" val="958067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609600" y="914400"/>
            <a:ext cx="8839200" cy="503238"/>
          </a:xfrm>
        </p:spPr>
        <p:txBody>
          <a:bodyPr>
            <a:noAutofit/>
          </a:bodyPr>
          <a:lstStyle/>
          <a:p>
            <a:r>
              <a:rPr lang="en-US" altLang="en-US" dirty="0"/>
              <a:t>The magnetic field</a:t>
            </a:r>
          </a:p>
        </p:txBody>
      </p:sp>
      <mc:AlternateContent xmlns:mc="http://schemas.openxmlformats.org/markup-compatibility/2006">
        <mc:Choice xmlns:a14="http://schemas.microsoft.com/office/drawing/2010/main" Requires="a14">
          <p:sp>
            <p:nvSpPr>
              <p:cNvPr id="95235" name="Rectangle 3"/>
              <p:cNvSpPr>
                <a:spLocks noGrp="1" noChangeArrowheads="1"/>
              </p:cNvSpPr>
              <p:nvPr>
                <p:ph idx="1"/>
              </p:nvPr>
            </p:nvSpPr>
            <p:spPr>
              <a:xfrm>
                <a:off x="196804" y="1905000"/>
                <a:ext cx="8686800" cy="4267200"/>
              </a:xfrm>
            </p:spPr>
            <p:txBody>
              <a:bodyPr>
                <a:normAutofit fontScale="92500" lnSpcReduction="10000"/>
              </a:bodyPr>
              <a:lstStyle/>
              <a:p>
                <a:pPr marL="201168" lvl="1" indent="0">
                  <a:lnSpc>
                    <a:spcPct val="90000"/>
                  </a:lnSpc>
                  <a:buNone/>
                </a:pPr>
                <a:r>
                  <a:rPr lang="en-US" altLang="en-US" sz="2100" dirty="0"/>
                  <a:t>A moving charge (or current) creates a </a:t>
                </a:r>
                <a:r>
                  <a:rPr lang="en-US" altLang="en-US" sz="2100" i="1" dirty="0"/>
                  <a:t>magnetic field</a:t>
                </a:r>
                <a:r>
                  <a:rPr lang="en-US" altLang="en-US" sz="2100" dirty="0"/>
                  <a:t> in the surrounding space (in addition to its </a:t>
                </a:r>
                <a:r>
                  <a:rPr lang="en-US" altLang="en-US" sz="2100" i="1" dirty="0"/>
                  <a:t>electric field</a:t>
                </a:r>
                <a:r>
                  <a:rPr lang="en-US" altLang="en-US" sz="2100" dirty="0"/>
                  <a:t>). </a:t>
                </a:r>
              </a:p>
              <a:p>
                <a:pPr marL="201168" lvl="1" indent="0">
                  <a:lnSpc>
                    <a:spcPct val="90000"/>
                  </a:lnSpc>
                  <a:buNone/>
                </a:pPr>
                <a:r>
                  <a:rPr lang="en-US" altLang="en-US" sz="2100" dirty="0"/>
                  <a:t>Magnetic field (</a:t>
                </a:r>
                <a14:m>
                  <m:oMath xmlns:m="http://schemas.openxmlformats.org/officeDocument/2006/math">
                    <m:acc>
                      <m:accPr>
                        <m:chr m:val="⃗"/>
                        <m:ctrlPr>
                          <a:rPr lang="en-US" sz="2100" i="1">
                            <a:latin typeface="Cambria Math" panose="02040503050406030204" pitchFamily="18" charset="0"/>
                          </a:rPr>
                        </m:ctrlPr>
                      </m:accPr>
                      <m:e>
                        <m:r>
                          <a:rPr lang="en-US" sz="2100" i="1">
                            <a:latin typeface="Cambria Math" panose="02040503050406030204" pitchFamily="18" charset="0"/>
                          </a:rPr>
                          <m:t>𝐵</m:t>
                        </m:r>
                      </m:e>
                    </m:acc>
                  </m:oMath>
                </a14:m>
                <a:r>
                  <a:rPr lang="en-US" altLang="en-US" sz="2100" dirty="0"/>
                  <a:t>) is a vector quantity.</a:t>
                </a:r>
              </a:p>
              <a:p>
                <a:pPr marL="201168" lvl="1" indent="0">
                  <a:lnSpc>
                    <a:spcPct val="90000"/>
                  </a:lnSpc>
                  <a:buNone/>
                </a:pPr>
                <a:r>
                  <a:rPr lang="en-US" altLang="en-US" sz="2100" dirty="0"/>
                  <a:t>Direction of the magnetic field is defined as the direction in which a north pole of a compass needle would point at that location.</a:t>
                </a:r>
              </a:p>
              <a:p>
                <a:pPr marL="201168" lvl="1" indent="0">
                  <a:lnSpc>
                    <a:spcPct val="90000"/>
                  </a:lnSpc>
                  <a:buNone/>
                </a:pPr>
                <a:r>
                  <a:rPr lang="en-US" altLang="en-US" sz="2100" dirty="0"/>
                  <a:t>The magnetic field exerts a force on any other moving charge (or current) that is present in the field.</a:t>
                </a:r>
              </a:p>
              <a:p>
                <a:pPr marL="201168" lvl="1" indent="0">
                  <a:lnSpc>
                    <a:spcPct val="90000"/>
                  </a:lnSpc>
                  <a:buNone/>
                </a:pPr>
                <a:r>
                  <a:rPr lang="en-US" altLang="en-US" sz="2100" dirty="0"/>
                  <a:t>Experimentally we know that:</a:t>
                </a:r>
              </a:p>
              <a:p>
                <a:pPr lvl="2">
                  <a:lnSpc>
                    <a:spcPct val="90000"/>
                  </a:lnSpc>
                  <a:buFont typeface="Wingdings" panose="05000000000000000000" pitchFamily="2" charset="2"/>
                  <a:buChar char="ü"/>
                </a:pPr>
                <a:r>
                  <a:rPr lang="en-US" altLang="en-US" sz="2100" dirty="0"/>
                  <a:t>Magnetic force only acts on charged particles.</a:t>
                </a:r>
              </a:p>
              <a:p>
                <a:pPr lvl="2">
                  <a:lnSpc>
                    <a:spcPct val="90000"/>
                  </a:lnSpc>
                  <a:buFont typeface="Wingdings" panose="05000000000000000000" pitchFamily="2" charset="2"/>
                  <a:buChar char="ü"/>
                </a:pPr>
                <a:r>
                  <a:rPr lang="en-US" altLang="en-US" sz="2100" dirty="0"/>
                  <a:t>Magnetic force only acts on a charged particle </a:t>
                </a:r>
                <a:r>
                  <a:rPr lang="en-US" altLang="en-US" sz="2100" i="1" dirty="0"/>
                  <a:t>moving</a:t>
                </a:r>
                <a:r>
                  <a:rPr lang="en-US" altLang="en-US" sz="2100" dirty="0"/>
                  <a:t> through magnetic field. Stationary particles experience no magnetic force.</a:t>
                </a:r>
              </a:p>
              <a:p>
                <a:pPr lvl="2">
                  <a:lnSpc>
                    <a:spcPct val="90000"/>
                  </a:lnSpc>
                  <a:buFont typeface="Wingdings" panose="05000000000000000000" pitchFamily="2" charset="2"/>
                  <a:buChar char="ü"/>
                </a:pPr>
                <a:r>
                  <a:rPr lang="en-US" altLang="en-US" sz="2100" dirty="0"/>
                  <a:t>Magnetic force is the strongest for a charge moving perpendicular to the magnetic field and zero if the charge is moving parallel to the field.</a:t>
                </a:r>
              </a:p>
              <a:p>
                <a:pPr lvl="2">
                  <a:lnSpc>
                    <a:spcPct val="90000"/>
                  </a:lnSpc>
                  <a:buFont typeface="Wingdings" panose="05000000000000000000" pitchFamily="2" charset="2"/>
                  <a:buChar char="ü"/>
                </a:pPr>
                <a:r>
                  <a:rPr lang="en-US" altLang="en-US" sz="2100" dirty="0"/>
                  <a:t>Magnetic force is proportional to the magnitude of the charge, charge’s speed, and the magnitude (strength) of the magnetic field.  </a:t>
                </a:r>
              </a:p>
              <a:p>
                <a:pPr marL="457200" lvl="1" indent="0">
                  <a:lnSpc>
                    <a:spcPct val="90000"/>
                  </a:lnSpc>
                  <a:buNone/>
                </a:pPr>
                <a:endParaRPr lang="en-US" altLang="en-US" sz="2800" dirty="0"/>
              </a:p>
              <a:p>
                <a:pPr marL="914400" lvl="2" indent="0">
                  <a:lnSpc>
                    <a:spcPct val="90000"/>
                  </a:lnSpc>
                  <a:buNone/>
                </a:pPr>
                <a:endParaRPr lang="en-US" altLang="en-US" sz="2600" dirty="0"/>
              </a:p>
            </p:txBody>
          </p:sp>
        </mc:Choice>
        <mc:Fallback>
          <p:sp>
            <p:nvSpPr>
              <p:cNvPr id="95235" name="Rectangle 3"/>
              <p:cNvSpPr>
                <a:spLocks noGrp="1" noRot="1" noChangeAspect="1" noMove="1" noResize="1" noEditPoints="1" noAdjustHandles="1" noChangeArrowheads="1" noChangeShapeType="1" noTextEdit="1"/>
              </p:cNvSpPr>
              <p:nvPr>
                <p:ph idx="1"/>
              </p:nvPr>
            </p:nvSpPr>
            <p:spPr>
              <a:xfrm>
                <a:off x="196804" y="1905000"/>
                <a:ext cx="8686800" cy="4267200"/>
              </a:xfrm>
              <a:blipFill>
                <a:blip r:embed="rId3"/>
                <a:stretch>
                  <a:fillRect t="-1857" r="-2316" b="-1000"/>
                </a:stretch>
              </a:blipFill>
            </p:spPr>
            <p:txBody>
              <a:bodyPr/>
              <a:lstStyle/>
              <a:p>
                <a:r>
                  <a:rPr lang="en-US">
                    <a:noFill/>
                  </a:rPr>
                  <a:t> </a:t>
                </a:r>
              </a:p>
            </p:txBody>
          </p:sp>
        </mc:Fallback>
      </mc:AlternateContent>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533400" y="1074661"/>
            <a:ext cx="8839200" cy="503238"/>
          </a:xfrm>
        </p:spPr>
        <p:txBody>
          <a:bodyPr>
            <a:normAutofit fontScale="90000"/>
          </a:bodyPr>
          <a:lstStyle/>
          <a:p>
            <a:r>
              <a:rPr lang="en-US" altLang="en-US" sz="5300" dirty="0"/>
              <a:t>The magnetic force on a </a:t>
            </a:r>
            <a:br>
              <a:rPr lang="en-US" altLang="en-US" cap="all" dirty="0"/>
            </a:br>
            <a:r>
              <a:rPr lang="en-US" altLang="en-US" sz="5300" dirty="0"/>
              <a:t>moving charge</a:t>
            </a:r>
          </a:p>
        </p:txBody>
      </p:sp>
      <p:sp>
        <p:nvSpPr>
          <p:cNvPr id="97283" name="Rectangle 3"/>
          <p:cNvSpPr>
            <a:spLocks noGrp="1" noChangeArrowheads="1"/>
          </p:cNvSpPr>
          <p:nvPr>
            <p:ph idx="1"/>
          </p:nvPr>
        </p:nvSpPr>
        <p:spPr>
          <a:xfrm>
            <a:off x="304800" y="1282700"/>
            <a:ext cx="8305800" cy="6337300"/>
          </a:xfrm>
        </p:spPr>
        <p:txBody>
          <a:bodyPr>
            <a:normAutofit/>
          </a:bodyPr>
          <a:lstStyle/>
          <a:p>
            <a:pPr marL="457200" lvl="1" indent="0" algn="ctr">
              <a:lnSpc>
                <a:spcPct val="90000"/>
              </a:lnSpc>
              <a:buNone/>
            </a:pPr>
            <a:r>
              <a:rPr lang="en-US" altLang="en-US" sz="5000" i="1" dirty="0"/>
              <a:t>	</a:t>
            </a:r>
            <a:endParaRPr lang="en-US" sz="7000" dirty="0"/>
          </a:p>
          <a:p>
            <a:pPr marL="457200" lvl="1" indent="0">
              <a:lnSpc>
                <a:spcPct val="90000"/>
              </a:lnSpc>
              <a:buNone/>
            </a:pPr>
            <a:endParaRPr lang="en-US" altLang="en-US" sz="4200" i="1" dirty="0"/>
          </a:p>
          <a:p>
            <a:pPr lvl="1">
              <a:lnSpc>
                <a:spcPct val="90000"/>
              </a:lnSpc>
            </a:pPr>
            <a:endParaRPr lang="en-US" altLang="en-US" sz="4200" dirty="0"/>
          </a:p>
          <a:p>
            <a:pPr marL="457200" lvl="1" indent="0">
              <a:lnSpc>
                <a:spcPct val="90000"/>
              </a:lnSpc>
              <a:buNone/>
            </a:pPr>
            <a:endParaRPr lang="en-US" altLang="en-US" sz="2400" dirty="0"/>
          </a:p>
        </p:txBody>
      </p:sp>
      <p:pic>
        <p:nvPicPr>
          <p:cNvPr id="3" name="Picture 2">
            <a:extLst>
              <a:ext uri="{FF2B5EF4-FFF2-40B4-BE49-F238E27FC236}">
                <a16:creationId xmlns:a16="http://schemas.microsoft.com/office/drawing/2014/main" id="{F3045520-4D10-716B-297D-6772C077BD32}"/>
              </a:ext>
            </a:extLst>
          </p:cNvPr>
          <p:cNvPicPr>
            <a:picLocks noChangeAspect="1"/>
          </p:cNvPicPr>
          <p:nvPr/>
        </p:nvPicPr>
        <p:blipFill>
          <a:blip r:embed="rId3"/>
          <a:stretch>
            <a:fillRect/>
          </a:stretch>
        </p:blipFill>
        <p:spPr>
          <a:xfrm>
            <a:off x="3873520" y="2875301"/>
            <a:ext cx="1536679" cy="469541"/>
          </a:xfrm>
          <a:prstGeom prst="rect">
            <a:avLst/>
          </a:prstGeom>
        </p:spPr>
      </p:pic>
      <p:pic>
        <p:nvPicPr>
          <p:cNvPr id="5" name="Picture 4">
            <a:extLst>
              <a:ext uri="{FF2B5EF4-FFF2-40B4-BE49-F238E27FC236}">
                <a16:creationId xmlns:a16="http://schemas.microsoft.com/office/drawing/2014/main" id="{423E1196-F31B-EF81-FB06-FAE08466A21A}"/>
              </a:ext>
            </a:extLst>
          </p:cNvPr>
          <p:cNvPicPr>
            <a:picLocks noChangeAspect="1"/>
          </p:cNvPicPr>
          <p:nvPr/>
        </p:nvPicPr>
        <p:blipFill>
          <a:blip r:embed="rId4"/>
          <a:stretch>
            <a:fillRect/>
          </a:stretch>
        </p:blipFill>
        <p:spPr>
          <a:xfrm>
            <a:off x="4038600" y="5460624"/>
            <a:ext cx="1752600" cy="823420"/>
          </a:xfrm>
          <a:prstGeom prst="rect">
            <a:avLst/>
          </a:prstGeom>
        </p:spPr>
      </p:pic>
      <p:sp>
        <p:nvSpPr>
          <p:cNvPr id="4" name="TextBox 3">
            <a:extLst>
              <a:ext uri="{FF2B5EF4-FFF2-40B4-BE49-F238E27FC236}">
                <a16:creationId xmlns:a16="http://schemas.microsoft.com/office/drawing/2014/main" id="{F9AEAFCF-C3EB-2410-3AA5-52D98CEEF78B}"/>
              </a:ext>
            </a:extLst>
          </p:cNvPr>
          <p:cNvSpPr txBox="1"/>
          <p:nvPr/>
        </p:nvSpPr>
        <p:spPr>
          <a:xfrm>
            <a:off x="685800" y="4724400"/>
            <a:ext cx="7772400" cy="923330"/>
          </a:xfrm>
          <a:prstGeom prst="rect">
            <a:avLst/>
          </a:prstGeom>
          <a:noFill/>
        </p:spPr>
        <p:txBody>
          <a:bodyPr wrap="square">
            <a:spAutoFit/>
          </a:bodyPr>
          <a:lstStyle/>
          <a:p>
            <a:r>
              <a:rPr lang="en-US" dirty="0"/>
              <a:t>We can use this equation to define the magnitude (strength) of the magnetic field:</a:t>
            </a:r>
          </a:p>
          <a:p>
            <a:endParaRPr lang="en-US" dirty="0"/>
          </a:p>
        </p:txBody>
      </p:sp>
      <p:sp>
        <p:nvSpPr>
          <p:cNvPr id="11" name="TextBox 10">
            <a:extLst>
              <a:ext uri="{FF2B5EF4-FFF2-40B4-BE49-F238E27FC236}">
                <a16:creationId xmlns:a16="http://schemas.microsoft.com/office/drawing/2014/main" id="{375C4B66-B5AF-9BE8-2C61-1D40244813AA}"/>
              </a:ext>
            </a:extLst>
          </p:cNvPr>
          <p:cNvSpPr txBox="1"/>
          <p:nvPr/>
        </p:nvSpPr>
        <p:spPr>
          <a:xfrm>
            <a:off x="685800" y="1842620"/>
            <a:ext cx="8001000" cy="2585323"/>
          </a:xfrm>
          <a:prstGeom prst="rect">
            <a:avLst/>
          </a:prstGeom>
          <a:noFill/>
        </p:spPr>
        <p:txBody>
          <a:bodyPr wrap="square">
            <a:spAutoFit/>
          </a:bodyPr>
          <a:lstStyle/>
          <a:p>
            <a:r>
              <a:rPr lang="en-US" dirty="0"/>
              <a:t>The magnetic force on a charge is perpendicular to both the velocity of the charge and the magnetic field. </a:t>
            </a:r>
          </a:p>
          <a:p>
            <a:r>
              <a:rPr lang="en-US" dirty="0"/>
              <a:t>The magnitude of the magnetic force can be described as </a:t>
            </a:r>
          </a:p>
          <a:p>
            <a:endParaRPr lang="en-US" dirty="0"/>
          </a:p>
          <a:p>
            <a:endParaRPr lang="en-US" dirty="0"/>
          </a:p>
          <a:p>
            <a:endParaRPr lang="en-US" dirty="0"/>
          </a:p>
          <a:p>
            <a:r>
              <a:rPr lang="en-US" dirty="0"/>
              <a:t>where </a:t>
            </a:r>
            <a:r>
              <a:rPr lang="en-US" i="1" dirty="0">
                <a:latin typeface="Times New Roman" panose="02020603050405020304" pitchFamily="18" charset="0"/>
                <a:cs typeface="Times New Roman" panose="02020603050405020304" pitchFamily="18" charset="0"/>
              </a:rPr>
              <a:t>q</a:t>
            </a:r>
            <a:r>
              <a:rPr lang="en-US" dirty="0"/>
              <a:t> is the magnitude of the charge,</a:t>
            </a:r>
          </a:p>
          <a:p>
            <a:r>
              <a:rPr lang="en-US" i="1" dirty="0">
                <a:latin typeface="Times New Roman" panose="02020603050405020304" pitchFamily="18" charset="0"/>
                <a:cs typeface="Times New Roman" panose="02020603050405020304" pitchFamily="18" charset="0"/>
              </a:rPr>
              <a:t>v</a:t>
            </a:r>
            <a:r>
              <a:rPr lang="en-US" dirty="0"/>
              <a:t> is the magnitude of the charge velocity, and</a:t>
            </a:r>
          </a:p>
          <a:p>
            <a:r>
              <a:rPr lang="en-US" i="1" dirty="0">
                <a:latin typeface="Times New Roman" panose="02020603050405020304" pitchFamily="18" charset="0"/>
                <a:cs typeface="Times New Roman" panose="02020603050405020304" pitchFamily="18" charset="0"/>
              </a:rPr>
              <a:t>B</a:t>
            </a:r>
            <a:r>
              <a:rPr lang="en-US" dirty="0"/>
              <a:t> is the magnitude of the magnetic field.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589721"/>
            <a:ext cx="5715001" cy="1320800"/>
          </a:xfrm>
        </p:spPr>
        <p:txBody>
          <a:bodyPr>
            <a:noAutofit/>
          </a:bodyPr>
          <a:lstStyle/>
          <a:p>
            <a:r>
              <a:rPr lang="en-US" dirty="0"/>
              <a:t>Magnetic field: units</a:t>
            </a:r>
          </a:p>
        </p:txBody>
      </p:sp>
      <p:sp>
        <p:nvSpPr>
          <p:cNvPr id="3" name="Content Placeholder 2"/>
          <p:cNvSpPr>
            <a:spLocks noGrp="1"/>
          </p:cNvSpPr>
          <p:nvPr>
            <p:ph idx="1"/>
          </p:nvPr>
        </p:nvSpPr>
        <p:spPr>
          <a:xfrm>
            <a:off x="609598" y="2160590"/>
            <a:ext cx="6781801" cy="3880773"/>
          </a:xfrm>
        </p:spPr>
        <p:txBody>
          <a:bodyPr>
            <a:normAutofit/>
          </a:bodyPr>
          <a:lstStyle/>
          <a:p>
            <a:r>
              <a:rPr lang="en-US" sz="2400" dirty="0"/>
              <a:t>Note: the SI unit of magnetic field is</a:t>
            </a:r>
          </a:p>
          <a:p>
            <a:pPr marL="0" indent="0">
              <a:buNone/>
            </a:pPr>
            <a:r>
              <a:rPr lang="en-US" sz="2400" dirty="0"/>
              <a:t>   tesla (T)</a:t>
            </a:r>
          </a:p>
          <a:p>
            <a:pPr marL="0" indent="0" algn="ctr">
              <a:buNone/>
            </a:pPr>
            <a:endParaRPr lang="en-US" sz="2400" dirty="0"/>
          </a:p>
          <a:p>
            <a:r>
              <a:rPr lang="en-US" sz="2400" dirty="0"/>
              <a:t>Often a non-SI unit, gauss (G) is used:</a:t>
            </a:r>
          </a:p>
          <a:p>
            <a:pPr marL="0" indent="0" algn="ctr">
              <a:buNone/>
            </a:pPr>
            <a:r>
              <a:rPr lang="en-US" sz="2400" dirty="0"/>
              <a:t>1 G = 10</a:t>
            </a:r>
            <a:r>
              <a:rPr lang="en-US" sz="2400" baseline="30000" dirty="0"/>
              <a:t>-4</a:t>
            </a:r>
            <a:r>
              <a:rPr lang="en-US" sz="2400" dirty="0"/>
              <a:t> T</a:t>
            </a:r>
          </a:p>
          <a:p>
            <a:r>
              <a:rPr lang="en-US" sz="2400" dirty="0"/>
              <a:t>Magnitude of the Earth’s magnetic field </a:t>
            </a:r>
          </a:p>
          <a:p>
            <a:r>
              <a:rPr lang="en-US" sz="2400" dirty="0"/>
              <a:t>near the surface is about 0.5 G. </a:t>
            </a:r>
          </a:p>
          <a:p>
            <a:endParaRPr lang="en-US" dirty="0"/>
          </a:p>
        </p:txBody>
      </p:sp>
      <p:pic>
        <p:nvPicPr>
          <p:cNvPr id="4" name="Picture 3"/>
          <p:cNvPicPr>
            <a:picLocks noChangeAspect="1"/>
          </p:cNvPicPr>
          <p:nvPr/>
        </p:nvPicPr>
        <p:blipFill>
          <a:blip r:embed="rId2"/>
          <a:stretch>
            <a:fillRect/>
          </a:stretch>
        </p:blipFill>
        <p:spPr>
          <a:xfrm>
            <a:off x="6645302" y="3352800"/>
            <a:ext cx="2498698" cy="3505200"/>
          </a:xfrm>
          <a:prstGeom prst="rect">
            <a:avLst/>
          </a:prstGeom>
        </p:spPr>
      </p:pic>
      <p:pic>
        <p:nvPicPr>
          <p:cNvPr id="5" name="Picture 4"/>
          <p:cNvPicPr>
            <a:picLocks noChangeAspect="1"/>
          </p:cNvPicPr>
          <p:nvPr/>
        </p:nvPicPr>
        <p:blipFill>
          <a:blip r:embed="rId3"/>
          <a:stretch>
            <a:fillRect/>
          </a:stretch>
        </p:blipFill>
        <p:spPr>
          <a:xfrm>
            <a:off x="6660161" y="56846"/>
            <a:ext cx="2335363" cy="3375991"/>
          </a:xfrm>
          <a:prstGeom prst="rect">
            <a:avLst/>
          </a:prstGeom>
        </p:spPr>
      </p:pic>
      <p:pic>
        <p:nvPicPr>
          <p:cNvPr id="7" name="Picture 6">
            <a:extLst>
              <a:ext uri="{FF2B5EF4-FFF2-40B4-BE49-F238E27FC236}">
                <a16:creationId xmlns:a16="http://schemas.microsoft.com/office/drawing/2014/main" id="{2CA750B0-FD17-F88F-3282-C8953F2BCC65}"/>
              </a:ext>
            </a:extLst>
          </p:cNvPr>
          <p:cNvPicPr>
            <a:picLocks noChangeAspect="1"/>
          </p:cNvPicPr>
          <p:nvPr/>
        </p:nvPicPr>
        <p:blipFill>
          <a:blip r:embed="rId4"/>
          <a:stretch>
            <a:fillRect/>
          </a:stretch>
        </p:blipFill>
        <p:spPr>
          <a:xfrm>
            <a:off x="2482316" y="2895600"/>
            <a:ext cx="2682901" cy="771896"/>
          </a:xfrm>
          <a:prstGeom prst="rect">
            <a:avLst/>
          </a:prstGeom>
        </p:spPr>
      </p:pic>
    </p:spTree>
    <p:extLst>
      <p:ext uri="{BB962C8B-B14F-4D97-AF65-F5344CB8AC3E}">
        <p14:creationId xmlns:p14="http://schemas.microsoft.com/office/powerpoint/2010/main" val="3433039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571500" y="1132443"/>
            <a:ext cx="9677400" cy="503238"/>
          </a:xfrm>
        </p:spPr>
        <p:txBody>
          <a:bodyPr>
            <a:normAutofit fontScale="90000"/>
          </a:bodyPr>
          <a:lstStyle/>
          <a:p>
            <a:r>
              <a:rPr lang="en-US" altLang="en-US" dirty="0"/>
              <a:t>Magnetic force as a vector  (cross) </a:t>
            </a:r>
            <a:br>
              <a:rPr lang="en-US" altLang="en-US" dirty="0"/>
            </a:br>
            <a:r>
              <a:rPr lang="en-US" altLang="en-US" dirty="0"/>
              <a:t>product</a:t>
            </a:r>
          </a:p>
        </p:txBody>
      </p:sp>
      <p:sp>
        <p:nvSpPr>
          <p:cNvPr id="99331" name="Rectangle 3"/>
          <p:cNvSpPr>
            <a:spLocks noGrp="1" noChangeArrowheads="1"/>
          </p:cNvSpPr>
          <p:nvPr>
            <p:ph idx="1"/>
          </p:nvPr>
        </p:nvSpPr>
        <p:spPr>
          <a:xfrm>
            <a:off x="152400" y="1905000"/>
            <a:ext cx="4953000" cy="2133600"/>
          </a:xfrm>
        </p:spPr>
        <p:txBody>
          <a:bodyPr>
            <a:normAutofit/>
          </a:bodyPr>
          <a:lstStyle/>
          <a:p>
            <a:pPr lvl="1">
              <a:lnSpc>
                <a:spcPct val="90000"/>
              </a:lnSpc>
            </a:pPr>
            <a:r>
              <a:rPr lang="en-US" altLang="en-US" sz="2200" dirty="0"/>
              <a:t>We can  write the magnetic force as a vector product.</a:t>
            </a:r>
          </a:p>
          <a:p>
            <a:pPr lvl="1">
              <a:lnSpc>
                <a:spcPct val="90000"/>
              </a:lnSpc>
            </a:pPr>
            <a:r>
              <a:rPr lang="en-US" altLang="en-US" sz="2200" dirty="0"/>
              <a:t>The right-hand rule gives the direction of the force on a </a:t>
            </a:r>
            <a:r>
              <a:rPr lang="en-US" altLang="en-US" sz="2200" i="1" dirty="0"/>
              <a:t>positive</a:t>
            </a:r>
            <a:r>
              <a:rPr lang="en-US" altLang="en-US" sz="2200" dirty="0"/>
              <a:t> charge.  </a:t>
            </a:r>
          </a:p>
        </p:txBody>
      </p:sp>
      <p:pic>
        <p:nvPicPr>
          <p:cNvPr id="2" name="Picture 1">
            <a:extLst>
              <a:ext uri="{FF2B5EF4-FFF2-40B4-BE49-F238E27FC236}">
                <a16:creationId xmlns:a16="http://schemas.microsoft.com/office/drawing/2014/main" id="{AAB95F6E-F8CB-797E-AD3E-3E1E83774CB8}"/>
              </a:ext>
            </a:extLst>
          </p:cNvPr>
          <p:cNvPicPr>
            <a:picLocks noChangeAspect="1"/>
          </p:cNvPicPr>
          <p:nvPr/>
        </p:nvPicPr>
        <p:blipFill>
          <a:blip r:embed="rId3"/>
          <a:stretch>
            <a:fillRect/>
          </a:stretch>
        </p:blipFill>
        <p:spPr>
          <a:xfrm>
            <a:off x="5410200" y="2099675"/>
            <a:ext cx="3609145" cy="3950550"/>
          </a:xfrm>
          <a:prstGeom prst="rect">
            <a:avLst/>
          </a:prstGeom>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820098D0-C786-F220-C174-97369565E159}"/>
                  </a:ext>
                </a:extLst>
              </p:cNvPr>
              <p:cNvSpPr txBox="1"/>
              <p:nvPr/>
            </p:nvSpPr>
            <p:spPr>
              <a:xfrm>
                <a:off x="312516" y="4251562"/>
                <a:ext cx="4572000" cy="1708160"/>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500" b="0" i="0" u="none" strike="noStrike" kern="1200" cap="none" spc="0" normalizeH="0" baseline="0" noProof="0" dirty="0">
                    <a:ln>
                      <a:noFill/>
                    </a:ln>
                    <a:solidFill>
                      <a:srgbClr val="000000"/>
                    </a:solidFill>
                    <a:effectLst/>
                    <a:uLnTx/>
                    <a:uFillTx/>
                    <a:latin typeface="Arial"/>
                    <a:ea typeface="+mn-ea"/>
                    <a:cs typeface="+mn-cs"/>
                  </a:rPr>
                  <a:t>Magnetic fields exert forces on moving charges. This force is one of the most basic known. The direction of the magnetic force on a moving charge is perpendicular to the plane formed by </a:t>
                </a:r>
                <a14:m>
                  <m:oMath xmlns:m="http://schemas.openxmlformats.org/officeDocument/2006/math">
                    <m:r>
                      <a:rPr kumimoji="0" lang="en-US" sz="1500" b="1" i="0" u="none" strike="noStrike" kern="1200" cap="none" spc="0" normalizeH="0" baseline="0" noProof="0" dirty="0" smtClean="0">
                        <a:ln>
                          <a:noFill/>
                        </a:ln>
                        <a:solidFill>
                          <a:srgbClr val="000000"/>
                        </a:solidFill>
                        <a:effectLst/>
                        <a:uLnTx/>
                        <a:uFillTx/>
                        <a:latin typeface="Cambria Math"/>
                        <a:ea typeface="+mn-ea"/>
                        <a:cs typeface="+mn-cs"/>
                      </a:rPr>
                      <m:t>𝐯</m:t>
                    </m:r>
                  </m:oMath>
                </a14:m>
                <a:r>
                  <a:rPr kumimoji="0" lang="en-US" sz="1500" b="0" i="0" u="none" strike="noStrike" kern="1200" cap="none" spc="0" normalizeH="0" baseline="0" noProof="0" dirty="0">
                    <a:ln>
                      <a:noFill/>
                    </a:ln>
                    <a:solidFill>
                      <a:srgbClr val="000000"/>
                    </a:solidFill>
                    <a:effectLst/>
                    <a:uLnTx/>
                    <a:uFillTx/>
                    <a:latin typeface="Arial"/>
                    <a:ea typeface="+mn-ea"/>
                    <a:cs typeface="+mn-cs"/>
                  </a:rPr>
                  <a:t> and </a:t>
                </a:r>
                <a14:m>
                  <m:oMath xmlns:m="http://schemas.openxmlformats.org/officeDocument/2006/math">
                    <m:r>
                      <a:rPr kumimoji="0" lang="en-US" sz="1500" b="1" i="0" u="none" strike="noStrike" kern="1200" cap="none" spc="0" normalizeH="0" baseline="0" noProof="0" dirty="0" smtClean="0">
                        <a:ln>
                          <a:noFill/>
                        </a:ln>
                        <a:solidFill>
                          <a:srgbClr val="000000"/>
                        </a:solidFill>
                        <a:effectLst/>
                        <a:uLnTx/>
                        <a:uFillTx/>
                        <a:latin typeface="Cambria Math"/>
                        <a:ea typeface="+mn-ea"/>
                        <a:cs typeface="+mn-cs"/>
                      </a:rPr>
                      <m:t>𝐁</m:t>
                    </m:r>
                  </m:oMath>
                </a14:m>
                <a:r>
                  <a:rPr kumimoji="0" lang="en-US" sz="1500" b="0" i="0" u="none" strike="noStrike" kern="1200" cap="none" spc="0" normalizeH="0" baseline="0" noProof="0" dirty="0">
                    <a:ln>
                      <a:noFill/>
                    </a:ln>
                    <a:solidFill>
                      <a:srgbClr val="000000"/>
                    </a:solidFill>
                    <a:effectLst/>
                    <a:uLnTx/>
                    <a:uFillTx/>
                    <a:latin typeface="Arial"/>
                    <a:ea typeface="+mn-ea"/>
                    <a:cs typeface="+mn-cs"/>
                  </a:rPr>
                  <a:t> and follows right hand rule–1 (RHR-1) as shown. The magnitude of the force is proportional to </a:t>
                </a:r>
                <a14:m>
                  <m:oMath xmlns:m="http://schemas.openxmlformats.org/officeDocument/2006/math">
                    <m:r>
                      <a:rPr kumimoji="0" lang="en-US" sz="1500" b="0" i="1" u="none" strike="noStrike" kern="1200" cap="none" spc="0" normalizeH="0" baseline="0" noProof="0" dirty="0" smtClean="0">
                        <a:ln>
                          <a:noFill/>
                        </a:ln>
                        <a:solidFill>
                          <a:srgbClr val="000000"/>
                        </a:solidFill>
                        <a:effectLst/>
                        <a:uLnTx/>
                        <a:uFillTx/>
                        <a:latin typeface="Cambria Math"/>
                        <a:ea typeface="+mn-ea"/>
                        <a:cs typeface="+mn-cs"/>
                      </a:rPr>
                      <m:t>𝑞</m:t>
                    </m:r>
                    <m:r>
                      <a:rPr kumimoji="0" lang="en-US" sz="1500" b="0" i="1" u="none" strike="noStrike" kern="1200" cap="none" spc="0" normalizeH="0" baseline="0" noProof="0" dirty="0">
                        <a:ln>
                          <a:noFill/>
                        </a:ln>
                        <a:solidFill>
                          <a:srgbClr val="000000"/>
                        </a:solidFill>
                        <a:effectLst/>
                        <a:uLnTx/>
                        <a:uFillTx/>
                        <a:latin typeface="Cambria Math"/>
                        <a:ea typeface="+mn-ea"/>
                        <a:cs typeface="+mn-cs"/>
                      </a:rPr>
                      <m:t> , </m:t>
                    </m:r>
                    <m:r>
                      <a:rPr kumimoji="0" lang="en-US" sz="1500" b="0" i="1" u="none" strike="noStrike" kern="1200" cap="none" spc="0" normalizeH="0" baseline="0" noProof="0" dirty="0">
                        <a:ln>
                          <a:noFill/>
                        </a:ln>
                        <a:solidFill>
                          <a:srgbClr val="000000"/>
                        </a:solidFill>
                        <a:effectLst/>
                        <a:uLnTx/>
                        <a:uFillTx/>
                        <a:latin typeface="Cambria Math"/>
                        <a:ea typeface="+mn-ea"/>
                        <a:cs typeface="+mn-cs"/>
                      </a:rPr>
                      <m:t>𝑣</m:t>
                    </m:r>
                    <m:r>
                      <a:rPr kumimoji="0" lang="en-US" sz="1500" b="0" i="1" u="none" strike="noStrike" kern="1200" cap="none" spc="0" normalizeH="0" baseline="0" noProof="0" dirty="0">
                        <a:ln>
                          <a:noFill/>
                        </a:ln>
                        <a:solidFill>
                          <a:srgbClr val="000000"/>
                        </a:solidFill>
                        <a:effectLst/>
                        <a:uLnTx/>
                        <a:uFillTx/>
                        <a:latin typeface="Cambria Math"/>
                        <a:ea typeface="+mn-ea"/>
                        <a:cs typeface="+mn-cs"/>
                      </a:rPr>
                      <m:t> , </m:t>
                    </m:r>
                    <m:r>
                      <a:rPr kumimoji="0" lang="en-US" sz="1500" b="0" i="1" u="none" strike="noStrike" kern="1200" cap="none" spc="0" normalizeH="0" baseline="0" noProof="0" dirty="0">
                        <a:ln>
                          <a:noFill/>
                        </a:ln>
                        <a:solidFill>
                          <a:srgbClr val="000000"/>
                        </a:solidFill>
                        <a:effectLst/>
                        <a:uLnTx/>
                        <a:uFillTx/>
                        <a:latin typeface="Cambria Math"/>
                        <a:ea typeface="+mn-ea"/>
                        <a:cs typeface="+mn-cs"/>
                      </a:rPr>
                      <m:t>𝐵</m:t>
                    </m:r>
                    <m:r>
                      <a:rPr kumimoji="0" lang="en-US" sz="1500" b="0" i="1" u="none" strike="noStrike" kern="1200" cap="none" spc="0" normalizeH="0" baseline="0" noProof="0" dirty="0">
                        <a:ln>
                          <a:noFill/>
                        </a:ln>
                        <a:solidFill>
                          <a:srgbClr val="000000"/>
                        </a:solidFill>
                        <a:effectLst/>
                        <a:uLnTx/>
                        <a:uFillTx/>
                        <a:latin typeface="Cambria Math"/>
                        <a:ea typeface="+mn-ea"/>
                        <a:cs typeface="+mn-cs"/>
                      </a:rPr>
                      <m:t> </m:t>
                    </m:r>
                  </m:oMath>
                </a14:m>
                <a:r>
                  <a:rPr kumimoji="0" lang="en-US" sz="1500" b="0" i="0" u="none" strike="noStrike" kern="1200" cap="none" spc="0" normalizeH="0" baseline="0" noProof="0" dirty="0">
                    <a:ln>
                      <a:noFill/>
                    </a:ln>
                    <a:solidFill>
                      <a:srgbClr val="000000"/>
                    </a:solidFill>
                    <a:effectLst/>
                    <a:uLnTx/>
                    <a:uFillTx/>
                    <a:latin typeface="Arial"/>
                    <a:ea typeface="+mn-ea"/>
                    <a:cs typeface="+mn-cs"/>
                  </a:rPr>
                  <a:t>, and the sine of the angle between </a:t>
                </a:r>
                <a14:m>
                  <m:oMath xmlns:m="http://schemas.openxmlformats.org/officeDocument/2006/math">
                    <m:r>
                      <a:rPr kumimoji="0" lang="en-US" sz="1500" b="1" i="0" u="none" strike="noStrike" kern="1200" cap="none" spc="0" normalizeH="0" baseline="0" noProof="0" dirty="0" smtClean="0">
                        <a:ln>
                          <a:noFill/>
                        </a:ln>
                        <a:solidFill>
                          <a:srgbClr val="000000"/>
                        </a:solidFill>
                        <a:effectLst/>
                        <a:uLnTx/>
                        <a:uFillTx/>
                        <a:latin typeface="Cambria Math"/>
                        <a:ea typeface="+mn-ea"/>
                        <a:cs typeface="+mn-cs"/>
                      </a:rPr>
                      <m:t>𝐯</m:t>
                    </m:r>
                  </m:oMath>
                </a14:m>
                <a:r>
                  <a:rPr kumimoji="0" lang="en-US" sz="1500" b="0" i="0" u="none" strike="noStrike" kern="1200" cap="none" spc="0" normalizeH="0" baseline="0" noProof="0" dirty="0">
                    <a:ln>
                      <a:noFill/>
                    </a:ln>
                    <a:solidFill>
                      <a:srgbClr val="000000"/>
                    </a:solidFill>
                    <a:effectLst/>
                    <a:uLnTx/>
                    <a:uFillTx/>
                    <a:latin typeface="Arial"/>
                    <a:ea typeface="+mn-ea"/>
                    <a:cs typeface="+mn-cs"/>
                  </a:rPr>
                  <a:t> and </a:t>
                </a:r>
                <a14:m>
                  <m:oMath xmlns:m="http://schemas.openxmlformats.org/officeDocument/2006/math">
                    <m:r>
                      <a:rPr kumimoji="0" lang="en-US" sz="1500" b="1" i="0" u="none" strike="noStrike" kern="1200" cap="none" spc="0" normalizeH="0" baseline="0" noProof="0" dirty="0" smtClean="0">
                        <a:ln>
                          <a:noFill/>
                        </a:ln>
                        <a:solidFill>
                          <a:srgbClr val="000000"/>
                        </a:solidFill>
                        <a:effectLst/>
                        <a:uLnTx/>
                        <a:uFillTx/>
                        <a:latin typeface="Cambria Math"/>
                        <a:ea typeface="+mn-ea"/>
                        <a:cs typeface="+mn-cs"/>
                      </a:rPr>
                      <m:t>𝐁</m:t>
                    </m:r>
                  </m:oMath>
                </a14:m>
                <a:r>
                  <a:rPr kumimoji="0" lang="en-US" sz="1500" b="0" i="0" u="none" strike="noStrike" kern="1200" cap="none" spc="0" normalizeH="0" baseline="0" noProof="0" dirty="0">
                    <a:ln>
                      <a:noFill/>
                    </a:ln>
                    <a:solidFill>
                      <a:srgbClr val="000000"/>
                    </a:solidFill>
                    <a:effectLst/>
                    <a:uLnTx/>
                    <a:uFillTx/>
                    <a:latin typeface="Arial"/>
                    <a:ea typeface="+mn-ea"/>
                    <a:cs typeface="+mn-cs"/>
                  </a:rPr>
                  <a:t>.</a:t>
                </a:r>
              </a:p>
            </p:txBody>
          </p:sp>
        </mc:Choice>
        <mc:Fallback xmlns="">
          <p:sp>
            <p:nvSpPr>
              <p:cNvPr id="4" name="TextBox 3">
                <a:extLst>
                  <a:ext uri="{FF2B5EF4-FFF2-40B4-BE49-F238E27FC236}">
                    <a16:creationId xmlns:a16="http://schemas.microsoft.com/office/drawing/2014/main" id="{820098D0-C786-F220-C174-97369565E159}"/>
                  </a:ext>
                </a:extLst>
              </p:cNvPr>
              <p:cNvSpPr txBox="1">
                <a:spLocks noRot="1" noChangeAspect="1" noMove="1" noResize="1" noEditPoints="1" noAdjustHandles="1" noChangeArrowheads="1" noChangeShapeType="1" noTextEdit="1"/>
              </p:cNvSpPr>
              <p:nvPr/>
            </p:nvSpPr>
            <p:spPr>
              <a:xfrm>
                <a:off x="312516" y="4251562"/>
                <a:ext cx="4572000" cy="1708160"/>
              </a:xfrm>
              <a:prstGeom prst="rect">
                <a:avLst/>
              </a:prstGeom>
              <a:blipFill>
                <a:blip r:embed="rId4"/>
                <a:stretch>
                  <a:fillRect l="-533" t="-712" r="-1467" b="-2847"/>
                </a:stretch>
              </a:blipFill>
            </p:spPr>
            <p:txBody>
              <a:bodyPr/>
              <a:lstStyle/>
              <a:p>
                <a:r>
                  <a:rPr lang="en-US">
                    <a:noFill/>
                  </a:rPr>
                  <a:t> </a:t>
                </a:r>
              </a:p>
            </p:txBody>
          </p:sp>
        </mc:Fallback>
      </mc:AlternateContent>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75EAAB6-9A25-BB04-94C6-72D836F0275E}"/>
              </a:ext>
            </a:extLst>
          </p:cNvPr>
          <p:cNvSpPr>
            <a:spLocks noGrp="1"/>
          </p:cNvSpPr>
          <p:nvPr>
            <p:ph type="title"/>
          </p:nvPr>
        </p:nvSpPr>
        <p:spPr>
          <a:xfrm>
            <a:off x="4808763" y="634946"/>
            <a:ext cx="3845379" cy="1450757"/>
          </a:xfrm>
        </p:spPr>
        <p:txBody>
          <a:bodyPr>
            <a:normAutofit/>
          </a:bodyPr>
          <a:lstStyle/>
          <a:p>
            <a:r>
              <a:rPr lang="en-US" dirty="0"/>
              <a:t>Using the RHR-1 example </a:t>
            </a:r>
          </a:p>
        </p:txBody>
      </p:sp>
      <p:pic>
        <p:nvPicPr>
          <p:cNvPr id="4" name="Picture 3" descr="A diagram of a hand pointing at a line&#10;&#10;Description automatically generated">
            <a:extLst>
              <a:ext uri="{FF2B5EF4-FFF2-40B4-BE49-F238E27FC236}">
                <a16:creationId xmlns:a16="http://schemas.microsoft.com/office/drawing/2014/main" id="{7D2AE676-23E0-100B-1249-A230C9F50661}"/>
              </a:ext>
            </a:extLst>
          </p:cNvPr>
          <p:cNvPicPr>
            <a:picLocks noChangeAspect="1"/>
          </p:cNvPicPr>
          <p:nvPr/>
        </p:nvPicPr>
        <p:blipFill>
          <a:blip r:embed="rId2"/>
          <a:stretch>
            <a:fillRect/>
          </a:stretch>
        </p:blipFill>
        <p:spPr>
          <a:xfrm>
            <a:off x="462658" y="2286000"/>
            <a:ext cx="4088720" cy="2494119"/>
          </a:xfrm>
          <a:prstGeom prst="rect">
            <a:avLst/>
          </a:prstGeom>
        </p:spPr>
      </p:pic>
      <p:cxnSp>
        <p:nvCxnSpPr>
          <p:cNvPr id="18" name="Straight Connector 1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B1738CB8-F0B4-4BEC-2E9A-4F3D54187F34}"/>
              </a:ext>
            </a:extLst>
          </p:cNvPr>
          <p:cNvSpPr>
            <a:spLocks noGrp="1"/>
          </p:cNvSpPr>
          <p:nvPr>
            <p:ph idx="1"/>
          </p:nvPr>
        </p:nvSpPr>
        <p:spPr>
          <a:xfrm>
            <a:off x="4934867" y="2438400"/>
            <a:ext cx="3845379" cy="3670180"/>
          </a:xfrm>
        </p:spPr>
        <p:txBody>
          <a:bodyPr>
            <a:normAutofit/>
          </a:bodyPr>
          <a:lstStyle/>
          <a:p>
            <a:pPr marL="0" marR="0" lvl="0" indent="0" defTabSz="914400" rtl="0" eaLnBrk="1" fontAlgn="base" latinLnBrk="0" hangingPunct="1">
              <a:spcBef>
                <a:spcPct val="20000"/>
              </a:spcBef>
              <a:spcAft>
                <a:spcPts val="600"/>
              </a:spcAft>
              <a:buClr>
                <a:srgbClr val="6CB255"/>
              </a:buClr>
              <a:buSzTx/>
              <a:buFont typeface="Arial" charset="0"/>
              <a:buNone/>
              <a:tabLst/>
              <a:defRPr/>
            </a:pPr>
            <a:r>
              <a:rPr kumimoji="0" lang="en-US" b="0" i="0" u="none" strike="noStrike" kern="1200" cap="none" spc="0" normalizeH="0" baseline="0" noProof="0" dirty="0">
                <a:ln>
                  <a:noFill/>
                </a:ln>
                <a:effectLst/>
                <a:uLnTx/>
                <a:uFillTx/>
                <a:latin typeface="Arial"/>
                <a:ea typeface="+mn-ea"/>
                <a:cs typeface="+mn-cs"/>
              </a:rPr>
              <a:t>A positively charged object moving due west in a region where the Earth’s magnetic field is due north experiences a force that is straight down as shown. A negative charge moving in the same direction would feel a force straight up.</a:t>
            </a:r>
          </a:p>
        </p:txBody>
      </p:sp>
      <p:sp>
        <p:nvSpPr>
          <p:cNvPr id="19" name="Rectangle 12">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95F53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0" name="Rectangle 14">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5674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23058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539146" y="838200"/>
            <a:ext cx="8839200" cy="503238"/>
          </a:xfrm>
        </p:spPr>
        <p:txBody>
          <a:bodyPr>
            <a:normAutofit fontScale="90000"/>
          </a:bodyPr>
          <a:lstStyle/>
          <a:p>
            <a:r>
              <a:rPr lang="en-US" altLang="en-US" dirty="0"/>
              <a:t>Determining the direction of a </a:t>
            </a:r>
            <a:br>
              <a:rPr lang="en-US" altLang="en-US" dirty="0"/>
            </a:br>
            <a:r>
              <a:rPr lang="en-US" altLang="en-US" dirty="0"/>
              <a:t>magnetic field</a:t>
            </a:r>
            <a:endParaRPr lang="en-US" altLang="en-US" sz="2800" dirty="0"/>
          </a:p>
        </p:txBody>
      </p:sp>
      <p:sp>
        <p:nvSpPr>
          <p:cNvPr id="103427" name="Rectangle 3"/>
          <p:cNvSpPr>
            <a:spLocks noGrp="1" noChangeArrowheads="1"/>
          </p:cNvSpPr>
          <p:nvPr>
            <p:ph idx="1"/>
          </p:nvPr>
        </p:nvSpPr>
        <p:spPr>
          <a:xfrm>
            <a:off x="266700" y="2006205"/>
            <a:ext cx="8534400" cy="885825"/>
          </a:xfrm>
        </p:spPr>
        <p:txBody>
          <a:bodyPr>
            <a:normAutofit/>
          </a:bodyPr>
          <a:lstStyle/>
          <a:p>
            <a:pPr marL="201168" lvl="1" indent="0">
              <a:lnSpc>
                <a:spcPct val="90000"/>
              </a:lnSpc>
              <a:buNone/>
            </a:pPr>
            <a:r>
              <a:rPr lang="en-US" altLang="en-US" dirty="0"/>
              <a:t>A cathode-ray tube can be used to determine the direction of a magnetic field, as shown below.</a:t>
            </a:r>
          </a:p>
        </p:txBody>
      </p:sp>
      <p:pic>
        <p:nvPicPr>
          <p:cNvPr id="2" name="Picture 1">
            <a:extLst>
              <a:ext uri="{FF2B5EF4-FFF2-40B4-BE49-F238E27FC236}">
                <a16:creationId xmlns:a16="http://schemas.microsoft.com/office/drawing/2014/main" id="{C9464917-39C0-8ED2-4816-7B8E576EF64E}"/>
              </a:ext>
            </a:extLst>
          </p:cNvPr>
          <p:cNvPicPr>
            <a:picLocks noChangeAspect="1"/>
          </p:cNvPicPr>
          <p:nvPr/>
        </p:nvPicPr>
        <p:blipFill>
          <a:blip r:embed="rId3"/>
          <a:stretch>
            <a:fillRect/>
          </a:stretch>
        </p:blipFill>
        <p:spPr>
          <a:xfrm>
            <a:off x="1066800" y="2892030"/>
            <a:ext cx="6553200" cy="2441970"/>
          </a:xfrm>
          <a:prstGeom prst="rect">
            <a:avLst/>
          </a:prstGeom>
        </p:spPr>
      </p:pic>
      <p:sp>
        <p:nvSpPr>
          <p:cNvPr id="4" name="TextBox 3">
            <a:extLst>
              <a:ext uri="{FF2B5EF4-FFF2-40B4-BE49-F238E27FC236}">
                <a16:creationId xmlns:a16="http://schemas.microsoft.com/office/drawing/2014/main" id="{DEBE3ACC-7202-B77A-403C-3BA9342B36F7}"/>
              </a:ext>
            </a:extLst>
          </p:cNvPr>
          <p:cNvSpPr txBox="1"/>
          <p:nvPr/>
        </p:nvSpPr>
        <p:spPr>
          <a:xfrm>
            <a:off x="381000" y="5334000"/>
            <a:ext cx="8305800"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600" b="0" i="0" u="none" strike="noStrike" kern="1200" cap="none" spc="0" normalizeH="0" baseline="0" noProof="0" dirty="0">
                <a:ln>
                  <a:noFill/>
                </a:ln>
                <a:solidFill>
                  <a:srgbClr val="000000"/>
                </a:solidFill>
                <a:effectLst/>
                <a:uLnTx/>
                <a:uFillTx/>
                <a:ea typeface="+mn-ea"/>
                <a:cs typeface="+mn-cs"/>
              </a:rPr>
              <a:t>The cathode ray tube (CRT) is so named because rays of electrons originate at the cathode in the electron gun. Magnetic coils are used to steer the beam in many CRTs. In this case, the beam is moved down. Another pair of horizontal coils would steer the beam horizontally.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400050" y="1065174"/>
            <a:ext cx="8839200" cy="503238"/>
          </a:xfrm>
        </p:spPr>
        <p:txBody>
          <a:bodyPr>
            <a:noAutofit/>
          </a:bodyPr>
          <a:lstStyle/>
          <a:p>
            <a:r>
              <a:rPr lang="en-US" altLang="en-US" dirty="0"/>
              <a:t>Example: magnetic force on a proton</a:t>
            </a:r>
          </a:p>
        </p:txBody>
      </p:sp>
      <p:sp>
        <p:nvSpPr>
          <p:cNvPr id="105475" name="Rectangle 3"/>
          <p:cNvSpPr>
            <a:spLocks noGrp="1" noChangeArrowheads="1"/>
          </p:cNvSpPr>
          <p:nvPr>
            <p:ph idx="1"/>
          </p:nvPr>
        </p:nvSpPr>
        <p:spPr>
          <a:xfrm>
            <a:off x="0" y="1865115"/>
            <a:ext cx="8915400" cy="1060450"/>
          </a:xfrm>
        </p:spPr>
        <p:txBody>
          <a:bodyPr>
            <a:normAutofit fontScale="92500" lnSpcReduction="10000"/>
          </a:bodyPr>
          <a:lstStyle/>
          <a:p>
            <a:pPr marL="457200" lvl="1" indent="0">
              <a:lnSpc>
                <a:spcPct val="90000"/>
              </a:lnSpc>
              <a:buNone/>
            </a:pPr>
            <a:r>
              <a:rPr lang="en-US" altLang="en-US" sz="1900" dirty="0"/>
              <a:t>A beam of protons (</a:t>
            </a:r>
            <a:r>
              <a:rPr lang="en-US" altLang="en-US" sz="1900" i="1" dirty="0">
                <a:latin typeface="Times New Roman" panose="02020603050405020304" pitchFamily="18" charset="0"/>
                <a:cs typeface="Times New Roman" panose="02020603050405020304" pitchFamily="18" charset="0"/>
              </a:rPr>
              <a:t>q</a:t>
            </a:r>
            <a:r>
              <a:rPr lang="en-US" altLang="en-US" sz="1900" dirty="0"/>
              <a:t> = 1.60 x 10</a:t>
            </a:r>
            <a:r>
              <a:rPr lang="en-US" altLang="en-US" sz="1900" baseline="30000" dirty="0"/>
              <a:t>-19</a:t>
            </a:r>
            <a:r>
              <a:rPr lang="en-US" altLang="en-US" sz="1900" dirty="0"/>
              <a:t> C) moves at 3.0 x 10</a:t>
            </a:r>
            <a:r>
              <a:rPr lang="en-US" altLang="en-US" sz="1900" baseline="30000" dirty="0"/>
              <a:t>5</a:t>
            </a:r>
            <a:r>
              <a:rPr lang="en-US" altLang="en-US" sz="1900" dirty="0"/>
              <a:t> m/s  through a uniform magnetic field with a magnitude of 2.0 T that is directed along the positive </a:t>
            </a:r>
            <a:r>
              <a:rPr lang="en-US" altLang="en-US" sz="1900" i="1" dirty="0">
                <a:latin typeface="Times New Roman" panose="02020603050405020304" pitchFamily="18" charset="0"/>
                <a:cs typeface="Times New Roman" panose="02020603050405020304" pitchFamily="18" charset="0"/>
              </a:rPr>
              <a:t>z</a:t>
            </a:r>
            <a:r>
              <a:rPr lang="en-US" altLang="en-US" sz="1900" dirty="0"/>
              <a:t>-axis. The velocity of each proton is in the </a:t>
            </a:r>
            <a:r>
              <a:rPr lang="en-US" altLang="en-US" sz="1900" i="1" dirty="0" err="1">
                <a:latin typeface="Times New Roman" panose="02020603050405020304" pitchFamily="18" charset="0"/>
                <a:cs typeface="Times New Roman" panose="02020603050405020304" pitchFamily="18" charset="0"/>
              </a:rPr>
              <a:t>xz</a:t>
            </a:r>
            <a:r>
              <a:rPr lang="en-US" altLang="en-US" sz="1900" dirty="0"/>
              <a:t>-plane at an angle of 30</a:t>
            </a:r>
            <a:r>
              <a:rPr lang="en-US" altLang="en-US" sz="1900" baseline="30000" dirty="0"/>
              <a:t>o</a:t>
            </a:r>
            <a:r>
              <a:rPr lang="en-US" altLang="en-US" sz="1900" dirty="0"/>
              <a:t> to the positive </a:t>
            </a:r>
            <a:r>
              <a:rPr lang="en-US" altLang="en-US" sz="1900" i="1" dirty="0">
                <a:latin typeface="Times New Roman" panose="02020603050405020304" pitchFamily="18" charset="0"/>
                <a:cs typeface="Times New Roman" panose="02020603050405020304" pitchFamily="18" charset="0"/>
              </a:rPr>
              <a:t>z </a:t>
            </a:r>
            <a:r>
              <a:rPr lang="en-US" altLang="en-US" sz="1900" dirty="0"/>
              <a:t>axis. Find the force on a proton.</a:t>
            </a:r>
          </a:p>
          <a:p>
            <a:pPr marL="457200" lvl="1" indent="0">
              <a:lnSpc>
                <a:spcPct val="90000"/>
              </a:lnSpc>
              <a:buNone/>
            </a:pPr>
            <a:endParaRPr lang="en-US" altLang="en-US" sz="2400" dirty="0"/>
          </a:p>
        </p:txBody>
      </p:sp>
      <mc:AlternateContent xmlns:mc="http://schemas.openxmlformats.org/markup-compatibility/2006" xmlns:a14="http://schemas.microsoft.com/office/drawing/2010/main">
        <mc:Choice Requires="a14">
          <p:sp>
            <p:nvSpPr>
              <p:cNvPr id="2" name="Rectangle 1"/>
              <p:cNvSpPr/>
              <p:nvPr/>
            </p:nvSpPr>
            <p:spPr>
              <a:xfrm>
                <a:off x="400050" y="3026069"/>
                <a:ext cx="1445780" cy="402931"/>
              </a:xfrm>
              <a:prstGeom prst="rect">
                <a:avLst/>
              </a:prstGeom>
            </p:spPr>
            <p:txBody>
              <a:bodyPr wrap="none">
                <a:spAutoFit/>
              </a:bodyPr>
              <a:lstStyle/>
              <a:p>
                <a14:m>
                  <m:oMath xmlns:m="http://schemas.openxmlformats.org/officeDocument/2006/math">
                    <m:acc>
                      <m:accPr>
                        <m:chr m:val="⃗"/>
                        <m:ctrlPr>
                          <a:rPr lang="en-US" i="1">
                            <a:latin typeface="Cambria Math" panose="02040503050406030204" pitchFamily="18" charset="0"/>
                            <a:ea typeface="Times New Roman" panose="02020603050405020304" pitchFamily="18" charset="0"/>
                          </a:rPr>
                        </m:ctrlPr>
                      </m:acc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B</m:t>
                        </m:r>
                      </m:e>
                    </m:acc>
                    <m:r>
                      <a:rPr lang="en-US">
                        <a:latin typeface="Cambria Math" panose="02040503050406030204" pitchFamily="18" charset="0"/>
                        <a:ea typeface="Times New Roman" panose="02020603050405020304" pitchFamily="18" charset="0"/>
                        <a:cs typeface="Times New Roman" panose="02020603050405020304" pitchFamily="18" charset="0"/>
                      </a:rPr>
                      <m:t>=</m:t>
                    </m:r>
                    <m:d>
                      <m:dPr>
                        <m:ctrlPr>
                          <a:rPr lang="en-US" i="1">
                            <a:effectLst/>
                            <a:latin typeface="Cambria Math" panose="02040503050406030204" pitchFamily="18" charset="0"/>
                            <a:ea typeface="Times New Roman" panose="02020603050405020304" pitchFamily="18" charset="0"/>
                          </a:rPr>
                        </m:ctrlPr>
                      </m:dPr>
                      <m:e>
                        <m:r>
                          <a:rPr lang="en-US">
                            <a:latin typeface="Cambria Math" panose="02040503050406030204" pitchFamily="18" charset="0"/>
                            <a:ea typeface="Times New Roman" panose="02020603050405020304" pitchFamily="18" charset="0"/>
                            <a:cs typeface="Times New Roman" panose="02020603050405020304" pitchFamily="18" charset="0"/>
                          </a:rPr>
                          <m:t>2.0</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T</m:t>
                        </m:r>
                      </m:e>
                    </m:d>
                    <m:acc>
                      <m:accPr>
                        <m:chr m:val="̂"/>
                        <m:ctrlPr>
                          <a:rPr lang="en-US" i="1">
                            <a:effectLst/>
                            <a:latin typeface="Cambria Math" panose="02040503050406030204" pitchFamily="18" charset="0"/>
                            <a:ea typeface="Times New Roman" panose="02020603050405020304" pitchFamily="18" charset="0"/>
                          </a:rPr>
                        </m:ctrlPr>
                      </m:accPr>
                      <m:e>
                        <m:r>
                          <a:rPr lang="en-US" i="1">
                            <a:latin typeface="Cambria Math" panose="02040503050406030204" pitchFamily="18" charset="0"/>
                            <a:ea typeface="Times New Roman" panose="02020603050405020304" pitchFamily="18" charset="0"/>
                            <a:cs typeface="Times New Roman" panose="02020603050405020304" pitchFamily="18" charset="0"/>
                          </a:rPr>
                          <m:t>𝑘</m:t>
                        </m:r>
                      </m:e>
                    </m:acc>
                  </m:oMath>
                </a14:m>
                <a:r>
                  <a:rPr lang="en-US" dirty="0">
                    <a:latin typeface="Calibri" panose="020F0502020204030204" pitchFamily="34" charset="0"/>
                    <a:ea typeface="Times New Roman" panose="02020603050405020304" pitchFamily="18" charset="0"/>
                    <a:cs typeface="Times New Roman" panose="02020603050405020304" pitchFamily="18" charset="0"/>
                  </a:rPr>
                  <a:t> </a:t>
                </a:r>
                <a:endParaRPr lang="en-US" dirty="0"/>
              </a:p>
            </p:txBody>
          </p:sp>
        </mc:Choice>
        <mc:Fallback xmlns="">
          <p:sp>
            <p:nvSpPr>
              <p:cNvPr id="2" name="Rectangle 1"/>
              <p:cNvSpPr>
                <a:spLocks noRot="1" noChangeAspect="1" noMove="1" noResize="1" noEditPoints="1" noAdjustHandles="1" noChangeArrowheads="1" noChangeShapeType="1" noTextEdit="1"/>
              </p:cNvSpPr>
              <p:nvPr/>
            </p:nvSpPr>
            <p:spPr>
              <a:xfrm>
                <a:off x="400050" y="3026069"/>
                <a:ext cx="1445780" cy="402931"/>
              </a:xfrm>
              <a:prstGeom prst="rect">
                <a:avLst/>
              </a:prstGeom>
              <a:blipFill>
                <a:blip r:embed="rId3"/>
                <a:stretch>
                  <a:fillRect r="-1308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400050" y="3482579"/>
                <a:ext cx="3482300" cy="384144"/>
              </a:xfrm>
              <a:prstGeom prst="rect">
                <a:avLst/>
              </a:prstGeom>
            </p:spPr>
            <p:txBody>
              <a:bodyPr wrap="none">
                <a:spAutoFit/>
              </a:bodyPr>
              <a:lstStyle/>
              <a:p>
                <a14:m>
                  <m:oMath xmlns:m="http://schemas.openxmlformats.org/officeDocument/2006/math">
                    <m:acc>
                      <m:accPr>
                        <m:chr m:val="⃗"/>
                        <m:ctrlPr>
                          <a:rPr lang="en-US" i="1">
                            <a:latin typeface="Cambria Math" panose="02040503050406030204" pitchFamily="18" charset="0"/>
                            <a:ea typeface="Times New Roman" panose="02020603050405020304" pitchFamily="18" charset="0"/>
                          </a:rPr>
                        </m:ctrlPr>
                      </m:acc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v</m:t>
                        </m:r>
                      </m:e>
                    </m:acc>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v</m:t>
                    </m:r>
                    <m:r>
                      <a:rPr lang="en-US">
                        <a:latin typeface="Cambria Math" panose="02040503050406030204" pitchFamily="18" charset="0"/>
                        <a:ea typeface="Times New Roman" panose="02020603050405020304" pitchFamily="18" charset="0"/>
                        <a:cs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cos</m:t>
                        </m:r>
                      </m:fName>
                      <m:e>
                        <m:d>
                          <m:dPr>
                            <m:ctrlPr>
                              <a:rPr lang="en-US" i="1">
                                <a:effectLst/>
                                <a:latin typeface="Cambria Math" panose="02040503050406030204" pitchFamily="18" charset="0"/>
                                <a:ea typeface="Times New Roman" panose="02020603050405020304" pitchFamily="18" charset="0"/>
                              </a:rPr>
                            </m:ctrlPr>
                          </m:dPr>
                          <m:e>
                            <m:sSup>
                              <m:sSupPr>
                                <m:ctrlPr>
                                  <a:rPr lang="en-US" i="1">
                                    <a:effectLst/>
                                    <a:latin typeface="Cambria Math" panose="02040503050406030204" pitchFamily="18" charset="0"/>
                                    <a:ea typeface="Times New Roman" panose="02020603050405020304" pitchFamily="18" charset="0"/>
                                  </a:rPr>
                                </m:ctrlPr>
                              </m:sSupPr>
                              <m:e>
                                <m:r>
                                  <a:rPr lang="en-US">
                                    <a:latin typeface="Cambria Math" panose="02040503050406030204" pitchFamily="18" charset="0"/>
                                    <a:ea typeface="Times New Roman" panose="02020603050405020304" pitchFamily="18" charset="0"/>
                                    <a:cs typeface="Times New Roman" panose="02020603050405020304" pitchFamily="18" charset="0"/>
                                  </a:rPr>
                                  <m:t>30</m:t>
                                </m:r>
                              </m:e>
                              <m:sup>
                                <m:r>
                                  <a:rPr lang="en-US">
                                    <a:latin typeface="Cambria Math" panose="02040503050406030204" pitchFamily="18" charset="0"/>
                                    <a:ea typeface="Times New Roman" panose="02020603050405020304" pitchFamily="18" charset="0"/>
                                    <a:cs typeface="Times New Roman" panose="02020603050405020304" pitchFamily="18" charset="0"/>
                                  </a:rPr>
                                  <m:t>0</m:t>
                                </m:r>
                              </m:sup>
                            </m:sSup>
                          </m:e>
                        </m:d>
                        <m:acc>
                          <m:accPr>
                            <m:chr m:val="̂"/>
                            <m:ctrlPr>
                              <a:rPr lang="en-US" i="1">
                                <a:effectLst/>
                                <a:latin typeface="Cambria Math" panose="02040503050406030204" pitchFamily="18" charset="0"/>
                                <a:ea typeface="Times New Roman" panose="02020603050405020304" pitchFamily="18" charset="0"/>
                              </a:rPr>
                            </m:ctrlPr>
                          </m:accPr>
                          <m:e>
                            <m:r>
                              <a:rPr lang="en-US" i="1">
                                <a:latin typeface="Cambria Math" panose="02040503050406030204" pitchFamily="18" charset="0"/>
                                <a:ea typeface="Times New Roman" panose="02020603050405020304" pitchFamily="18" charset="0"/>
                                <a:cs typeface="Times New Roman" panose="02020603050405020304" pitchFamily="18" charset="0"/>
                              </a:rPr>
                              <m:t>𝑘</m:t>
                            </m:r>
                          </m:e>
                        </m:acc>
                      </m:e>
                    </m:func>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v</m:t>
                    </m:r>
                    <m:r>
                      <a:rPr lang="en-US">
                        <a:latin typeface="Cambria Math" panose="02040503050406030204" pitchFamily="18" charset="0"/>
                        <a:ea typeface="Times New Roman" panose="02020603050405020304" pitchFamily="18" charset="0"/>
                        <a:cs typeface="Times New Roman" panose="02020603050405020304" pitchFamily="18" charset="0"/>
                      </a:rPr>
                      <m:t>⋅</m:t>
                    </m:r>
                    <m:func>
                      <m:funcPr>
                        <m:ctrlPr>
                          <a:rPr lang="en-US" i="1">
                            <a:effectLst/>
                            <a:latin typeface="Cambria Math" panose="02040503050406030204" pitchFamily="18" charset="0"/>
                            <a:ea typeface="Times New Roman" panose="02020603050405020304" pitchFamily="18" charset="0"/>
                          </a:rPr>
                        </m:ctrlPr>
                      </m:funcPr>
                      <m:fNa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sin</m:t>
                        </m:r>
                      </m:fName>
                      <m:e>
                        <m:d>
                          <m:dPr>
                            <m:ctrlPr>
                              <a:rPr lang="en-US" i="1">
                                <a:effectLst/>
                                <a:latin typeface="Cambria Math" panose="02040503050406030204" pitchFamily="18" charset="0"/>
                                <a:ea typeface="Times New Roman" panose="02020603050405020304" pitchFamily="18" charset="0"/>
                              </a:rPr>
                            </m:ctrlPr>
                          </m:dPr>
                          <m:e>
                            <m:sSup>
                              <m:sSupPr>
                                <m:ctrlPr>
                                  <a:rPr lang="en-US" i="1">
                                    <a:effectLst/>
                                    <a:latin typeface="Cambria Math" panose="02040503050406030204" pitchFamily="18" charset="0"/>
                                    <a:ea typeface="Times New Roman" panose="02020603050405020304" pitchFamily="18" charset="0"/>
                                  </a:rPr>
                                </m:ctrlPr>
                              </m:sSupPr>
                              <m:e>
                                <m:r>
                                  <a:rPr lang="en-US">
                                    <a:latin typeface="Cambria Math" panose="02040503050406030204" pitchFamily="18" charset="0"/>
                                    <a:ea typeface="Times New Roman" panose="02020603050405020304" pitchFamily="18" charset="0"/>
                                    <a:cs typeface="Times New Roman" panose="02020603050405020304" pitchFamily="18" charset="0"/>
                                  </a:rPr>
                                  <m:t>30</m:t>
                                </m:r>
                              </m:e>
                              <m:sup>
                                <m:r>
                                  <a:rPr lang="en-US">
                                    <a:latin typeface="Cambria Math" panose="02040503050406030204" pitchFamily="18" charset="0"/>
                                    <a:ea typeface="Times New Roman" panose="02020603050405020304" pitchFamily="18" charset="0"/>
                                    <a:cs typeface="Times New Roman" panose="02020603050405020304" pitchFamily="18" charset="0"/>
                                  </a:rPr>
                                  <m:t>0</m:t>
                                </m:r>
                              </m:sup>
                            </m:sSup>
                          </m:e>
                        </m:d>
                        <m:acc>
                          <m:accPr>
                            <m:chr m:val="̂"/>
                            <m:ctrlPr>
                              <a:rPr lang="en-US" i="1">
                                <a:effectLst/>
                                <a:latin typeface="Cambria Math" panose="02040503050406030204" pitchFamily="18" charset="0"/>
                                <a:ea typeface="Times New Roman" panose="02020603050405020304" pitchFamily="18" charset="0"/>
                              </a:rPr>
                            </m:ctrlPr>
                          </m:acc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i</m:t>
                            </m:r>
                          </m:e>
                        </m:acc>
                      </m:e>
                    </m:func>
                  </m:oMath>
                </a14:m>
                <a:r>
                  <a:rPr lang="en-US" dirty="0">
                    <a:latin typeface="Calibri" panose="020F0502020204030204" pitchFamily="34" charset="0"/>
                    <a:ea typeface="Times New Roman" panose="02020603050405020304" pitchFamily="18" charset="0"/>
                    <a:cs typeface="Times New Roman" panose="02020603050405020304" pitchFamily="18" charset="0"/>
                  </a:rPr>
                  <a:t>. </a:t>
                </a:r>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400050" y="3482579"/>
                <a:ext cx="3482300" cy="384144"/>
              </a:xfrm>
              <a:prstGeom prst="rect">
                <a:avLst/>
              </a:prstGeom>
              <a:blipFill>
                <a:blip r:embed="rId4"/>
                <a:stretch>
                  <a:fillRect t="-3175" r="-3503" b="-253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353274" y="4085937"/>
                <a:ext cx="3575851" cy="4029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𝐹</m:t>
                          </m:r>
                        </m:e>
                      </m:acc>
                      <m:r>
                        <a:rPr lang="en-US" i="0">
                          <a:latin typeface="Cambria Math" panose="02040503050406030204" pitchFamily="18" charset="0"/>
                        </a:rPr>
                        <m:t>=</m:t>
                      </m:r>
                      <m:r>
                        <m:rPr>
                          <m:sty m:val="p"/>
                        </m:rPr>
                        <a:rPr lang="en-US" i="0">
                          <a:latin typeface="Cambria Math" panose="02040503050406030204" pitchFamily="18" charset="0"/>
                        </a:rPr>
                        <m:t>q</m:t>
                      </m:r>
                      <m:r>
                        <a:rPr lang="en-US" i="0">
                          <a:latin typeface="Cambria Math" panose="02040503050406030204" pitchFamily="18" charset="0"/>
                        </a:rPr>
                        <m:t> </m:t>
                      </m:r>
                      <m:acc>
                        <m:accPr>
                          <m:chr m:val="⃗"/>
                          <m:ctrlPr>
                            <a:rPr lang="en-US" i="1">
                              <a:latin typeface="Cambria Math" panose="02040503050406030204" pitchFamily="18" charset="0"/>
                            </a:rPr>
                          </m:ctrlPr>
                        </m:accPr>
                        <m:e>
                          <m:r>
                            <m:rPr>
                              <m:sty m:val="p"/>
                            </m:rPr>
                            <a:rPr lang="en-US" i="0">
                              <a:latin typeface="Cambria Math" panose="02040503050406030204" pitchFamily="18" charset="0"/>
                            </a:rPr>
                            <m:t>v</m:t>
                          </m:r>
                          <m:r>
                            <a:rPr lang="en-US" i="0">
                              <a:latin typeface="Cambria Math" panose="02040503050406030204" pitchFamily="18" charset="0"/>
                            </a:rPr>
                            <m:t> </m:t>
                          </m:r>
                        </m:e>
                      </m:acc>
                      <m:r>
                        <a:rPr lang="en-US" i="0">
                          <a:latin typeface="Cambria Math" panose="02040503050406030204" pitchFamily="18" charset="0"/>
                        </a:rPr>
                        <m:t>×</m:t>
                      </m:r>
                      <m:acc>
                        <m:accPr>
                          <m:chr m:val="⃗"/>
                          <m:ctrlPr>
                            <a:rPr lang="en-US" i="1">
                              <a:latin typeface="Cambria Math" panose="02040503050406030204" pitchFamily="18" charset="0"/>
                            </a:rPr>
                          </m:ctrlPr>
                        </m:accPr>
                        <m:e>
                          <m:r>
                            <m:rPr>
                              <m:sty m:val="p"/>
                            </m:rPr>
                            <a:rPr lang="en-US" i="0">
                              <a:latin typeface="Cambria Math" panose="02040503050406030204" pitchFamily="18" charset="0"/>
                            </a:rPr>
                            <m:t>B</m:t>
                          </m:r>
                        </m:e>
                      </m:acc>
                      <m:r>
                        <a:rPr lang="en-US" i="0">
                          <a:latin typeface="Cambria Math" panose="02040503050406030204" pitchFamily="18" charset="0"/>
                        </a:rPr>
                        <m:t>=</m:t>
                      </m:r>
                      <m:d>
                        <m:dPr>
                          <m:ctrlPr>
                            <a:rPr lang="en-US" i="1">
                              <a:latin typeface="Cambria Math" panose="02040503050406030204" pitchFamily="18" charset="0"/>
                            </a:rPr>
                          </m:ctrlPr>
                        </m:dPr>
                        <m:e>
                          <m:r>
                            <a:rPr lang="en-US" i="0">
                              <a:latin typeface="Cambria Math" panose="02040503050406030204" pitchFamily="18" charset="0"/>
                            </a:rPr>
                            <m:t>−</m:t>
                          </m:r>
                          <m:sSup>
                            <m:sSupPr>
                              <m:ctrlPr>
                                <a:rPr lang="en-US" i="1">
                                  <a:latin typeface="Cambria Math" panose="02040503050406030204" pitchFamily="18" charset="0"/>
                                </a:rPr>
                              </m:ctrlPr>
                            </m:sSupPr>
                            <m:e>
                              <m:r>
                                <a:rPr lang="en-US" i="0">
                                  <a:latin typeface="Cambria Math" panose="02040503050406030204" pitchFamily="18" charset="0"/>
                                </a:rPr>
                                <m:t>4.8 ×10</m:t>
                              </m:r>
                            </m:e>
                            <m:sup>
                              <m:r>
                                <a:rPr lang="en-US" i="0">
                                  <a:latin typeface="Cambria Math" panose="02040503050406030204" pitchFamily="18" charset="0"/>
                                </a:rPr>
                                <m:t>−14</m:t>
                              </m:r>
                            </m:sup>
                          </m:sSup>
                          <m:r>
                            <m:rPr>
                              <m:sty m:val="p"/>
                            </m:rPr>
                            <a:rPr lang="en-US" i="0">
                              <a:latin typeface="Cambria Math" panose="02040503050406030204" pitchFamily="18" charset="0"/>
                            </a:rPr>
                            <m:t>N</m:t>
                          </m:r>
                        </m:e>
                      </m:d>
                      <m:acc>
                        <m:accPr>
                          <m:chr m:val="̂"/>
                          <m:ctrlPr>
                            <a:rPr lang="en-US" i="1">
                              <a:latin typeface="Cambria Math" panose="02040503050406030204" pitchFamily="18" charset="0"/>
                            </a:rPr>
                          </m:ctrlPr>
                        </m:accPr>
                        <m:e>
                          <m:r>
                            <a:rPr lang="en-US" i="1">
                              <a:latin typeface="Cambria Math" panose="02040503050406030204" pitchFamily="18" charset="0"/>
                            </a:rPr>
                            <m:t>𝑗</m:t>
                          </m:r>
                        </m:e>
                      </m:acc>
                    </m:oMath>
                  </m:oMathPara>
                </a14:m>
                <a:endParaRPr lang="en-US" dirty="0"/>
              </a:p>
            </p:txBody>
          </p:sp>
        </mc:Choice>
        <mc:Fallback xmlns="">
          <p:sp>
            <p:nvSpPr>
              <p:cNvPr id="4" name="Rectangle 3"/>
              <p:cNvSpPr>
                <a:spLocks noRot="1" noChangeAspect="1" noMove="1" noResize="1" noEditPoints="1" noAdjustHandles="1" noChangeArrowheads="1" noChangeShapeType="1" noTextEdit="1"/>
              </p:cNvSpPr>
              <p:nvPr/>
            </p:nvSpPr>
            <p:spPr>
              <a:xfrm>
                <a:off x="353274" y="4085937"/>
                <a:ext cx="3575851" cy="402931"/>
              </a:xfrm>
              <a:prstGeom prst="rect">
                <a:avLst/>
              </a:prstGeom>
              <a:blipFill>
                <a:blip r:embed="rId5"/>
                <a:stretch>
                  <a:fillRect t="-22727" r="-5963" b="-7576"/>
                </a:stretch>
              </a:blipFill>
            </p:spPr>
            <p:txBody>
              <a:bodyPr/>
              <a:lstStyle/>
              <a:p>
                <a:r>
                  <a:rPr lang="en-US">
                    <a:noFill/>
                  </a:rPr>
                  <a:t> </a:t>
                </a:r>
              </a:p>
            </p:txBody>
          </p:sp>
        </mc:Fallback>
      </mc:AlternateContent>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533400" y="980239"/>
            <a:ext cx="8915400" cy="503238"/>
          </a:xfrm>
        </p:spPr>
        <p:txBody>
          <a:bodyPr>
            <a:normAutofit fontScale="90000"/>
          </a:bodyPr>
          <a:lstStyle/>
          <a:p>
            <a:r>
              <a:rPr lang="en-US" altLang="en-US" dirty="0"/>
              <a:t>Magnetic field lines</a:t>
            </a:r>
            <a:endParaRPr lang="en-US" altLang="en-US" sz="2800" dirty="0"/>
          </a:p>
        </p:txBody>
      </p:sp>
      <p:sp>
        <p:nvSpPr>
          <p:cNvPr id="107523" name="Rectangle 3"/>
          <p:cNvSpPr>
            <a:spLocks noGrp="1" noChangeArrowheads="1"/>
          </p:cNvSpPr>
          <p:nvPr>
            <p:ph idx="1"/>
          </p:nvPr>
        </p:nvSpPr>
        <p:spPr>
          <a:xfrm>
            <a:off x="114300" y="1844781"/>
            <a:ext cx="8915400" cy="822325"/>
          </a:xfrm>
        </p:spPr>
        <p:txBody>
          <a:bodyPr>
            <a:normAutofit/>
          </a:bodyPr>
          <a:lstStyle/>
          <a:p>
            <a:pPr marL="457200" lvl="1" indent="0">
              <a:lnSpc>
                <a:spcPct val="90000"/>
              </a:lnSpc>
              <a:buNone/>
            </a:pPr>
            <a:r>
              <a:rPr lang="en-US" altLang="en-US" dirty="0"/>
              <a:t>The idea of magnetic field lines is the same as for the electric field lines:</a:t>
            </a:r>
          </a:p>
        </p:txBody>
      </p:sp>
      <p:pic>
        <p:nvPicPr>
          <p:cNvPr id="7" name="Picture 6">
            <a:extLst>
              <a:ext uri="{FF2B5EF4-FFF2-40B4-BE49-F238E27FC236}">
                <a16:creationId xmlns:a16="http://schemas.microsoft.com/office/drawing/2014/main" id="{76D80E3D-B6F5-04F9-9B77-8D953A2C2AFC}"/>
              </a:ext>
            </a:extLst>
          </p:cNvPr>
          <p:cNvPicPr>
            <a:picLocks noChangeAspect="1"/>
          </p:cNvPicPr>
          <p:nvPr/>
        </p:nvPicPr>
        <p:blipFill>
          <a:blip r:embed="rId3"/>
          <a:stretch>
            <a:fillRect/>
          </a:stretch>
        </p:blipFill>
        <p:spPr>
          <a:xfrm>
            <a:off x="1250648" y="2579490"/>
            <a:ext cx="6642704" cy="2284528"/>
          </a:xfrm>
          <a:prstGeom prst="rect">
            <a:avLst/>
          </a:prstGeom>
        </p:spPr>
      </p:pic>
      <p:sp>
        <p:nvSpPr>
          <p:cNvPr id="9" name="TextBox 8">
            <a:extLst>
              <a:ext uri="{FF2B5EF4-FFF2-40B4-BE49-F238E27FC236}">
                <a16:creationId xmlns:a16="http://schemas.microsoft.com/office/drawing/2014/main" id="{C907B4FC-22FF-4C0C-EC73-4D685726917E}"/>
              </a:ext>
            </a:extLst>
          </p:cNvPr>
          <p:cNvSpPr txBox="1"/>
          <p:nvPr/>
        </p:nvSpPr>
        <p:spPr>
          <a:xfrm>
            <a:off x="285750" y="5013219"/>
            <a:ext cx="8686800" cy="1098762"/>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Magnetic field lines are defined to have the direction that a small compass points when placed at a location.</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If small compasses are used to map the magnetic field around a bar magnet, they will point in the directions shown: away from the north pole of the magnet, toward the south pole of the magnet. (Recall that the Earth’s north magnetic pole is really a south pole in terms of definitions of poles on a bar magnet.)</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Connecting the arrows gives continuous magnetic field lines. The strength of the field is proportional to the closeness (or density) of the lines.</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900" b="0" i="0" u="none" strike="noStrike" kern="1200" cap="none" spc="0" normalizeH="0" baseline="0" noProof="0" dirty="0">
                <a:ln>
                  <a:noFill/>
                </a:ln>
                <a:solidFill>
                  <a:srgbClr val="000000"/>
                </a:solidFill>
                <a:effectLst/>
                <a:uLnTx/>
                <a:uFillTx/>
                <a:latin typeface="Arial"/>
                <a:ea typeface="+mn-ea"/>
                <a:cs typeface="+mn-cs"/>
              </a:rPr>
              <a:t>If the interior of the magnet could be probed, the field lines would be found to form continuous closed loops.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533400" y="739211"/>
            <a:ext cx="8915400" cy="503238"/>
          </a:xfrm>
        </p:spPr>
        <p:txBody>
          <a:bodyPr>
            <a:normAutofit fontScale="90000"/>
          </a:bodyPr>
          <a:lstStyle/>
          <a:p>
            <a:r>
              <a:rPr lang="en-US" altLang="en-US" dirty="0"/>
              <a:t>Magnetic field lines: examples</a:t>
            </a:r>
            <a:endParaRPr lang="en-US" altLang="en-US" sz="2800" dirty="0"/>
          </a:p>
        </p:txBody>
      </p:sp>
      <p:pic>
        <p:nvPicPr>
          <p:cNvPr id="3" name="Picture 2">
            <a:extLst>
              <a:ext uri="{FF2B5EF4-FFF2-40B4-BE49-F238E27FC236}">
                <a16:creationId xmlns:a16="http://schemas.microsoft.com/office/drawing/2014/main" id="{2DDE385E-1F64-3393-3559-87F27D97CDBF}"/>
              </a:ext>
            </a:extLst>
          </p:cNvPr>
          <p:cNvPicPr>
            <a:picLocks noChangeAspect="1"/>
          </p:cNvPicPr>
          <p:nvPr/>
        </p:nvPicPr>
        <p:blipFill>
          <a:blip r:embed="rId3"/>
          <a:stretch>
            <a:fillRect/>
          </a:stretch>
        </p:blipFill>
        <p:spPr>
          <a:xfrm>
            <a:off x="653446" y="1595209"/>
            <a:ext cx="8065707" cy="3499407"/>
          </a:xfrm>
          <a:prstGeom prst="rect">
            <a:avLst/>
          </a:prstGeom>
        </p:spPr>
      </p:pic>
      <p:sp>
        <p:nvSpPr>
          <p:cNvPr id="5" name="TextBox 4">
            <a:extLst>
              <a:ext uri="{FF2B5EF4-FFF2-40B4-BE49-F238E27FC236}">
                <a16:creationId xmlns:a16="http://schemas.microsoft.com/office/drawing/2014/main" id="{AF7AF50D-D4F9-2A0B-D581-C0B8D43B0102}"/>
              </a:ext>
            </a:extLst>
          </p:cNvPr>
          <p:cNvSpPr txBox="1"/>
          <p:nvPr/>
        </p:nvSpPr>
        <p:spPr>
          <a:xfrm>
            <a:off x="838200" y="5100646"/>
            <a:ext cx="8065707" cy="1058751"/>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Iron filings near</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a current-carrying coil and</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a magnet act like tiny compass needles, showing the shape of their fields. Their response to a current-carrying coil and a permanent magnet is seen to be very similar, especially near the ends of the coil and the magnet.</a:t>
            </a:r>
          </a:p>
        </p:txBody>
      </p:sp>
      <p:sp>
        <p:nvSpPr>
          <p:cNvPr id="4" name="Content Placeholder 3">
            <a:extLst>
              <a:ext uri="{FF2B5EF4-FFF2-40B4-BE49-F238E27FC236}">
                <a16:creationId xmlns:a16="http://schemas.microsoft.com/office/drawing/2014/main" id="{55965DFA-1CC7-DDFB-C6A5-E0BCDB58BC20}"/>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1199904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C2E6B-B534-B3FB-FF9D-A43A3E74818C}"/>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AD8DF8CC-B7BA-7513-0392-A245DCFDA2DC}"/>
              </a:ext>
            </a:extLst>
          </p:cNvPr>
          <p:cNvSpPr>
            <a:spLocks noGrp="1"/>
          </p:cNvSpPr>
          <p:nvPr>
            <p:ph idx="1"/>
          </p:nvPr>
        </p:nvSpPr>
        <p:spPr/>
        <p:txBody>
          <a:bodyPr>
            <a:normAutofit lnSpcReduction="10000"/>
          </a:bodyPr>
          <a:lstStyle/>
          <a:p>
            <a:pPr algn="l"/>
            <a:r>
              <a:rPr lang="en-US" b="0" i="0" dirty="0">
                <a:solidFill>
                  <a:srgbClr val="555555"/>
                </a:solidFill>
                <a:effectLst/>
                <a:latin typeface="Neue Helvetica W01"/>
              </a:rPr>
              <a:t>By the end of this </a:t>
            </a:r>
            <a:r>
              <a:rPr lang="en-US" dirty="0">
                <a:solidFill>
                  <a:srgbClr val="555555"/>
                </a:solidFill>
                <a:latin typeface="Neue Helvetica W01"/>
              </a:rPr>
              <a:t>lesson</a:t>
            </a:r>
            <a:r>
              <a:rPr lang="en-US" b="0" i="0" dirty="0">
                <a:solidFill>
                  <a:srgbClr val="555555"/>
                </a:solidFill>
                <a:effectLst/>
                <a:latin typeface="Neue Helvetica W01"/>
              </a:rPr>
              <a:t>, you will be able to:</a:t>
            </a:r>
          </a:p>
          <a:p>
            <a:pPr algn="l">
              <a:buFont typeface="Arial" panose="020B0604020202020204" pitchFamily="34" charset="0"/>
              <a:buChar char="•"/>
            </a:pPr>
            <a:r>
              <a:rPr lang="en-US" b="0" i="0" dirty="0">
                <a:solidFill>
                  <a:srgbClr val="424242"/>
                </a:solidFill>
                <a:effectLst/>
                <a:latin typeface="Neue Helvetica W01"/>
              </a:rPr>
              <a:t>Describe the difference between the north and south poles of a magnet.</a:t>
            </a:r>
          </a:p>
          <a:p>
            <a:pPr algn="l">
              <a:buFont typeface="Arial" panose="020B0604020202020204" pitchFamily="34" charset="0"/>
              <a:buChar char="•"/>
            </a:pPr>
            <a:r>
              <a:rPr lang="en-US" b="0" i="0" dirty="0">
                <a:solidFill>
                  <a:srgbClr val="424242"/>
                </a:solidFill>
                <a:effectLst/>
                <a:latin typeface="Neue Helvetica W01"/>
              </a:rPr>
              <a:t>Describe how magnetic poles interact with each other.</a:t>
            </a:r>
          </a:p>
          <a:p>
            <a:pPr>
              <a:buFont typeface="Arial" panose="020B0604020202020204" pitchFamily="34" charset="0"/>
              <a:buChar char="•"/>
            </a:pPr>
            <a:r>
              <a:rPr lang="en-US" b="0" i="0" dirty="0">
                <a:solidFill>
                  <a:srgbClr val="424242"/>
                </a:solidFill>
                <a:effectLst/>
                <a:latin typeface="Neue Helvetica W01"/>
              </a:rPr>
              <a:t>Define magnetic field and describe the magnetic field lines of various magnetic fields.</a:t>
            </a:r>
          </a:p>
          <a:p>
            <a:pPr algn="l">
              <a:buFont typeface="Arial" panose="020B0604020202020204" pitchFamily="34" charset="0"/>
              <a:buChar char="•"/>
            </a:pPr>
            <a:r>
              <a:rPr lang="en-US" b="0" i="0" dirty="0">
                <a:solidFill>
                  <a:srgbClr val="424242"/>
                </a:solidFill>
                <a:effectLst/>
                <a:latin typeface="Neue Helvetica W01"/>
              </a:rPr>
              <a:t>Describe the effects of magnetic fields on moving charges.</a:t>
            </a:r>
          </a:p>
          <a:p>
            <a:pPr algn="l">
              <a:buFont typeface="Arial" panose="020B0604020202020204" pitchFamily="34" charset="0"/>
              <a:buChar char="•"/>
            </a:pPr>
            <a:r>
              <a:rPr lang="en-US" b="0" i="0" dirty="0">
                <a:solidFill>
                  <a:srgbClr val="424242"/>
                </a:solidFill>
                <a:effectLst/>
                <a:latin typeface="Neue Helvetica W01"/>
              </a:rPr>
              <a:t>Use the right-hand rule 1 to determine the velocity of a charge, the direction of the magnetic field, and the direction of the magnetic force on a moving charge.</a:t>
            </a:r>
          </a:p>
          <a:p>
            <a:pPr algn="l">
              <a:buFont typeface="Arial" panose="020B0604020202020204" pitchFamily="34" charset="0"/>
              <a:buChar char="•"/>
            </a:pPr>
            <a:r>
              <a:rPr lang="en-US" b="0" i="0" dirty="0">
                <a:solidFill>
                  <a:srgbClr val="424242"/>
                </a:solidFill>
                <a:effectLst/>
                <a:latin typeface="Neue Helvetica W01"/>
              </a:rPr>
              <a:t>Calculate the magnetic force on a moving charge.</a:t>
            </a:r>
          </a:p>
          <a:p>
            <a:pPr algn="l">
              <a:buFont typeface="Arial" panose="020B0604020202020204" pitchFamily="34" charset="0"/>
              <a:buChar char="•"/>
            </a:pPr>
            <a:endParaRPr lang="en-US" b="0" i="0" dirty="0">
              <a:solidFill>
                <a:srgbClr val="424242"/>
              </a:solidFill>
              <a:effectLst/>
              <a:latin typeface="Neue Helvetica W01"/>
            </a:endParaRPr>
          </a:p>
          <a:p>
            <a:endParaRPr lang="en-US" dirty="0"/>
          </a:p>
        </p:txBody>
      </p:sp>
    </p:spTree>
    <p:extLst>
      <p:ext uri="{BB962C8B-B14F-4D97-AF65-F5344CB8AC3E}">
        <p14:creationId xmlns:p14="http://schemas.microsoft.com/office/powerpoint/2010/main" val="399904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301511" y="921039"/>
            <a:ext cx="8839200" cy="503238"/>
          </a:xfrm>
        </p:spPr>
        <p:txBody>
          <a:bodyPr>
            <a:noAutofit/>
          </a:bodyPr>
          <a:lstStyle/>
          <a:p>
            <a:r>
              <a:rPr lang="en-US" altLang="en-US" dirty="0"/>
              <a:t>Properties of magnets</a:t>
            </a:r>
          </a:p>
        </p:txBody>
      </p:sp>
      <p:sp>
        <p:nvSpPr>
          <p:cNvPr id="84995" name="Rectangle 3"/>
          <p:cNvSpPr>
            <a:spLocks noGrp="1" noChangeArrowheads="1"/>
          </p:cNvSpPr>
          <p:nvPr>
            <p:ph idx="1"/>
          </p:nvPr>
        </p:nvSpPr>
        <p:spPr>
          <a:xfrm>
            <a:off x="228052" y="1905000"/>
            <a:ext cx="7696200" cy="5043488"/>
          </a:xfrm>
        </p:spPr>
        <p:txBody>
          <a:bodyPr>
            <a:normAutofit/>
          </a:bodyPr>
          <a:lstStyle/>
          <a:p>
            <a:pPr lvl="1"/>
            <a:r>
              <a:rPr lang="en-US" altLang="en-US" sz="2400" dirty="0"/>
              <a:t>Permanent magnets exert forces on each other.</a:t>
            </a:r>
          </a:p>
          <a:p>
            <a:pPr lvl="1"/>
            <a:r>
              <a:rPr lang="en-US" altLang="en-US" sz="2400" dirty="0"/>
              <a:t>Magnets have two poles: </a:t>
            </a:r>
            <a:r>
              <a:rPr lang="en-US" altLang="en-US" sz="2400" i="1" dirty="0"/>
              <a:t>north</a:t>
            </a:r>
            <a:r>
              <a:rPr lang="en-US" altLang="en-US" sz="2400" dirty="0"/>
              <a:t> and </a:t>
            </a:r>
            <a:r>
              <a:rPr lang="en-US" altLang="en-US" sz="2400" i="1" dirty="0"/>
              <a:t>south</a:t>
            </a:r>
            <a:r>
              <a:rPr lang="en-US" altLang="en-US" sz="2400" dirty="0"/>
              <a:t>.</a:t>
            </a:r>
          </a:p>
          <a:p>
            <a:pPr lvl="1"/>
            <a:r>
              <a:rPr lang="en-US" altLang="en-US" sz="2400" dirty="0"/>
              <a:t>Opposite poles attract while like poles repel.</a:t>
            </a:r>
          </a:p>
        </p:txBody>
      </p:sp>
      <p:pic>
        <p:nvPicPr>
          <p:cNvPr id="2" name="Picture 1">
            <a:extLst>
              <a:ext uri="{FF2B5EF4-FFF2-40B4-BE49-F238E27FC236}">
                <a16:creationId xmlns:a16="http://schemas.microsoft.com/office/drawing/2014/main" id="{294D098C-84BD-EC66-1BED-E3538DBFB1B3}"/>
              </a:ext>
            </a:extLst>
          </p:cNvPr>
          <p:cNvPicPr>
            <a:picLocks noChangeAspect="1"/>
          </p:cNvPicPr>
          <p:nvPr/>
        </p:nvPicPr>
        <p:blipFill>
          <a:blip r:embed="rId3"/>
          <a:stretch>
            <a:fillRect/>
          </a:stretch>
        </p:blipFill>
        <p:spPr>
          <a:xfrm>
            <a:off x="2667548" y="3505200"/>
            <a:ext cx="6248400" cy="271094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328921" y="993339"/>
            <a:ext cx="8839200" cy="503238"/>
          </a:xfrm>
        </p:spPr>
        <p:txBody>
          <a:bodyPr>
            <a:noAutofit/>
          </a:bodyPr>
          <a:lstStyle/>
          <a:p>
            <a:r>
              <a:rPr lang="en-US" altLang="en-US" dirty="0"/>
              <a:t>Magnetism and certain metals</a:t>
            </a:r>
          </a:p>
        </p:txBody>
      </p:sp>
      <p:sp>
        <p:nvSpPr>
          <p:cNvPr id="87043" name="Rectangle 3"/>
          <p:cNvSpPr>
            <a:spLocks noGrp="1" noChangeArrowheads="1"/>
          </p:cNvSpPr>
          <p:nvPr>
            <p:ph idx="1"/>
          </p:nvPr>
        </p:nvSpPr>
        <p:spPr>
          <a:xfrm>
            <a:off x="410965" y="1930901"/>
            <a:ext cx="8239125" cy="2740025"/>
          </a:xfrm>
        </p:spPr>
        <p:txBody>
          <a:bodyPr>
            <a:normAutofit/>
          </a:bodyPr>
          <a:lstStyle/>
          <a:p>
            <a:pPr marL="201168" lvl="1" indent="0">
              <a:buNone/>
            </a:pPr>
            <a:r>
              <a:rPr lang="en-US" altLang="en-US" dirty="0"/>
              <a:t>Either pole of a permanent magnet will attract a metal like iron.</a:t>
            </a:r>
          </a:p>
        </p:txBody>
      </p:sp>
      <p:pic>
        <p:nvPicPr>
          <p:cNvPr id="2" name="Picture 1">
            <a:extLst>
              <a:ext uri="{FF2B5EF4-FFF2-40B4-BE49-F238E27FC236}">
                <a16:creationId xmlns:a16="http://schemas.microsoft.com/office/drawing/2014/main" id="{BBEAAABE-0BF8-FD37-BF0F-1EDC128C59C5}"/>
              </a:ext>
            </a:extLst>
          </p:cNvPr>
          <p:cNvPicPr>
            <a:picLocks noChangeAspect="1"/>
          </p:cNvPicPr>
          <p:nvPr/>
        </p:nvPicPr>
        <p:blipFill>
          <a:blip r:embed="rId3"/>
          <a:stretch>
            <a:fillRect/>
          </a:stretch>
        </p:blipFill>
        <p:spPr>
          <a:xfrm>
            <a:off x="1032253" y="2057400"/>
            <a:ext cx="7079493" cy="3071526"/>
          </a:xfrm>
          <a:prstGeom prst="rect">
            <a:avLst/>
          </a:prstGeom>
        </p:spPr>
      </p:pic>
      <p:sp>
        <p:nvSpPr>
          <p:cNvPr id="4" name="TextBox 3">
            <a:extLst>
              <a:ext uri="{FF2B5EF4-FFF2-40B4-BE49-F238E27FC236}">
                <a16:creationId xmlns:a16="http://schemas.microsoft.com/office/drawing/2014/main" id="{76C9D6BB-EAC6-9912-5F79-D57939600107}"/>
              </a:ext>
            </a:extLst>
          </p:cNvPr>
          <p:cNvSpPr txBox="1"/>
          <p:nvPr/>
        </p:nvSpPr>
        <p:spPr>
          <a:xfrm>
            <a:off x="410965" y="4925705"/>
            <a:ext cx="8504435" cy="1015663"/>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500" b="0" i="0" u="none" strike="noStrike" kern="1200" cap="none" spc="0" normalizeH="0" baseline="0" noProof="0" dirty="0">
                <a:ln>
                  <a:noFill/>
                </a:ln>
                <a:solidFill>
                  <a:srgbClr val="000000"/>
                </a:solidFill>
                <a:effectLst/>
                <a:uLnTx/>
                <a:uFillTx/>
                <a:latin typeface="Arial"/>
                <a:ea typeface="+mn-ea"/>
                <a:cs typeface="+mn-cs"/>
              </a:rPr>
              <a:t>An unmagnetized piece of iron is placed between two magnets, heated, and then cooled, or simply tapped when cold. The iron becomes a permanent magnet with the poles aligned as shown: its south pole is adjacent to the north pole of the original magnet, and its north pole is adjacent to the south pole of the original magnet. Note that there are attractive forces between the magnets.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1144" name="Rectangle 91143">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138" name="Rectangle 2"/>
          <p:cNvSpPr>
            <a:spLocks noGrp="1" noChangeArrowheads="1"/>
          </p:cNvSpPr>
          <p:nvPr>
            <p:ph type="title"/>
          </p:nvPr>
        </p:nvSpPr>
        <p:spPr>
          <a:xfrm>
            <a:off x="4808763" y="634946"/>
            <a:ext cx="3845379" cy="1450757"/>
          </a:xfrm>
        </p:spPr>
        <p:txBody>
          <a:bodyPr>
            <a:normAutofit/>
          </a:bodyPr>
          <a:lstStyle/>
          <a:p>
            <a:r>
              <a:rPr lang="en-US" altLang="en-US" cap="all" dirty="0"/>
              <a:t>Magnetic monopoles</a:t>
            </a:r>
          </a:p>
        </p:txBody>
      </p:sp>
      <p:pic>
        <p:nvPicPr>
          <p:cNvPr id="2" name="Picture 1" descr="A diagram of a diagram of a pipe&#10;&#10;Description automatically generated">
            <a:extLst>
              <a:ext uri="{FF2B5EF4-FFF2-40B4-BE49-F238E27FC236}">
                <a16:creationId xmlns:a16="http://schemas.microsoft.com/office/drawing/2014/main" id="{BF5D8B27-680A-842E-D0B6-29F166B94AE8}"/>
              </a:ext>
            </a:extLst>
          </p:cNvPr>
          <p:cNvPicPr>
            <a:picLocks noChangeAspect="1"/>
          </p:cNvPicPr>
          <p:nvPr/>
        </p:nvPicPr>
        <p:blipFill>
          <a:blip r:embed="rId3"/>
          <a:stretch>
            <a:fillRect/>
          </a:stretch>
        </p:blipFill>
        <p:spPr>
          <a:xfrm>
            <a:off x="512931" y="645106"/>
            <a:ext cx="4027645" cy="5247747"/>
          </a:xfrm>
          <a:prstGeom prst="rect">
            <a:avLst/>
          </a:prstGeom>
        </p:spPr>
      </p:pic>
      <p:cxnSp>
        <p:nvCxnSpPr>
          <p:cNvPr id="91146" name="Straight Connector 91145">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1139" name="Rectangle 3"/>
          <p:cNvSpPr>
            <a:spLocks noGrp="1" noChangeArrowheads="1"/>
          </p:cNvSpPr>
          <p:nvPr>
            <p:ph idx="1"/>
          </p:nvPr>
        </p:nvSpPr>
        <p:spPr>
          <a:xfrm>
            <a:off x="4808763" y="2198914"/>
            <a:ext cx="3845379" cy="3670180"/>
          </a:xfrm>
        </p:spPr>
        <p:txBody>
          <a:bodyPr>
            <a:normAutofit/>
          </a:bodyPr>
          <a:lstStyle/>
          <a:p>
            <a:pPr lvl="1"/>
            <a:r>
              <a:rPr lang="en-US" altLang="en-US"/>
              <a:t>Breaking a bar magnet does not separate its poles, as shown in the figure on the right.</a:t>
            </a:r>
          </a:p>
          <a:p>
            <a:pPr lvl="1"/>
            <a:r>
              <a:rPr lang="en-US" altLang="en-US"/>
              <a:t>There is no experimental evidence for </a:t>
            </a:r>
            <a:r>
              <a:rPr lang="en-US" altLang="en-US" i="1"/>
              <a:t>magnetic monopoles</a:t>
            </a:r>
            <a:r>
              <a:rPr lang="en-US" altLang="en-US"/>
              <a:t>.</a:t>
            </a:r>
          </a:p>
        </p:txBody>
      </p:sp>
      <p:sp>
        <p:nvSpPr>
          <p:cNvPr id="91148" name="Rectangle 91147">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AB86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1150" name="Rectangle 91149">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C3F6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3D795-AB64-930B-2A96-F03615C0B2D8}"/>
              </a:ext>
            </a:extLst>
          </p:cNvPr>
          <p:cNvSpPr>
            <a:spLocks noGrp="1"/>
          </p:cNvSpPr>
          <p:nvPr>
            <p:ph type="title"/>
          </p:nvPr>
        </p:nvSpPr>
        <p:spPr/>
        <p:txBody>
          <a:bodyPr/>
          <a:lstStyle/>
          <a:p>
            <a:r>
              <a:rPr lang="en-US" dirty="0"/>
              <a:t>Magnetism: a micro view</a:t>
            </a:r>
          </a:p>
        </p:txBody>
      </p:sp>
      <p:sp>
        <p:nvSpPr>
          <p:cNvPr id="3" name="Content Placeholder 2">
            <a:extLst>
              <a:ext uri="{FF2B5EF4-FFF2-40B4-BE49-F238E27FC236}">
                <a16:creationId xmlns:a16="http://schemas.microsoft.com/office/drawing/2014/main" id="{49C2E180-C442-D973-3EDF-62DD1787D078}"/>
              </a:ext>
            </a:extLst>
          </p:cNvPr>
          <p:cNvSpPr>
            <a:spLocks noGrp="1"/>
          </p:cNvSpPr>
          <p:nvPr>
            <p:ph idx="1"/>
          </p:nvPr>
        </p:nvSpPr>
        <p:spPr>
          <a:xfrm>
            <a:off x="718152" y="4724400"/>
            <a:ext cx="7543801" cy="4023360"/>
          </a:xfrm>
        </p:spPr>
        <p:txBody>
          <a:bodyPr/>
          <a:lstStyle/>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350" b="0" i="0" u="none" strike="noStrike" kern="1200" cap="none" spc="0" normalizeH="0" baseline="0" noProof="0" dirty="0">
                <a:ln>
                  <a:noFill/>
                </a:ln>
                <a:solidFill>
                  <a:srgbClr val="000000"/>
                </a:solidFill>
                <a:effectLst/>
                <a:uLnTx/>
                <a:uFillTx/>
                <a:latin typeface="Arial"/>
                <a:ea typeface="+mn-ea"/>
                <a:cs typeface="+mn-cs"/>
              </a:rPr>
              <a:t>An unmagnetized piece of iron (or other ferromagnetic material) has randomly oriented domains. </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350" b="0" i="0" u="none" strike="noStrike" kern="1200" cap="none" spc="0" normalizeH="0" baseline="0" noProof="0" dirty="0">
                <a:ln>
                  <a:noFill/>
                </a:ln>
                <a:solidFill>
                  <a:srgbClr val="000000"/>
                </a:solidFill>
                <a:effectLst/>
                <a:uLnTx/>
                <a:uFillTx/>
                <a:latin typeface="Arial"/>
                <a:ea typeface="+mn-ea"/>
                <a:cs typeface="+mn-cs"/>
              </a:rPr>
              <a:t>When magnetized by an external field, the domains show greater alignment, and some grow at the expense of others. Individual atoms are aligned within domains; each atom acts like a tiny bar magnet.</a:t>
            </a:r>
          </a:p>
        </p:txBody>
      </p:sp>
      <p:pic>
        <p:nvPicPr>
          <p:cNvPr id="4" name="Picture 3">
            <a:extLst>
              <a:ext uri="{FF2B5EF4-FFF2-40B4-BE49-F238E27FC236}">
                <a16:creationId xmlns:a16="http://schemas.microsoft.com/office/drawing/2014/main" id="{F7276BBB-64DD-555D-38E3-BC20B88CDE41}"/>
              </a:ext>
            </a:extLst>
          </p:cNvPr>
          <p:cNvPicPr>
            <a:picLocks noChangeAspect="1"/>
          </p:cNvPicPr>
          <p:nvPr/>
        </p:nvPicPr>
        <p:blipFill>
          <a:blip r:embed="rId2"/>
          <a:stretch>
            <a:fillRect/>
          </a:stretch>
        </p:blipFill>
        <p:spPr>
          <a:xfrm>
            <a:off x="914400" y="1828800"/>
            <a:ext cx="7543801" cy="2668555"/>
          </a:xfrm>
          <a:prstGeom prst="rect">
            <a:avLst/>
          </a:prstGeom>
        </p:spPr>
      </p:pic>
    </p:spTree>
    <p:extLst>
      <p:ext uri="{BB962C8B-B14F-4D97-AF65-F5344CB8AC3E}">
        <p14:creationId xmlns:p14="http://schemas.microsoft.com/office/powerpoint/2010/main" val="3134017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434CC43-C14C-4CCF-CF2F-E245F169761C}"/>
              </a:ext>
            </a:extLst>
          </p:cNvPr>
          <p:cNvSpPr>
            <a:spLocks noGrp="1"/>
          </p:cNvSpPr>
          <p:nvPr>
            <p:ph type="title"/>
          </p:nvPr>
        </p:nvSpPr>
        <p:spPr>
          <a:xfrm>
            <a:off x="4808763" y="634946"/>
            <a:ext cx="3845379" cy="1450757"/>
          </a:xfrm>
        </p:spPr>
        <p:txBody>
          <a:bodyPr>
            <a:normAutofit/>
          </a:bodyPr>
          <a:lstStyle/>
          <a:p>
            <a:r>
              <a:rPr lang="en-US" dirty="0"/>
              <a:t>Electrons and magnetic field</a:t>
            </a:r>
          </a:p>
        </p:txBody>
      </p:sp>
      <p:pic>
        <p:nvPicPr>
          <p:cNvPr id="4" name="Picture 3" descr="A diagram of a magnetism&#10;&#10;Description automatically generated">
            <a:extLst>
              <a:ext uri="{FF2B5EF4-FFF2-40B4-BE49-F238E27FC236}">
                <a16:creationId xmlns:a16="http://schemas.microsoft.com/office/drawing/2014/main" id="{33A5DA77-7DFF-4089-92DB-370A8DCAE2F6}"/>
              </a:ext>
            </a:extLst>
          </p:cNvPr>
          <p:cNvPicPr>
            <a:picLocks noChangeAspect="1"/>
          </p:cNvPicPr>
          <p:nvPr/>
        </p:nvPicPr>
        <p:blipFill>
          <a:blip r:embed="rId2"/>
          <a:stretch>
            <a:fillRect/>
          </a:stretch>
        </p:blipFill>
        <p:spPr>
          <a:xfrm>
            <a:off x="482394" y="2379683"/>
            <a:ext cx="4088720" cy="1778593"/>
          </a:xfrm>
          <a:prstGeom prst="rect">
            <a:avLst/>
          </a:prstGeom>
        </p:spPr>
      </p:pic>
      <p:cxnSp>
        <p:nvCxnSpPr>
          <p:cNvPr id="11" name="Straight Connector 10">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222F3009-EACF-D30E-5B8A-2EBAA7776CE0}"/>
              </a:ext>
            </a:extLst>
          </p:cNvPr>
          <p:cNvSpPr>
            <a:spLocks noGrp="1"/>
          </p:cNvSpPr>
          <p:nvPr>
            <p:ph idx="1"/>
          </p:nvPr>
        </p:nvSpPr>
        <p:spPr>
          <a:xfrm>
            <a:off x="4808763" y="2198914"/>
            <a:ext cx="3845379" cy="3670180"/>
          </a:xfrm>
        </p:spPr>
        <p:txBody>
          <a:bodyPr>
            <a:normAutofit/>
          </a:bodyPr>
          <a:lstStyle/>
          <a:p>
            <a:pPr marL="342900" marR="0" lvl="0" indent="-342900" defTabSz="914400" rtl="0" eaLnBrk="1" fontAlgn="base" latinLnBrk="0" hangingPunct="1">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a:ln>
                  <a:noFill/>
                </a:ln>
                <a:effectLst/>
                <a:uLnTx/>
                <a:uFillTx/>
                <a:latin typeface="Arial"/>
                <a:ea typeface="+mn-ea"/>
                <a:cs typeface="+mn-cs"/>
              </a:rPr>
              <a:t>In the planetary model of the atom, an electron orbits a nucleus, forming a closed-current loop and producing a magnetic field with a north pole and a south pole.</a:t>
            </a:r>
          </a:p>
          <a:p>
            <a:pPr marL="342900" marR="0" lvl="0" indent="-342900" defTabSz="914400" rtl="0" eaLnBrk="1" fontAlgn="base" latinLnBrk="0" hangingPunct="1">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a:ln>
                  <a:noFill/>
                </a:ln>
                <a:effectLst/>
                <a:uLnTx/>
                <a:uFillTx/>
                <a:latin typeface="Arial"/>
                <a:ea typeface="+mn-ea"/>
                <a:cs typeface="+mn-cs"/>
              </a:rPr>
              <a:t>Electrons have spin and can be crudely pictured as rotating charge, forming a current that produces a magnetic field with a north pole and a south pole. Neither the planetary model nor the image of a spinning electron is completely consistent with modern physics. However, they do provide a useful way of understanding phenomena.</a:t>
            </a:r>
          </a:p>
        </p:txBody>
      </p:sp>
      <p:sp>
        <p:nvSpPr>
          <p:cNvPr id="13" name="Rectangle 12">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8693C"/>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E9DA7"/>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645064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3192" name="Rectangle 93191">
            <a:extLst>
              <a:ext uri="{FF2B5EF4-FFF2-40B4-BE49-F238E27FC236}">
                <a16:creationId xmlns:a16="http://schemas.microsoft.com/office/drawing/2014/main" id="{5E0A8391-2737-4F1C-B27A-C44629DB4D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186" name="Rectangle 2"/>
          <p:cNvSpPr>
            <a:spLocks noGrp="1" noChangeArrowheads="1"/>
          </p:cNvSpPr>
          <p:nvPr>
            <p:ph type="title"/>
          </p:nvPr>
        </p:nvSpPr>
        <p:spPr>
          <a:xfrm>
            <a:off x="481692" y="642257"/>
            <a:ext cx="8357508" cy="881743"/>
          </a:xfrm>
        </p:spPr>
        <p:txBody>
          <a:bodyPr anchor="t">
            <a:normAutofit/>
          </a:bodyPr>
          <a:lstStyle/>
          <a:p>
            <a:r>
              <a:rPr lang="en-US" altLang="en-US" dirty="0"/>
              <a:t>Electric current and magnets</a:t>
            </a:r>
          </a:p>
        </p:txBody>
      </p:sp>
      <p:sp>
        <p:nvSpPr>
          <p:cNvPr id="93187" name="Rectangle 3"/>
          <p:cNvSpPr>
            <a:spLocks noGrp="1" noChangeArrowheads="1"/>
          </p:cNvSpPr>
          <p:nvPr>
            <p:ph idx="1"/>
          </p:nvPr>
        </p:nvSpPr>
        <p:spPr>
          <a:xfrm>
            <a:off x="483336" y="1737572"/>
            <a:ext cx="8051063" cy="1373141"/>
          </a:xfrm>
        </p:spPr>
        <p:txBody>
          <a:bodyPr>
            <a:normAutofit/>
          </a:bodyPr>
          <a:lstStyle/>
          <a:p>
            <a:pPr lvl="1"/>
            <a:r>
              <a:rPr lang="en-US" altLang="en-US" dirty="0"/>
              <a:t>In 1820, Hans Oersted discovered that a current-carrying wire causes a compass to deflect. </a:t>
            </a:r>
          </a:p>
          <a:p>
            <a:pPr marL="457200" lvl="1" indent="0">
              <a:buNone/>
            </a:pPr>
            <a:endParaRPr lang="en-US" altLang="en-US" dirty="0"/>
          </a:p>
          <a:p>
            <a:pPr lvl="1"/>
            <a:r>
              <a:rPr lang="en-US" altLang="en-US" dirty="0"/>
              <a:t>This discovery revealed a connection between moving charge and magnetism.</a:t>
            </a:r>
          </a:p>
        </p:txBody>
      </p:sp>
      <p:pic>
        <p:nvPicPr>
          <p:cNvPr id="2" name="Picture 1" descr="A diagram of a circle with circles and arrows&#10;&#10;Description automatically generated">
            <a:extLst>
              <a:ext uri="{FF2B5EF4-FFF2-40B4-BE49-F238E27FC236}">
                <a16:creationId xmlns:a16="http://schemas.microsoft.com/office/drawing/2014/main" id="{10D128D9-A6D6-561E-FC72-F961D3C577EC}"/>
              </a:ext>
            </a:extLst>
          </p:cNvPr>
          <p:cNvPicPr>
            <a:picLocks noChangeAspect="1"/>
          </p:cNvPicPr>
          <p:nvPr/>
        </p:nvPicPr>
        <p:blipFill>
          <a:blip r:embed="rId3"/>
          <a:stretch>
            <a:fillRect/>
          </a:stretch>
        </p:blipFill>
        <p:spPr>
          <a:xfrm>
            <a:off x="1981200" y="3400276"/>
            <a:ext cx="5532666" cy="1507652"/>
          </a:xfrm>
          <a:prstGeom prst="rect">
            <a:avLst/>
          </a:prstGeom>
        </p:spPr>
      </p:pic>
      <p:sp>
        <p:nvSpPr>
          <p:cNvPr id="93194" name="Rectangle 93193">
            <a:extLst>
              <a:ext uri="{FF2B5EF4-FFF2-40B4-BE49-F238E27FC236}">
                <a16:creationId xmlns:a16="http://schemas.microsoft.com/office/drawing/2014/main" id="{E75DDEB2-8C7E-4057-BACC-E31322D8B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FAC06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3196" name="Rectangle 93195">
            <a:extLst>
              <a:ext uri="{FF2B5EF4-FFF2-40B4-BE49-F238E27FC236}">
                <a16:creationId xmlns:a16="http://schemas.microsoft.com/office/drawing/2014/main" id="{7318A5EE-3B62-4E05-A9DD-88EB7DD68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5A7997"/>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4" name="TextBox 3">
            <a:extLst>
              <a:ext uri="{FF2B5EF4-FFF2-40B4-BE49-F238E27FC236}">
                <a16:creationId xmlns:a16="http://schemas.microsoft.com/office/drawing/2014/main" id="{C64CD6AF-D81E-35C6-21C2-A466C64823E3}"/>
              </a:ext>
            </a:extLst>
          </p:cNvPr>
          <p:cNvSpPr txBox="1"/>
          <p:nvPr/>
        </p:nvSpPr>
        <p:spPr>
          <a:xfrm>
            <a:off x="218006" y="5029957"/>
            <a:ext cx="8707988" cy="1271117"/>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Small compasses could be used to map the fields shown here.</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The magnetic field of a circular current loop is similar to that of a bar magnet.</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A long and straight wire creates a field with magnetic field lines forming circular loops.</a:t>
            </a:r>
          </a:p>
          <a:p>
            <a:pPr marL="228600" marR="0" lvl="0" indent="-2286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When the wire is in the plane of the paper, the field is perpendicular to the paper. Note that the symbols used for the field pointing inward (like the tail of an arrow) and the field pointing outward (like the tip of an arrow).</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09600" y="914400"/>
            <a:ext cx="8839200" cy="503238"/>
          </a:xfrm>
        </p:spPr>
        <p:txBody>
          <a:bodyPr>
            <a:noAutofit/>
          </a:bodyPr>
          <a:lstStyle/>
          <a:p>
            <a:r>
              <a:rPr lang="en-US" altLang="en-US" dirty="0"/>
              <a:t>Magnetic field of the Earth</a:t>
            </a:r>
          </a:p>
        </p:txBody>
      </p:sp>
      <p:sp>
        <p:nvSpPr>
          <p:cNvPr id="89091" name="Rectangle 3"/>
          <p:cNvSpPr>
            <a:spLocks noGrp="1" noChangeArrowheads="1"/>
          </p:cNvSpPr>
          <p:nvPr>
            <p:ph idx="1"/>
          </p:nvPr>
        </p:nvSpPr>
        <p:spPr>
          <a:xfrm>
            <a:off x="457200" y="1877987"/>
            <a:ext cx="3962400" cy="3200362"/>
          </a:xfrm>
        </p:spPr>
        <p:txBody>
          <a:bodyPr>
            <a:normAutofit/>
          </a:bodyPr>
          <a:lstStyle/>
          <a:p>
            <a:pPr lvl="1"/>
            <a:r>
              <a:rPr lang="en-US" altLang="en-US" sz="2400" dirty="0"/>
              <a:t>The Earth is a magnet.</a:t>
            </a:r>
          </a:p>
          <a:p>
            <a:pPr lvl="1"/>
            <a:r>
              <a:rPr lang="en-US" altLang="en-US" sz="2400" dirty="0"/>
              <a:t>Magnetic south pole is close to the geographic North pole and the magnetic south pole is close to the geographic South pole.   </a:t>
            </a:r>
          </a:p>
          <a:p>
            <a:pPr lvl="1"/>
            <a:endParaRPr lang="en-US" altLang="en-US" sz="2400" dirty="0"/>
          </a:p>
        </p:txBody>
      </p:sp>
      <p:pic>
        <p:nvPicPr>
          <p:cNvPr id="2" name="Picture 1">
            <a:extLst>
              <a:ext uri="{FF2B5EF4-FFF2-40B4-BE49-F238E27FC236}">
                <a16:creationId xmlns:a16="http://schemas.microsoft.com/office/drawing/2014/main" id="{8D5C6300-F99A-96B5-AA1A-3B30B6E2D488}"/>
              </a:ext>
            </a:extLst>
          </p:cNvPr>
          <p:cNvPicPr>
            <a:picLocks noChangeAspect="1"/>
          </p:cNvPicPr>
          <p:nvPr/>
        </p:nvPicPr>
        <p:blipFill>
          <a:blip r:embed="rId3"/>
          <a:stretch>
            <a:fillRect/>
          </a:stretch>
        </p:blipFill>
        <p:spPr>
          <a:xfrm>
            <a:off x="4419600" y="2209800"/>
            <a:ext cx="4194412" cy="3834716"/>
          </a:xfrm>
          <a:prstGeom prst="rect">
            <a:avLst/>
          </a:prstGeom>
        </p:spPr>
      </p:pic>
      <p:sp>
        <p:nvSpPr>
          <p:cNvPr id="4" name="TextBox 3">
            <a:extLst>
              <a:ext uri="{FF2B5EF4-FFF2-40B4-BE49-F238E27FC236}">
                <a16:creationId xmlns:a16="http://schemas.microsoft.com/office/drawing/2014/main" id="{F7C81588-94D6-CA0B-EAFC-3C7BA111D866}"/>
              </a:ext>
            </a:extLst>
          </p:cNvPr>
          <p:cNvSpPr txBox="1"/>
          <p:nvPr/>
        </p:nvSpPr>
        <p:spPr>
          <a:xfrm>
            <a:off x="304800" y="5257800"/>
            <a:ext cx="4572000" cy="954107"/>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400" b="0" i="0" u="none" strike="noStrike" kern="1200" cap="none" spc="0" normalizeH="0" baseline="0" noProof="0" dirty="0">
                <a:ln>
                  <a:noFill/>
                </a:ln>
                <a:solidFill>
                  <a:srgbClr val="000000"/>
                </a:solidFill>
                <a:effectLst/>
                <a:uLnTx/>
                <a:uFillTx/>
                <a:ea typeface="+mn-ea"/>
                <a:cs typeface="+mn-cs"/>
              </a:rPr>
              <a:t>One end of a bar magnet is suspended from a thread that points toward north. The magnet’s two poles are labeled N and S for north-seeking and south-seeking poles, respectively.</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8395</TotalTime>
  <Words>1447</Words>
  <Application>Microsoft Office PowerPoint</Application>
  <PresentationFormat>On-screen Show (4:3)</PresentationFormat>
  <Paragraphs>91</Paragraphs>
  <Slides>18</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Calibri Light</vt:lpstr>
      <vt:lpstr>Cambria Math</vt:lpstr>
      <vt:lpstr>Neue Helvetica W01</vt:lpstr>
      <vt:lpstr>Times New Roman</vt:lpstr>
      <vt:lpstr>Wingdings</vt:lpstr>
      <vt:lpstr>Retrospect</vt:lpstr>
      <vt:lpstr>MAGNETIC FORCES AND FIELDS</vt:lpstr>
      <vt:lpstr>Today’s objectives</vt:lpstr>
      <vt:lpstr>Properties of magnets</vt:lpstr>
      <vt:lpstr>Magnetism and certain metals</vt:lpstr>
      <vt:lpstr>Magnetic monopoles</vt:lpstr>
      <vt:lpstr>Magnetism: a micro view</vt:lpstr>
      <vt:lpstr>Electrons and magnetic field</vt:lpstr>
      <vt:lpstr>Electric current and magnets</vt:lpstr>
      <vt:lpstr>Magnetic field of the Earth</vt:lpstr>
      <vt:lpstr>The magnetic field</vt:lpstr>
      <vt:lpstr>The magnetic force on a  moving charge</vt:lpstr>
      <vt:lpstr>Magnetic field: units</vt:lpstr>
      <vt:lpstr>Magnetic force as a vector  (cross)  product</vt:lpstr>
      <vt:lpstr>Using the RHR-1 example </vt:lpstr>
      <vt:lpstr>Determining the direction of a  magnetic field</vt:lpstr>
      <vt:lpstr>Example: magnetic force on a proton</vt:lpstr>
      <vt:lpstr>Magnetic field lines</vt:lpstr>
      <vt:lpstr>Magnetic field lines: examples</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447</cp:revision>
  <cp:lastPrinted>2011-04-21T17:00:36Z</cp:lastPrinted>
  <dcterms:created xsi:type="dcterms:W3CDTF">2002-07-11T17:04:39Z</dcterms:created>
  <dcterms:modified xsi:type="dcterms:W3CDTF">2023-12-05T20:58:02Z</dcterms:modified>
</cp:coreProperties>
</file>