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69" r:id="rId1"/>
  </p:sldMasterIdLst>
  <p:notesMasterIdLst>
    <p:notesMasterId r:id="rId19"/>
  </p:notesMasterIdLst>
  <p:handoutMasterIdLst>
    <p:handoutMasterId r:id="rId20"/>
  </p:handoutMasterIdLst>
  <p:sldIdLst>
    <p:sldId id="303" r:id="rId2"/>
    <p:sldId id="392" r:id="rId3"/>
    <p:sldId id="330" r:id="rId4"/>
    <p:sldId id="332" r:id="rId5"/>
    <p:sldId id="351" r:id="rId6"/>
    <p:sldId id="334" r:id="rId7"/>
    <p:sldId id="335" r:id="rId8"/>
    <p:sldId id="354" r:id="rId9"/>
    <p:sldId id="337" r:id="rId10"/>
    <p:sldId id="356" r:id="rId11"/>
    <p:sldId id="361" r:id="rId12"/>
    <p:sldId id="338" r:id="rId13"/>
    <p:sldId id="341" r:id="rId14"/>
    <p:sldId id="389" r:id="rId15"/>
    <p:sldId id="343" r:id="rId16"/>
    <p:sldId id="344" r:id="rId17"/>
    <p:sldId id="390" r:id="rId18"/>
  </p:sldIdLst>
  <p:sldSz cx="9144000" cy="6858000" type="screen4x3"/>
  <p:notesSz cx="6858000" cy="9144000"/>
  <p:custDataLst>
    <p:tags r:id="rId21"/>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09">
          <p15:clr>
            <a:srgbClr val="A4A3A4"/>
          </p15:clr>
        </p15:guide>
        <p15:guide id="2" orient="horz" pos="1803">
          <p15:clr>
            <a:srgbClr val="A4A3A4"/>
          </p15:clr>
        </p15:guide>
        <p15:guide id="3" pos="2880">
          <p15:clr>
            <a:srgbClr val="A4A3A4"/>
          </p15:clr>
        </p15:guide>
        <p15:guide id="4" pos="192">
          <p15:clr>
            <a:srgbClr val="A4A3A4"/>
          </p15:clr>
        </p15:guide>
        <p15:guide id="5" pos="332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4A37"/>
    <a:srgbClr val="00417E"/>
    <a:srgbClr val="FFECD7"/>
    <a:srgbClr val="F7955A"/>
    <a:srgbClr val="666699"/>
    <a:srgbClr val="0066CC"/>
    <a:srgbClr val="00487A"/>
    <a:srgbClr val="D333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82" autoAdjust="0"/>
    <p:restoredTop sz="93202" autoAdjust="0"/>
  </p:normalViewPr>
  <p:slideViewPr>
    <p:cSldViewPr>
      <p:cViewPr>
        <p:scale>
          <a:sx n="111" d="100"/>
          <a:sy n="111" d="100"/>
        </p:scale>
        <p:origin x="684" y="80"/>
      </p:cViewPr>
      <p:guideLst>
        <p:guide orient="horz" pos="1209"/>
        <p:guide orient="horz" pos="1803"/>
        <p:guide pos="2880"/>
        <p:guide pos="192"/>
        <p:guide pos="3323"/>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kumimoji="1" sz="1200">
                <a:latin typeface="Times New Roman" charset="0"/>
              </a:defRPr>
            </a:lvl1pPr>
          </a:lstStyle>
          <a:p>
            <a:pPr>
              <a:defRPr/>
            </a:pPr>
            <a:endParaRPr lang="en-US"/>
          </a:p>
        </p:txBody>
      </p:sp>
      <p:sp>
        <p:nvSpPr>
          <p:cNvPr id="32771"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kumimoji="1" sz="1200">
                <a:latin typeface="Times New Roman" charset="0"/>
              </a:defRPr>
            </a:lvl1pPr>
          </a:lstStyle>
          <a:p>
            <a:pPr>
              <a:defRPr/>
            </a:pPr>
            <a:endParaRPr lang="en-US"/>
          </a:p>
        </p:txBody>
      </p:sp>
      <p:sp>
        <p:nvSpPr>
          <p:cNvPr id="32772"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kumimoji="1" sz="1200">
                <a:latin typeface="Times New Roman" charset="0"/>
              </a:defRPr>
            </a:lvl1pPr>
          </a:lstStyle>
          <a:p>
            <a:pPr>
              <a:defRPr/>
            </a:pPr>
            <a:endParaRPr lang="en-US"/>
          </a:p>
        </p:txBody>
      </p:sp>
      <p:sp>
        <p:nvSpPr>
          <p:cNvPr id="32773"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kumimoji="1" sz="1200">
                <a:latin typeface="Times New Roman" panose="02020603050405020304" pitchFamily="18" charset="0"/>
              </a:defRPr>
            </a:lvl1pPr>
          </a:lstStyle>
          <a:p>
            <a:fld id="{B4D4A477-E489-4D48-B0DE-C00A06EDB909}"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lgn="l">
              <a:defRPr sz="1200">
                <a:latin typeface="Times New Roman" charset="0"/>
              </a:defRPr>
            </a:lvl1pPr>
          </a:lstStyle>
          <a:p>
            <a:pPr>
              <a:defRPr/>
            </a:pPr>
            <a:endParaRPr lang="en-US"/>
          </a:p>
        </p:txBody>
      </p:sp>
      <p:sp>
        <p:nvSpPr>
          <p:cNvPr id="34819" name="Rectangle 3"/>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2" name="Rectangle 4"/>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53" name="Rectangle 5"/>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defRPr sz="1200">
                <a:latin typeface="Times New Roman" charset="0"/>
              </a:defRPr>
            </a:lvl1pPr>
          </a:lstStyle>
          <a:p>
            <a:pPr>
              <a:defRPr/>
            </a:pPr>
            <a:endParaRPr lang="en-US"/>
          </a:p>
        </p:txBody>
      </p:sp>
      <p:sp>
        <p:nvSpPr>
          <p:cNvPr id="2054"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lgn="l">
              <a:defRPr sz="1200">
                <a:latin typeface="Times New Roman" charset="0"/>
              </a:defRPr>
            </a:lvl1pPr>
          </a:lstStyle>
          <a:p>
            <a:pPr>
              <a:defRPr/>
            </a:pPr>
            <a:endParaRPr lang="en-US"/>
          </a:p>
        </p:txBody>
      </p:sp>
      <p:sp>
        <p:nvSpPr>
          <p:cNvPr id="2055"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defRPr sz="1200">
                <a:latin typeface="Times New Roman" panose="02020603050405020304" pitchFamily="18" charset="0"/>
              </a:defRPr>
            </a:lvl1pPr>
          </a:lstStyle>
          <a:p>
            <a:fld id="{F0C69C93-BAD1-48EF-94E0-CF535B80067E}"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Answers:</a:t>
            </a:r>
          </a:p>
          <a:p>
            <a:r>
              <a:rPr lang="en-US" dirty="0"/>
              <a:t>1 A</a:t>
            </a:r>
          </a:p>
          <a:p>
            <a:r>
              <a:rPr lang="en-US" dirty="0"/>
              <a:t>2 C</a:t>
            </a:r>
          </a:p>
        </p:txBody>
      </p:sp>
      <p:sp>
        <p:nvSpPr>
          <p:cNvPr id="4" name="Slide Number Placeholder 3"/>
          <p:cNvSpPr>
            <a:spLocks noGrp="1"/>
          </p:cNvSpPr>
          <p:nvPr>
            <p:ph type="sldNum" sz="quarter" idx="5"/>
          </p:nvPr>
        </p:nvSpPr>
        <p:spPr/>
        <p:txBody>
          <a:bodyPr/>
          <a:lstStyle/>
          <a:p>
            <a:fld id="{F0C69C93-BAD1-48EF-94E0-CF535B80067E}" type="slidenum">
              <a:rPr lang="en-US" altLang="en-US" smtClean="0"/>
              <a:pPr/>
              <a:t>17</a:t>
            </a:fld>
            <a:endParaRPr lang="en-US" altLang="en-US"/>
          </a:p>
        </p:txBody>
      </p:sp>
    </p:spTree>
    <p:extLst>
      <p:ext uri="{BB962C8B-B14F-4D97-AF65-F5344CB8AC3E}">
        <p14:creationId xmlns:p14="http://schemas.microsoft.com/office/powerpoint/2010/main" val="173165620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pPr/>
              <a:t>12/5/2023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 name="Picture 9" descr="\\Ps14\ircd\50694_Young_Freedman_13e_IRDVD\Supplied\67546Young13e_marktg\Links\Calatrava-Bridge_sml.jpg">
            <a:extLst>
              <a:ext uri="{FF2B5EF4-FFF2-40B4-BE49-F238E27FC236}">
                <a16:creationId xmlns:a16="http://schemas.microsoft.com/office/drawing/2014/main" id="{6BEC9396-8555-FA4B-BE46-CD49A721E76D}"/>
              </a:ext>
            </a:extLst>
          </p:cNvPr>
          <p:cNvPicPr>
            <a:picLocks noChangeAspect="1" noChangeArrowheads="1"/>
          </p:cNvPicPr>
          <p:nvPr userDrawn="1"/>
        </p:nvPicPr>
        <p:blipFill rotWithShape="1">
          <a:blip r:embed="rId2">
            <a:duotone>
              <a:schemeClr val="accent3">
                <a:shade val="45000"/>
                <a:satMod val="135000"/>
              </a:schemeClr>
              <a:prstClr val="white"/>
            </a:duotone>
            <a:extLst>
              <a:ext uri="{28A0092B-C50C-407E-A947-70E740481C1C}">
                <a14:useLocalDpi xmlns:a14="http://schemas.microsoft.com/office/drawing/2010/main" val="0"/>
              </a:ext>
            </a:extLst>
          </a:blip>
          <a:srcRect t="25000" b="25000"/>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11" name="Text Box 17">
            <a:extLst>
              <a:ext uri="{FF2B5EF4-FFF2-40B4-BE49-F238E27FC236}">
                <a16:creationId xmlns:a16="http://schemas.microsoft.com/office/drawing/2014/main" id="{FB3592F9-13EE-7E8D-A00B-502BDAFD38C4}"/>
              </a:ext>
            </a:extLst>
          </p:cNvPr>
          <p:cNvSpPr txBox="1">
            <a:spLocks noChangeArrowheads="1"/>
          </p:cNvSpPr>
          <p:nvPr userDrawn="1"/>
        </p:nvSpPr>
        <p:spPr bwMode="auto">
          <a:xfrm>
            <a:off x="260350" y="5029200"/>
            <a:ext cx="86868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25400" dist="25399" dir="2700000" algn="ctr" rotWithShape="0">
                    <a:schemeClr val="bg2"/>
                  </a:outerShdw>
                </a:effectLst>
              </a14:hiddenEffects>
            </a:ext>
          </a:extLst>
        </p:spPr>
        <p:txBody>
          <a:bodyPr>
            <a:spAutoFit/>
          </a:bodyPr>
          <a:lstStyle/>
          <a:p>
            <a:pPr algn="l">
              <a:defRPr/>
            </a:pPr>
            <a:r>
              <a:rPr lang="en-US" sz="1800" dirty="0">
                <a:solidFill>
                  <a:srgbClr val="D33325"/>
                </a:solidFill>
                <a:latin typeface="Arial" charset="0"/>
              </a:rPr>
              <a:t>PowerPoint</a:t>
            </a:r>
            <a:r>
              <a:rPr lang="en-US" sz="1800" baseline="30000" dirty="0">
                <a:solidFill>
                  <a:srgbClr val="D33325"/>
                </a:solidFill>
                <a:latin typeface="Arial" charset="0"/>
              </a:rPr>
              <a:t>®</a:t>
            </a:r>
            <a:r>
              <a:rPr lang="en-US" sz="1800" dirty="0">
                <a:solidFill>
                  <a:srgbClr val="D33325"/>
                </a:solidFill>
                <a:latin typeface="Arial" charset="0"/>
              </a:rPr>
              <a:t> Lectures for</a:t>
            </a:r>
          </a:p>
          <a:p>
            <a:pPr algn="l">
              <a:defRPr/>
            </a:pPr>
            <a:r>
              <a:rPr lang="en-US" sz="1800" b="1" i="1" dirty="0">
                <a:solidFill>
                  <a:srgbClr val="D33325"/>
                </a:solidFill>
                <a:latin typeface="Arial" charset="0"/>
              </a:rPr>
              <a:t>University Physics, Thirteenth Edition</a:t>
            </a:r>
          </a:p>
          <a:p>
            <a:pPr algn="l">
              <a:defRPr/>
            </a:pPr>
            <a:r>
              <a:rPr lang="en-US" sz="1800" b="1" i="1" dirty="0">
                <a:solidFill>
                  <a:srgbClr val="D33325"/>
                </a:solidFill>
                <a:latin typeface="Times New Roman" charset="0"/>
              </a:rPr>
              <a:t>   – Hugh D. Young and Roger A. Freedman</a:t>
            </a:r>
          </a:p>
        </p:txBody>
      </p:sp>
      <p:sp>
        <p:nvSpPr>
          <p:cNvPr id="12" name="Text Box 23">
            <a:extLst>
              <a:ext uri="{FF2B5EF4-FFF2-40B4-BE49-F238E27FC236}">
                <a16:creationId xmlns:a16="http://schemas.microsoft.com/office/drawing/2014/main" id="{82E9DA3B-9F6E-28D5-2B5E-BEF507A280C8}"/>
              </a:ext>
            </a:extLst>
          </p:cNvPr>
          <p:cNvSpPr txBox="1">
            <a:spLocks noChangeArrowheads="1"/>
          </p:cNvSpPr>
          <p:nvPr userDrawn="1"/>
        </p:nvSpPr>
        <p:spPr bwMode="auto">
          <a:xfrm>
            <a:off x="254000" y="6096000"/>
            <a:ext cx="3086100" cy="366713"/>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349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pPr algn="l"/>
            <a:r>
              <a:rPr lang="en-US" altLang="en-US" sz="1800" b="1">
                <a:solidFill>
                  <a:srgbClr val="D33325"/>
                </a:solidFill>
                <a:latin typeface="Times New Roman" panose="02020603050405020304" pitchFamily="18" charset="0"/>
              </a:rPr>
              <a:t>Lectures by Wayne Anderson</a:t>
            </a:r>
          </a:p>
        </p:txBody>
      </p:sp>
    </p:spTree>
    <p:extLst>
      <p:ext uri="{BB962C8B-B14F-4D97-AF65-F5344CB8AC3E}">
        <p14:creationId xmlns:p14="http://schemas.microsoft.com/office/powerpoint/2010/main" val="3765162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12/5/2023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4467757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2302"/>
            <a:ext cx="1971675"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412302"/>
            <a:ext cx="5800725" cy="5759898"/>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12/5/2023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6363850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and One Content">
    <p:spTree>
      <p:nvGrpSpPr>
        <p:cNvPr id="1" name="Shape 30"/>
        <p:cNvGrpSpPr/>
        <p:nvPr/>
      </p:nvGrpSpPr>
      <p:grpSpPr>
        <a:xfrm>
          <a:off x="0" y="0"/>
          <a:ext cx="0" cy="0"/>
          <a:chOff x="0" y="0"/>
          <a:chExt cx="0" cy="0"/>
        </a:xfrm>
      </p:grpSpPr>
      <p:sp>
        <p:nvSpPr>
          <p:cNvPr id="31" name="Shape 31"/>
          <p:cNvSpPr txBox="1">
            <a:spLocks noGrp="1"/>
          </p:cNvSpPr>
          <p:nvPr>
            <p:ph type="title"/>
          </p:nvPr>
        </p:nvSpPr>
        <p:spPr>
          <a:xfrm>
            <a:off x="457200" y="215371"/>
            <a:ext cx="8229600" cy="1097279"/>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34" name="Shape 34"/>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
        <p:nvSpPr>
          <p:cNvPr id="4" name="Content Placeholder 3">
            <a:extLst>
              <a:ext uri="{FF2B5EF4-FFF2-40B4-BE49-F238E27FC236}">
                <a16:creationId xmlns:a16="http://schemas.microsoft.com/office/drawing/2014/main" id="{211BB07C-705F-4113-A2C5-779D6EA64D97}"/>
              </a:ext>
            </a:extLst>
          </p:cNvPr>
          <p:cNvSpPr>
            <a:spLocks noGrp="1"/>
          </p:cNvSpPr>
          <p:nvPr>
            <p:ph sz="quarter" idx="13"/>
          </p:nvPr>
        </p:nvSpPr>
        <p:spPr>
          <a:xfrm>
            <a:off x="457200" y="1556327"/>
            <a:ext cx="8229600" cy="4400590"/>
          </a:xfrm>
        </p:spPr>
        <p:txBody>
          <a:bodyPr/>
          <a:lstStyle/>
          <a:p>
            <a:pPr lvl="0"/>
            <a:r>
              <a:rPr lang="en-US" dirty="0"/>
              <a:t>Edit Master text styles</a:t>
            </a:r>
          </a:p>
        </p:txBody>
      </p:sp>
    </p:spTree>
    <p:extLst>
      <p:ext uri="{BB962C8B-B14F-4D97-AF65-F5344CB8AC3E}">
        <p14:creationId xmlns:p14="http://schemas.microsoft.com/office/powerpoint/2010/main" val="20538433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Two Content">
    <p:spTree>
      <p:nvGrpSpPr>
        <p:cNvPr id="1" name="Shape 30"/>
        <p:cNvGrpSpPr/>
        <p:nvPr/>
      </p:nvGrpSpPr>
      <p:grpSpPr>
        <a:xfrm>
          <a:off x="0" y="0"/>
          <a:ext cx="0" cy="0"/>
          <a:chOff x="0" y="0"/>
          <a:chExt cx="0" cy="0"/>
        </a:xfrm>
      </p:grpSpPr>
      <p:sp>
        <p:nvSpPr>
          <p:cNvPr id="31" name="Shape 31"/>
          <p:cNvSpPr txBox="1">
            <a:spLocks noGrp="1"/>
          </p:cNvSpPr>
          <p:nvPr>
            <p:ph type="title"/>
          </p:nvPr>
        </p:nvSpPr>
        <p:spPr>
          <a:xfrm>
            <a:off x="457200" y="215371"/>
            <a:ext cx="8229600" cy="1097279"/>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34" name="Shape 34"/>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
        <p:nvSpPr>
          <p:cNvPr id="4" name="Content Placeholder 3">
            <a:extLst>
              <a:ext uri="{FF2B5EF4-FFF2-40B4-BE49-F238E27FC236}">
                <a16:creationId xmlns:a16="http://schemas.microsoft.com/office/drawing/2014/main" id="{211BB07C-705F-4113-A2C5-779D6EA64D97}"/>
              </a:ext>
            </a:extLst>
          </p:cNvPr>
          <p:cNvSpPr>
            <a:spLocks noGrp="1"/>
          </p:cNvSpPr>
          <p:nvPr>
            <p:ph sz="quarter" idx="13"/>
          </p:nvPr>
        </p:nvSpPr>
        <p:spPr>
          <a:xfrm>
            <a:off x="457200" y="1556327"/>
            <a:ext cx="8229600" cy="2267528"/>
          </a:xfrm>
        </p:spPr>
        <p:txBody>
          <a:bodyPr/>
          <a:lstStyle/>
          <a:p>
            <a:pPr lvl="0"/>
            <a:r>
              <a:rPr lang="en-US" dirty="0"/>
              <a:t>Edit Master text styles</a:t>
            </a:r>
          </a:p>
        </p:txBody>
      </p:sp>
      <p:sp>
        <p:nvSpPr>
          <p:cNvPr id="7" name="Content Placeholder 6">
            <a:extLst>
              <a:ext uri="{FF2B5EF4-FFF2-40B4-BE49-F238E27FC236}">
                <a16:creationId xmlns:a16="http://schemas.microsoft.com/office/drawing/2014/main" id="{820D01C0-4FD2-4065-9EC3-96A308398288}"/>
              </a:ext>
            </a:extLst>
          </p:cNvPr>
          <p:cNvSpPr>
            <a:spLocks noGrp="1"/>
          </p:cNvSpPr>
          <p:nvPr>
            <p:ph sz="quarter" idx="14"/>
          </p:nvPr>
        </p:nvSpPr>
        <p:spPr>
          <a:xfrm>
            <a:off x="457200" y="3971925"/>
            <a:ext cx="8229600" cy="2105025"/>
          </a:xfrm>
        </p:spPr>
        <p:txBody>
          <a:bodyPr/>
          <a:lstStyle/>
          <a:p>
            <a:pPr lvl="0"/>
            <a:r>
              <a:rPr lang="en-US" dirty="0"/>
              <a:t>Edit Master text styles</a:t>
            </a:r>
          </a:p>
        </p:txBody>
      </p:sp>
    </p:spTree>
    <p:extLst>
      <p:ext uri="{BB962C8B-B14F-4D97-AF65-F5344CB8AC3E}">
        <p14:creationId xmlns:p14="http://schemas.microsoft.com/office/powerpoint/2010/main" val="23392025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12/5/2023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6683033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6DFF08F-DC6B-4601-B491-B0F83F6DD2DA}" type="datetimeFigureOut">
              <a:rPr lang="en-US" smtClean="0"/>
              <a:t>12/5/2023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241484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22960" y="1845735"/>
            <a:ext cx="370332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845735"/>
            <a:ext cx="370332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6DFF08F-DC6B-4601-B491-B0F83F6DD2DA}" type="datetimeFigureOut">
              <a:rPr lang="en-US" smtClean="0"/>
              <a:t>12/5/2023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6355990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22960" y="2582335"/>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63440" y="2582334"/>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6DFF08F-DC6B-4601-B491-B0F83F6DD2DA}" type="datetimeFigureOut">
              <a:rPr lang="en-US" smtClean="0"/>
              <a:t>12/5/2023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2370690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6DFF08F-DC6B-4601-B491-B0F83F6DD2DA}" type="datetimeFigureOut">
              <a:rPr lang="en-US" smtClean="0"/>
              <a:t>12/5/2023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0268287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96DFF08F-DC6B-4601-B491-B0F83F6DD2DA}" type="datetimeFigureOut">
              <a:rPr lang="en-US" smtClean="0"/>
              <a:t>12/5/2023</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41063613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600450" y="731520"/>
            <a:ext cx="486918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349134" y="6459786"/>
            <a:ext cx="1963883" cy="365125"/>
          </a:xfrm>
        </p:spPr>
        <p:txBody>
          <a:bodyPr/>
          <a:lstStyle>
            <a:lvl1pPr algn="l">
              <a:defRPr/>
            </a:lvl1pPr>
          </a:lstStyle>
          <a:p>
            <a:fld id="{96DFF08F-DC6B-4601-B491-B0F83F6DD2DA}" type="datetimeFigureOut">
              <a:rPr lang="en-US" smtClean="0"/>
              <a:t>12/5/2023</a:t>
            </a:fld>
            <a:endParaRPr lang="en-US" dirty="0"/>
          </a:p>
        </p:txBody>
      </p:sp>
      <p:sp>
        <p:nvSpPr>
          <p:cNvPr id="6" name="Footer Placeholder 5"/>
          <p:cNvSpPr>
            <a:spLocks noGrp="1"/>
          </p:cNvSpPr>
          <p:nvPr>
            <p:ph type="ftr" sz="quarter" idx="11"/>
          </p:nvPr>
        </p:nvSpPr>
        <p:spPr>
          <a:xfrm>
            <a:off x="3600450" y="6459786"/>
            <a:ext cx="348615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FAB73BC-B049-4115-A692-8D63A059BFB8}" type="slidenum">
              <a:rPr lang="en-US" smtClean="0"/>
              <a:t>‹#›</a:t>
            </a:fld>
            <a:endParaRPr lang="en-US" dirty="0"/>
          </a:p>
        </p:txBody>
      </p:sp>
    </p:spTree>
    <p:extLst>
      <p:ext uri="{BB962C8B-B14F-4D97-AF65-F5344CB8AC3E}">
        <p14:creationId xmlns:p14="http://schemas.microsoft.com/office/powerpoint/2010/main" val="15191175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2" y="0"/>
            <a:ext cx="9143989"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22960"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CDD058F-B960-4439-B370-43D89816EE05}" type="datetimeFigureOut">
              <a:rPr lang="en-US" smtClean="0"/>
              <a:t>12/5/2023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B229B06-CF2A-459A-8CBC-F18C1D67D2BB}" type="slidenum">
              <a:rPr lang="en-US" smtClean="0"/>
              <a:t>‹#›</a:t>
            </a:fld>
            <a:endParaRPr lang="en-US" dirty="0"/>
          </a:p>
        </p:txBody>
      </p:sp>
    </p:spTree>
    <p:extLst>
      <p:ext uri="{BB962C8B-B14F-4D97-AF65-F5344CB8AC3E}">
        <p14:creationId xmlns:p14="http://schemas.microsoft.com/office/powerpoint/2010/main" val="19493457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6400800"/>
            <a:ext cx="9144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9144001"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4"/>
            <a:ext cx="75438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822959" y="1845734"/>
            <a:ext cx="7543801"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22961" y="6459786"/>
            <a:ext cx="1854203" cy="365125"/>
          </a:xfrm>
          <a:prstGeom prst="rect">
            <a:avLst/>
          </a:prstGeom>
        </p:spPr>
        <p:txBody>
          <a:bodyPr vert="horz" lIns="91440" tIns="45720" rIns="91440" bIns="45720" rtlCol="0" anchor="ctr"/>
          <a:lstStyle>
            <a:lvl1pPr algn="l">
              <a:defRPr sz="900">
                <a:solidFill>
                  <a:srgbClr val="FFFFFF"/>
                </a:solidFill>
              </a:defRPr>
            </a:lvl1pPr>
          </a:lstStyle>
          <a:p>
            <a:fld id="{96DFF08F-DC6B-4601-B491-B0F83F6DD2DA}" type="datetimeFigureOut">
              <a:rPr lang="en-US" smtClean="0"/>
              <a:pPr/>
              <a:t>12/5/2023</a:t>
            </a:fld>
            <a:endParaRPr lang="en-US" dirty="0"/>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1050">
                <a:solidFill>
                  <a:srgbClr val="FFFFFF"/>
                </a:solidFill>
              </a:defRPr>
            </a:lvl1pPr>
          </a:lstStyle>
          <a:p>
            <a:fld id="{4FAB73BC-B049-4115-A692-8D63A059BFB8}" type="slidenum">
              <a:rPr lang="en-US" smtClean="0"/>
              <a:pPr/>
              <a:t>‹#›</a:t>
            </a:fld>
            <a:endParaRPr lang="en-US" dirty="0"/>
          </a:p>
        </p:txBody>
      </p:sp>
      <p:cxnSp>
        <p:nvCxnSpPr>
          <p:cNvPr id="10" name="Straight Connector 9"/>
          <p:cNvCxnSpPr/>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34892242"/>
      </p:ext>
    </p:extLst>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 id="2147483781" r:id="rId12"/>
    <p:sldLayoutId id="2147483782" r:id="rId13"/>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1.emf"/><Relationship Id="rId7" Type="http://schemas.openxmlformats.org/officeDocument/2006/relationships/image" Target="../media/image15.png"/><Relationship Id="rId2" Type="http://schemas.openxmlformats.org/officeDocument/2006/relationships/image" Target="../media/image10.emf"/><Relationship Id="rId1" Type="http://schemas.openxmlformats.org/officeDocument/2006/relationships/slideLayout" Target="../slideLayouts/slideLayout13.xml"/><Relationship Id="rId6" Type="http://schemas.openxmlformats.org/officeDocument/2006/relationships/image" Target="../media/image14.emf"/><Relationship Id="rId5" Type="http://schemas.openxmlformats.org/officeDocument/2006/relationships/image" Target="../media/image13.emf"/><Relationship Id="rId4" Type="http://schemas.openxmlformats.org/officeDocument/2006/relationships/image" Target="../media/image12.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11973C2-EB8B-452A-A698-4A252FD3AE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9144000" cy="6857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Rectangle 11">
            <a:extLst>
              <a:ext uri="{FF2B5EF4-FFF2-40B4-BE49-F238E27FC236}">
                <a16:creationId xmlns:a16="http://schemas.microsoft.com/office/drawing/2014/main" id="{10162E77-11AD-44A7-84EC-40C59EEFBD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886200" y="634946"/>
            <a:ext cx="4776107" cy="1450757"/>
          </a:xfrm>
        </p:spPr>
        <p:txBody>
          <a:bodyPr>
            <a:normAutofit/>
          </a:bodyPr>
          <a:lstStyle/>
          <a:p>
            <a:r>
              <a:rPr lang="en-US" sz="4700" dirty="0">
                <a:solidFill>
                  <a:srgbClr val="514467"/>
                </a:solidFill>
              </a:rPr>
              <a:t>CHARGES AND ELECTRIC FORCES </a:t>
            </a:r>
          </a:p>
        </p:txBody>
      </p:sp>
      <p:pic>
        <p:nvPicPr>
          <p:cNvPr id="5" name="Picture 4"/>
          <p:cNvPicPr>
            <a:picLocks noChangeAspect="1"/>
          </p:cNvPicPr>
          <p:nvPr/>
        </p:nvPicPr>
        <p:blipFill rotWithShape="1">
          <a:blip r:embed="rId2"/>
          <a:srcRect l="15151" r="48647" b="1"/>
          <a:stretch/>
        </p:blipFill>
        <p:spPr>
          <a:xfrm>
            <a:off x="20" y="-12128"/>
            <a:ext cx="3490702" cy="6870127"/>
          </a:xfrm>
          <a:prstGeom prst="rect">
            <a:avLst/>
          </a:prstGeom>
        </p:spPr>
      </p:pic>
      <p:cxnSp>
        <p:nvCxnSpPr>
          <p:cNvPr id="14" name="Straight Connector 13">
            <a:extLst>
              <a:ext uri="{FF2B5EF4-FFF2-40B4-BE49-F238E27FC236}">
                <a16:creationId xmlns:a16="http://schemas.microsoft.com/office/drawing/2014/main" id="{5AB158E9-1B40-4CD6-95F0-95CA11DF7B7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965712" y="2085703"/>
            <a:ext cx="4628015"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3886200" y="2198914"/>
            <a:ext cx="4776107" cy="3670180"/>
          </a:xfrm>
        </p:spPr>
        <p:txBody>
          <a:bodyPr>
            <a:normAutofit/>
          </a:bodyPr>
          <a:lstStyle/>
          <a:p>
            <a:pPr marL="0" indent="0">
              <a:buNone/>
            </a:pPr>
            <a:endParaRPr lang="en-US" dirty="0"/>
          </a:p>
        </p:txBody>
      </p:sp>
      <p:pic>
        <p:nvPicPr>
          <p:cNvPr id="4" name="Picture 3" descr="OSX-Stacked-TM-RGB-300dpi-2016.jpg">
            <a:extLst>
              <a:ext uri="{FF2B5EF4-FFF2-40B4-BE49-F238E27FC236}">
                <a16:creationId xmlns:a16="http://schemas.microsoft.com/office/drawing/2014/main" id="{47D2F949-FFF7-419D-5A07-EA757687AD0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Tree>
    <p:extLst>
      <p:ext uri="{BB962C8B-B14F-4D97-AF65-F5344CB8AC3E}">
        <p14:creationId xmlns:p14="http://schemas.microsoft.com/office/powerpoint/2010/main" val="10876006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90760"/>
            <a:ext cx="8229600" cy="1097279"/>
          </a:xfrm>
        </p:spPr>
        <p:txBody>
          <a:bodyPr>
            <a:normAutofit/>
          </a:bodyPr>
          <a:lstStyle/>
          <a:p>
            <a:r>
              <a:rPr lang="en-US" sz="4800" b="0" dirty="0">
                <a:solidFill>
                  <a:schemeClr val="tx2"/>
                </a:solidFill>
              </a:rPr>
              <a:t>The fundamental charge</a:t>
            </a:r>
            <a:endParaRPr lang="en-IN" sz="4800" b="0" dirty="0">
              <a:solidFill>
                <a:schemeClr val="tx2"/>
              </a:solidFill>
            </a:endParaRPr>
          </a:p>
        </p:txBody>
      </p:sp>
      <p:sp>
        <p:nvSpPr>
          <p:cNvPr id="3" name="Content Placeholder 2"/>
          <p:cNvSpPr>
            <a:spLocks noGrp="1"/>
          </p:cNvSpPr>
          <p:nvPr>
            <p:ph sz="quarter" idx="13"/>
          </p:nvPr>
        </p:nvSpPr>
        <p:spPr>
          <a:xfrm>
            <a:off x="381000" y="1959457"/>
            <a:ext cx="8077200" cy="1745673"/>
          </a:xfrm>
        </p:spPr>
        <p:txBody>
          <a:bodyPr>
            <a:normAutofit/>
          </a:bodyPr>
          <a:lstStyle/>
          <a:p>
            <a:pPr indent="-255600"/>
            <a:r>
              <a:rPr lang="en-US" sz="1800" dirty="0">
                <a:latin typeface="+mn-lt"/>
              </a:rPr>
              <a:t>Charge is represented by the symbol </a:t>
            </a:r>
            <a:r>
              <a:rPr lang="en-US" sz="1800" i="1" dirty="0">
                <a:latin typeface="+mn-lt"/>
              </a:rPr>
              <a:t>q</a:t>
            </a:r>
            <a:r>
              <a:rPr lang="en-US" sz="1800" dirty="0">
                <a:latin typeface="+mn-lt"/>
              </a:rPr>
              <a:t>. The S I unit is a </a:t>
            </a:r>
            <a:r>
              <a:rPr lang="en-US" sz="1800" b="1" dirty="0">
                <a:latin typeface="+mn-lt"/>
              </a:rPr>
              <a:t>coulomb</a:t>
            </a:r>
            <a:r>
              <a:rPr lang="en-US" sz="1800" dirty="0">
                <a:latin typeface="+mn-lt"/>
              </a:rPr>
              <a:t> (C).</a:t>
            </a:r>
          </a:p>
          <a:p>
            <a:pPr indent="-255600"/>
            <a:r>
              <a:rPr lang="en-US" sz="1800" dirty="0">
                <a:latin typeface="+mn-lt"/>
              </a:rPr>
              <a:t>The fundamental charge (</a:t>
            </a:r>
            <a:r>
              <a:rPr lang="en-US" sz="1800" i="1" dirty="0">
                <a:latin typeface="+mn-lt"/>
              </a:rPr>
              <a:t>e</a:t>
            </a:r>
            <a:r>
              <a:rPr lang="en-US" sz="1800" dirty="0">
                <a:latin typeface="+mn-lt"/>
              </a:rPr>
              <a:t>) is the magnitude of the charge of an electron or proton:</a:t>
            </a:r>
            <a:endParaRPr lang="en-IN" sz="1800" dirty="0">
              <a:latin typeface="+mn-lt"/>
            </a:endParaRPr>
          </a:p>
        </p:txBody>
      </p:sp>
      <p:pic>
        <p:nvPicPr>
          <p:cNvPr id="6" name="Picture 5" descr="e = 1.60 times 10 to the negative nineteenth power coulombs."/>
          <p:cNvPicPr>
            <a:picLocks noChangeAspect="1"/>
          </p:cNvPicPr>
          <p:nvPr/>
        </p:nvPicPr>
        <p:blipFill>
          <a:blip r:embed="rId2"/>
          <a:stretch>
            <a:fillRect/>
          </a:stretch>
        </p:blipFill>
        <p:spPr>
          <a:xfrm>
            <a:off x="3352800" y="2916329"/>
            <a:ext cx="2020234" cy="369471"/>
          </a:xfrm>
          <a:prstGeom prst="rect">
            <a:avLst/>
          </a:prstGeom>
        </p:spPr>
      </p:pic>
      <p:graphicFrame>
        <p:nvGraphicFramePr>
          <p:cNvPr id="5" name="Table 4"/>
          <p:cNvGraphicFramePr>
            <a:graphicFrameLocks noGrp="1"/>
          </p:cNvGraphicFramePr>
          <p:nvPr>
            <p:extLst>
              <p:ext uri="{D42A27DB-BD31-4B8C-83A1-F6EECF244321}">
                <p14:modId xmlns:p14="http://schemas.microsoft.com/office/powerpoint/2010/main" val="2180384038"/>
              </p:ext>
            </p:extLst>
          </p:nvPr>
        </p:nvGraphicFramePr>
        <p:xfrm>
          <a:off x="1066800" y="4713601"/>
          <a:ext cx="7203441" cy="1590039"/>
        </p:xfrm>
        <a:graphic>
          <a:graphicData uri="http://schemas.openxmlformats.org/drawingml/2006/table">
            <a:tbl>
              <a:tblPr firstRow="1" bandRow="1">
                <a:tableStyleId>{2D5ABB26-0587-4C30-8999-92F81FD0307C}</a:tableStyleId>
              </a:tblPr>
              <a:tblGrid>
                <a:gridCol w="1508760">
                  <a:extLst>
                    <a:ext uri="{9D8B030D-6E8A-4147-A177-3AD203B41FA5}">
                      <a16:colId xmlns:a16="http://schemas.microsoft.com/office/drawing/2014/main" val="1178882228"/>
                    </a:ext>
                  </a:extLst>
                </a:gridCol>
                <a:gridCol w="2560320">
                  <a:extLst>
                    <a:ext uri="{9D8B030D-6E8A-4147-A177-3AD203B41FA5}">
                      <a16:colId xmlns:a16="http://schemas.microsoft.com/office/drawing/2014/main" val="2086637310"/>
                    </a:ext>
                  </a:extLst>
                </a:gridCol>
                <a:gridCol w="3134361">
                  <a:extLst>
                    <a:ext uri="{9D8B030D-6E8A-4147-A177-3AD203B41FA5}">
                      <a16:colId xmlns:a16="http://schemas.microsoft.com/office/drawing/2014/main" val="2438249037"/>
                    </a:ext>
                  </a:extLst>
                </a:gridCol>
              </a:tblGrid>
              <a:tr h="530013">
                <a:tc>
                  <a:txBody>
                    <a:bodyPr/>
                    <a:lstStyle/>
                    <a:p>
                      <a:r>
                        <a:rPr lang="en-IN" sz="2400" b="1" i="0" u="none" strike="noStrike" cap="none" baseline="0" dirty="0">
                          <a:solidFill>
                            <a:schemeClr val="tx1"/>
                          </a:solidFill>
                          <a:latin typeface="+mn-lt"/>
                          <a:ea typeface="+mn-ea"/>
                          <a:cs typeface="+mn-cs"/>
                          <a:sym typeface="Arial"/>
                        </a:rPr>
                        <a:t>Particle</a:t>
                      </a:r>
                      <a:endParaRPr lang="en-IN" sz="2400" b="1" dirty="0">
                        <a:solidFill>
                          <a:schemeClr val="tx1"/>
                        </a:solidFill>
                        <a:latin typeface="+mn-lt"/>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2400" b="1" i="0" u="none" strike="noStrike" cap="none" baseline="0" dirty="0">
                          <a:solidFill>
                            <a:schemeClr val="tx1"/>
                          </a:solidFill>
                          <a:latin typeface="+mn-lt"/>
                          <a:ea typeface="+mn-ea"/>
                          <a:cs typeface="+mn-cs"/>
                          <a:sym typeface="Arial"/>
                        </a:rPr>
                        <a:t>Mass (kg)</a:t>
                      </a:r>
                      <a:endParaRPr lang="en-IN" sz="2400" b="1" dirty="0">
                        <a:solidFill>
                          <a:schemeClr val="tx1"/>
                        </a:solidFill>
                        <a:latin typeface="+mn-lt"/>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2400" b="1" i="0" u="none" strike="noStrike" cap="none" baseline="0" dirty="0">
                          <a:solidFill>
                            <a:schemeClr val="tx1"/>
                          </a:solidFill>
                          <a:latin typeface="+mn-lt"/>
                          <a:ea typeface="+mn-ea"/>
                          <a:cs typeface="+mn-cs"/>
                          <a:sym typeface="Arial"/>
                        </a:rPr>
                        <a:t>Charge (C)</a:t>
                      </a:r>
                      <a:endParaRPr lang="en-IN" sz="2400" b="1" dirty="0">
                        <a:solidFill>
                          <a:schemeClr val="tx1"/>
                        </a:solidFill>
                        <a:latin typeface="+mn-lt"/>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6688379"/>
                  </a:ext>
                </a:extLst>
              </a:tr>
              <a:tr h="530013">
                <a:tc>
                  <a:txBody>
                    <a:bodyPr/>
                    <a:lstStyle/>
                    <a:p>
                      <a:r>
                        <a:rPr lang="en-IN" sz="2400" b="0" i="0" u="none" strike="noStrike" cap="none" baseline="0" dirty="0">
                          <a:solidFill>
                            <a:schemeClr val="tx1"/>
                          </a:solidFill>
                          <a:latin typeface="+mn-lt"/>
                          <a:ea typeface="+mn-ea"/>
                          <a:cs typeface="+mn-cs"/>
                          <a:sym typeface="Arial"/>
                        </a:rPr>
                        <a:t>Proton</a:t>
                      </a:r>
                      <a:endParaRPr lang="en-IN" sz="2400" dirty="0">
                        <a:solidFill>
                          <a:schemeClr val="tx1"/>
                        </a:solidFill>
                        <a:latin typeface="+mn-lt"/>
                      </a:endParaRPr>
                    </a:p>
                  </a:txBody>
                  <a:tcPr>
                    <a:lnT w="12700" cap="flat" cmpd="sng" algn="ctr">
                      <a:solidFill>
                        <a:schemeClr val="tx1"/>
                      </a:solidFill>
                      <a:prstDash val="solid"/>
                      <a:round/>
                      <a:headEnd type="none" w="med" len="med"/>
                      <a:tailEnd type="none" w="med" len="med"/>
                    </a:lnT>
                  </a:tcPr>
                </a:tc>
                <a:tc>
                  <a:txBody>
                    <a:bodyPr/>
                    <a:lstStyle/>
                    <a:p>
                      <a:pPr>
                        <a:spcAft>
                          <a:spcPts val="0"/>
                        </a:spcAft>
                      </a:pPr>
                      <a:r>
                        <a:rPr lang="en-US" sz="1200" dirty="0">
                          <a:solidFill>
                            <a:schemeClr val="bg1"/>
                          </a:solidFill>
                          <a:effectLst/>
                          <a:latin typeface="+mn-lt"/>
                          <a:ea typeface="MS Mincho"/>
                          <a:cs typeface="Times New Roman" panose="02020603050405020304" pitchFamily="18" charset="0"/>
                        </a:rPr>
                        <a:t>1.67 times 10 to the negative twenty seventh power.</a:t>
                      </a:r>
                      <a:endParaRPr lang="en-IN" sz="1200" dirty="0">
                        <a:solidFill>
                          <a:schemeClr val="bg1"/>
                        </a:solidFill>
                        <a:effectLst/>
                        <a:latin typeface="+mn-lt"/>
                        <a:ea typeface="MS Mincho"/>
                        <a:cs typeface="Times New Roman" panose="02020603050405020304" pitchFamily="18" charset="0"/>
                      </a:endParaRPr>
                    </a:p>
                  </a:txBody>
                  <a:tcPr marL="68580" marR="68580" marT="0" marB="0">
                    <a:lnT w="12700" cap="flat" cmpd="sng" algn="ctr">
                      <a:solidFill>
                        <a:schemeClr val="tx1"/>
                      </a:solidFill>
                      <a:prstDash val="solid"/>
                      <a:round/>
                      <a:headEnd type="none" w="med" len="med"/>
                      <a:tailEnd type="none" w="med" len="med"/>
                    </a:lnT>
                  </a:tcPr>
                </a:tc>
                <a:tc>
                  <a:txBody>
                    <a:bodyPr/>
                    <a:lstStyle/>
                    <a:p>
                      <a:pPr>
                        <a:spcAft>
                          <a:spcPts val="0"/>
                        </a:spcAft>
                      </a:pPr>
                      <a:r>
                        <a:rPr lang="en-US" sz="1200" dirty="0">
                          <a:solidFill>
                            <a:schemeClr val="bg1"/>
                          </a:solidFill>
                          <a:effectLst/>
                          <a:latin typeface="+mn-lt"/>
                          <a:ea typeface="MS Mincho"/>
                          <a:cs typeface="Times New Roman" panose="02020603050405020304" pitchFamily="18" charset="0"/>
                        </a:rPr>
                        <a:t>Positive e = 1.60 times 10 to the negative nineteenth power.</a:t>
                      </a:r>
                      <a:endParaRPr lang="en-IN" sz="1200" dirty="0">
                        <a:solidFill>
                          <a:schemeClr val="bg1"/>
                        </a:solidFill>
                        <a:effectLst/>
                        <a:latin typeface="+mn-lt"/>
                        <a:ea typeface="MS Mincho"/>
                        <a:cs typeface="Times New Roman" panose="02020603050405020304" pitchFamily="18" charset="0"/>
                      </a:endParaRPr>
                    </a:p>
                  </a:txBody>
                  <a:tcPr marL="68580" marR="68580" marT="0" marB="0">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789787049"/>
                  </a:ext>
                </a:extLst>
              </a:tr>
              <a:tr h="530013">
                <a:tc>
                  <a:txBody>
                    <a:bodyPr/>
                    <a:lstStyle/>
                    <a:p>
                      <a:r>
                        <a:rPr lang="en-IN" sz="2400" b="0" i="0" u="none" strike="noStrike" cap="none" baseline="0" dirty="0">
                          <a:solidFill>
                            <a:schemeClr val="tx1"/>
                          </a:solidFill>
                          <a:latin typeface="+mn-lt"/>
                          <a:ea typeface="+mn-ea"/>
                          <a:cs typeface="+mn-cs"/>
                          <a:sym typeface="Arial"/>
                        </a:rPr>
                        <a:t>Electron</a:t>
                      </a:r>
                      <a:endParaRPr lang="en-IN" sz="2400" dirty="0">
                        <a:solidFill>
                          <a:schemeClr val="tx1"/>
                        </a:solidFill>
                        <a:latin typeface="+mn-lt"/>
                      </a:endParaRPr>
                    </a:p>
                  </a:txBody>
                  <a:tcPr>
                    <a:lnB w="12700" cap="flat" cmpd="sng" algn="ctr">
                      <a:solidFill>
                        <a:schemeClr val="tx1"/>
                      </a:solidFill>
                      <a:prstDash val="solid"/>
                      <a:round/>
                      <a:headEnd type="none" w="med" len="med"/>
                      <a:tailEnd type="none" w="med" len="med"/>
                    </a:lnB>
                  </a:tcPr>
                </a:tc>
                <a:tc>
                  <a:txBody>
                    <a:bodyPr/>
                    <a:lstStyle/>
                    <a:p>
                      <a:pPr>
                        <a:spcAft>
                          <a:spcPts val="0"/>
                        </a:spcAft>
                      </a:pPr>
                      <a:r>
                        <a:rPr lang="en-US" sz="1200" dirty="0">
                          <a:solidFill>
                            <a:schemeClr val="bg1"/>
                          </a:solidFill>
                          <a:effectLst/>
                          <a:latin typeface="+mn-lt"/>
                          <a:ea typeface="MS Mincho"/>
                          <a:cs typeface="Times New Roman" panose="02020603050405020304" pitchFamily="18" charset="0"/>
                        </a:rPr>
                        <a:t>9.11 times 10 to the negative thirty first power.</a:t>
                      </a:r>
                      <a:endParaRPr lang="en-IN" sz="1200" dirty="0">
                        <a:solidFill>
                          <a:schemeClr val="bg1"/>
                        </a:solidFill>
                        <a:effectLst/>
                        <a:latin typeface="+mn-lt"/>
                        <a:ea typeface="MS Mincho"/>
                        <a:cs typeface="Times New Roman" panose="02020603050405020304" pitchFamily="18" charset="0"/>
                      </a:endParaRPr>
                    </a:p>
                  </a:txBody>
                  <a:tcPr marL="68580" marR="68580" marT="0" marB="0">
                    <a:lnB w="12700" cap="flat" cmpd="sng" algn="ctr">
                      <a:solidFill>
                        <a:schemeClr val="tx1"/>
                      </a:solidFill>
                      <a:prstDash val="solid"/>
                      <a:round/>
                      <a:headEnd type="none" w="med" len="med"/>
                      <a:tailEnd type="none" w="med" len="med"/>
                    </a:lnB>
                  </a:tcPr>
                </a:tc>
                <a:tc>
                  <a:txBody>
                    <a:bodyPr/>
                    <a:lstStyle/>
                    <a:p>
                      <a:pPr>
                        <a:spcAft>
                          <a:spcPts val="0"/>
                        </a:spcAft>
                      </a:pPr>
                      <a:r>
                        <a:rPr lang="en-US" sz="1200" dirty="0">
                          <a:solidFill>
                            <a:schemeClr val="bg1"/>
                          </a:solidFill>
                          <a:effectLst/>
                          <a:latin typeface="+mn-lt"/>
                          <a:ea typeface="MS Mincho"/>
                          <a:cs typeface="Times New Roman" panose="02020603050405020304" pitchFamily="18" charset="0"/>
                        </a:rPr>
                        <a:t>Negative e = negative 1.60 times 10 to the negative nineteenth power.</a:t>
                      </a:r>
                      <a:endParaRPr lang="en-IN" sz="1200" dirty="0">
                        <a:solidFill>
                          <a:schemeClr val="bg1"/>
                        </a:solidFill>
                        <a:effectLst/>
                        <a:latin typeface="+mn-lt"/>
                        <a:ea typeface="MS Mincho"/>
                        <a:cs typeface="Times New Roman" panose="02020603050405020304" pitchFamily="18" charset="0"/>
                      </a:endParaRPr>
                    </a:p>
                  </a:txBody>
                  <a:tcPr marL="68580" marR="68580" marT="0" marB="0">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67506280"/>
                  </a:ext>
                </a:extLst>
              </a:tr>
            </a:tbl>
          </a:graphicData>
        </a:graphic>
      </p:graphicFrame>
      <p:pic>
        <p:nvPicPr>
          <p:cNvPr id="7" name="Picture 6"/>
          <p:cNvPicPr>
            <a:picLocks noChangeAspect="1"/>
          </p:cNvPicPr>
          <p:nvPr/>
        </p:nvPicPr>
        <p:blipFill>
          <a:blip r:embed="rId3"/>
          <a:stretch>
            <a:fillRect/>
          </a:stretch>
        </p:blipFill>
        <p:spPr>
          <a:xfrm>
            <a:off x="2545202" y="5312328"/>
            <a:ext cx="1461314" cy="392586"/>
          </a:xfrm>
          <a:prstGeom prst="rect">
            <a:avLst/>
          </a:prstGeom>
        </p:spPr>
      </p:pic>
      <p:pic>
        <p:nvPicPr>
          <p:cNvPr id="10" name="Picture 9"/>
          <p:cNvPicPr>
            <a:picLocks noChangeAspect="1"/>
          </p:cNvPicPr>
          <p:nvPr/>
        </p:nvPicPr>
        <p:blipFill>
          <a:blip r:embed="rId4"/>
          <a:stretch>
            <a:fillRect/>
          </a:stretch>
        </p:blipFill>
        <p:spPr>
          <a:xfrm>
            <a:off x="5137055" y="5296422"/>
            <a:ext cx="2126467" cy="432851"/>
          </a:xfrm>
          <a:prstGeom prst="rect">
            <a:avLst/>
          </a:prstGeom>
        </p:spPr>
      </p:pic>
      <p:pic>
        <p:nvPicPr>
          <p:cNvPr id="8" name="Picture 7"/>
          <p:cNvPicPr>
            <a:picLocks noChangeAspect="1"/>
          </p:cNvPicPr>
          <p:nvPr/>
        </p:nvPicPr>
        <p:blipFill>
          <a:blip r:embed="rId5"/>
          <a:stretch>
            <a:fillRect/>
          </a:stretch>
        </p:blipFill>
        <p:spPr>
          <a:xfrm>
            <a:off x="2556216" y="5834875"/>
            <a:ext cx="1439285" cy="400477"/>
          </a:xfrm>
          <a:prstGeom prst="rect">
            <a:avLst/>
          </a:prstGeom>
        </p:spPr>
      </p:pic>
      <p:pic>
        <p:nvPicPr>
          <p:cNvPr id="9" name="Picture 8"/>
          <p:cNvPicPr>
            <a:picLocks noChangeAspect="1"/>
          </p:cNvPicPr>
          <p:nvPr/>
        </p:nvPicPr>
        <p:blipFill>
          <a:blip r:embed="rId6"/>
          <a:stretch>
            <a:fillRect/>
          </a:stretch>
        </p:blipFill>
        <p:spPr>
          <a:xfrm>
            <a:off x="5144963" y="5818687"/>
            <a:ext cx="2307872" cy="432851"/>
          </a:xfrm>
          <a:prstGeom prst="rect">
            <a:avLst/>
          </a:prstGeom>
        </p:spPr>
      </p:pic>
      <p:pic>
        <p:nvPicPr>
          <p:cNvPr id="11" name="Picture 10">
            <a:extLst>
              <a:ext uri="{FF2B5EF4-FFF2-40B4-BE49-F238E27FC236}">
                <a16:creationId xmlns:a16="http://schemas.microsoft.com/office/drawing/2014/main" id="{24CC3562-0867-2E45-C5DB-4AC23CE6A02B}"/>
              </a:ext>
            </a:extLst>
          </p:cNvPr>
          <p:cNvPicPr>
            <a:picLocks noChangeAspect="1"/>
          </p:cNvPicPr>
          <p:nvPr/>
        </p:nvPicPr>
        <p:blipFill>
          <a:blip r:embed="rId7"/>
          <a:stretch>
            <a:fillRect/>
          </a:stretch>
        </p:blipFill>
        <p:spPr>
          <a:xfrm>
            <a:off x="1584616" y="3440603"/>
            <a:ext cx="5868219" cy="905001"/>
          </a:xfrm>
          <a:prstGeom prst="rect">
            <a:avLst/>
          </a:prstGeom>
        </p:spPr>
      </p:pic>
    </p:spTree>
    <p:extLst>
      <p:ext uri="{BB962C8B-B14F-4D97-AF65-F5344CB8AC3E}">
        <p14:creationId xmlns:p14="http://schemas.microsoft.com/office/powerpoint/2010/main" val="765115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0" dirty="0">
                <a:solidFill>
                  <a:schemeClr val="tx2"/>
                </a:solidFill>
              </a:rPr>
              <a:t>Insulators and conductors</a:t>
            </a:r>
            <a:endParaRPr lang="en-IN" sz="4800" b="0" dirty="0">
              <a:solidFill>
                <a:schemeClr val="tx2"/>
              </a:solidFill>
            </a:endParaRPr>
          </a:p>
        </p:txBody>
      </p:sp>
      <p:sp>
        <p:nvSpPr>
          <p:cNvPr id="5" name="Content Placeholder 4"/>
          <p:cNvSpPr>
            <a:spLocks noGrp="1"/>
          </p:cNvSpPr>
          <p:nvPr>
            <p:ph sz="quarter" idx="13"/>
          </p:nvPr>
        </p:nvSpPr>
        <p:spPr>
          <a:xfrm>
            <a:off x="533400" y="1905000"/>
            <a:ext cx="6781800" cy="3733800"/>
          </a:xfrm>
        </p:spPr>
        <p:txBody>
          <a:bodyPr/>
          <a:lstStyle/>
          <a:p>
            <a:pPr marL="0" indent="0">
              <a:buNone/>
            </a:pPr>
            <a:r>
              <a:rPr lang="en-US" sz="2400" dirty="0">
                <a:latin typeface="+mn-lt"/>
              </a:rPr>
              <a:t>Charge can be transferred from one object to another only when the objects </a:t>
            </a:r>
            <a:r>
              <a:rPr lang="en-US" sz="2400" b="1" dirty="0">
                <a:latin typeface="+mn-lt"/>
              </a:rPr>
              <a:t>touch.</a:t>
            </a:r>
          </a:p>
          <a:p>
            <a:pPr marL="0" indent="0">
              <a:buNone/>
            </a:pPr>
            <a:r>
              <a:rPr lang="en-US" sz="2400" b="1" dirty="0">
                <a:latin typeface="+mn-lt"/>
              </a:rPr>
              <a:t>Discharging </a:t>
            </a:r>
            <a:r>
              <a:rPr lang="en-US" sz="2400" dirty="0">
                <a:latin typeface="+mn-lt"/>
              </a:rPr>
              <a:t>is removing a charge from an object, which you can do by touching it.</a:t>
            </a:r>
          </a:p>
          <a:p>
            <a:pPr marL="0" indent="0">
              <a:buNone/>
            </a:pPr>
            <a:r>
              <a:rPr lang="en-US" sz="2400" b="1" dirty="0">
                <a:latin typeface="+mn-lt"/>
              </a:rPr>
              <a:t>Conductors </a:t>
            </a:r>
            <a:r>
              <a:rPr lang="en-US" sz="2400" dirty="0">
                <a:latin typeface="+mn-lt"/>
              </a:rPr>
              <a:t>are those materials through or along which charge easily moves.</a:t>
            </a:r>
          </a:p>
          <a:p>
            <a:pPr marL="0" indent="0">
              <a:buNone/>
            </a:pPr>
            <a:r>
              <a:rPr lang="en-US" sz="2400" b="1" dirty="0">
                <a:latin typeface="+mn-lt"/>
              </a:rPr>
              <a:t>Insulators</a:t>
            </a:r>
            <a:r>
              <a:rPr lang="en-US" sz="2400" dirty="0">
                <a:latin typeface="+mn-lt"/>
              </a:rPr>
              <a:t> are materials in which charge is immobile.</a:t>
            </a:r>
          </a:p>
          <a:p>
            <a:pPr marL="0" indent="0">
              <a:buNone/>
            </a:pPr>
            <a:r>
              <a:rPr lang="en-US" sz="2400" dirty="0">
                <a:latin typeface="+mn-lt"/>
              </a:rPr>
              <a:t>Glass and plastics are insulators, metal is a conductor.</a:t>
            </a:r>
            <a:endParaRPr lang="en-IN" sz="2400" dirty="0">
              <a:latin typeface="+mn-lt"/>
            </a:endParaRPr>
          </a:p>
        </p:txBody>
      </p:sp>
    </p:spTree>
    <p:extLst>
      <p:ext uri="{BB962C8B-B14F-4D97-AF65-F5344CB8AC3E}">
        <p14:creationId xmlns:p14="http://schemas.microsoft.com/office/powerpoint/2010/main" val="4628564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8CB54FC-0B2A-4107-9A70-958B90B765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808763" y="634946"/>
            <a:ext cx="3845379" cy="1450757"/>
          </a:xfrm>
        </p:spPr>
        <p:txBody>
          <a:bodyPr>
            <a:normAutofit/>
          </a:bodyPr>
          <a:lstStyle/>
          <a:p>
            <a:r>
              <a:rPr lang="en-US" dirty="0"/>
              <a:t>Charging by conduction</a:t>
            </a:r>
          </a:p>
        </p:txBody>
      </p:sp>
      <p:pic>
        <p:nvPicPr>
          <p:cNvPr id="4" name="Picture 3" descr="A diagram of a diagram of a house&#10;&#10;Description automatically generated with medium confidence">
            <a:extLst>
              <a:ext uri="{FF2B5EF4-FFF2-40B4-BE49-F238E27FC236}">
                <a16:creationId xmlns:a16="http://schemas.microsoft.com/office/drawing/2014/main" id="{30ED6CCE-3469-13F5-839D-12420C91AA2D}"/>
              </a:ext>
            </a:extLst>
          </p:cNvPr>
          <p:cNvPicPr>
            <a:picLocks noChangeAspect="1"/>
          </p:cNvPicPr>
          <p:nvPr/>
        </p:nvPicPr>
        <p:blipFill>
          <a:blip r:embed="rId2"/>
          <a:stretch>
            <a:fillRect/>
          </a:stretch>
        </p:blipFill>
        <p:spPr>
          <a:xfrm>
            <a:off x="352449" y="1360324"/>
            <a:ext cx="4088720" cy="2248795"/>
          </a:xfrm>
          <a:prstGeom prst="rect">
            <a:avLst/>
          </a:prstGeom>
        </p:spPr>
      </p:pic>
      <p:cxnSp>
        <p:nvCxnSpPr>
          <p:cNvPr id="11" name="Straight Connector 10">
            <a:extLst>
              <a:ext uri="{FF2B5EF4-FFF2-40B4-BE49-F238E27FC236}">
                <a16:creationId xmlns:a16="http://schemas.microsoft.com/office/drawing/2014/main" id="{7855A9B5-1710-4B19-B0F1-CDFDD4ED5B7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808763" y="2086188"/>
            <a:ext cx="3561606"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4808763" y="2198914"/>
            <a:ext cx="3845379" cy="4049486"/>
          </a:xfrm>
        </p:spPr>
        <p:txBody>
          <a:bodyPr>
            <a:normAutofit fontScale="77500" lnSpcReduction="20000"/>
          </a:bodyPr>
          <a:lstStyle/>
          <a:p>
            <a:r>
              <a:rPr lang="en-US" sz="2100" dirty="0"/>
              <a:t>Consider an electroscope being charged by touching it with a positively charged glass rod. </a:t>
            </a:r>
          </a:p>
          <a:p>
            <a:r>
              <a:rPr lang="en-US" sz="2100" dirty="0"/>
              <a:t>Since only electrons move in metals, we see that they are attracted to the top of the electroscope. There, some are transferred to the positive rod by touch, leaving the electroscope with a net positive charge.</a:t>
            </a:r>
          </a:p>
          <a:p>
            <a:r>
              <a:rPr lang="en-US" sz="2100" dirty="0"/>
              <a:t>Electrostatic repulsion in the leaves of the charged electroscope separates them. </a:t>
            </a:r>
          </a:p>
          <a:p>
            <a:r>
              <a:rPr lang="en-US" sz="2100" dirty="0"/>
              <a:t> Similarly, the electroscope can be negatively charged by contact with a negatively charged object.</a:t>
            </a:r>
            <a:endParaRPr lang="en-CA" sz="2100" dirty="0"/>
          </a:p>
          <a:p>
            <a:r>
              <a:rPr lang="en-CA" sz="2100" dirty="0"/>
              <a:t>Note: the physical contact is required.</a:t>
            </a:r>
          </a:p>
          <a:p>
            <a:r>
              <a:rPr lang="en-CA" sz="2100" dirty="0"/>
              <a:t>The charge on the metal ball is of the same sign as the charge on the rod.</a:t>
            </a:r>
            <a:endParaRPr lang="en-US" sz="2100" dirty="0"/>
          </a:p>
          <a:p>
            <a:pPr marL="0" indent="0">
              <a:buNone/>
            </a:pPr>
            <a:endParaRPr lang="en-US" sz="1700" dirty="0"/>
          </a:p>
          <a:p>
            <a:endParaRPr lang="en-US" sz="1700" dirty="0"/>
          </a:p>
        </p:txBody>
      </p:sp>
      <p:sp>
        <p:nvSpPr>
          <p:cNvPr id="13" name="Rectangle 12">
            <a:extLst>
              <a:ext uri="{FF2B5EF4-FFF2-40B4-BE49-F238E27FC236}">
                <a16:creationId xmlns:a16="http://schemas.microsoft.com/office/drawing/2014/main" id="{6587DBF8-5C50-4034-8B79-FE54A01A8E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3989" cy="66484"/>
          </a:xfrm>
          <a:prstGeom prst="rect">
            <a:avLst/>
          </a:prstGeom>
          <a:solidFill>
            <a:srgbClr val="EEC584"/>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5" name="Rectangle 14">
            <a:extLst>
              <a:ext uri="{FF2B5EF4-FFF2-40B4-BE49-F238E27FC236}">
                <a16:creationId xmlns:a16="http://schemas.microsoft.com/office/drawing/2014/main" id="{14720853-E885-4BE5-BFE2-24004CEF69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rgbClr val="552E3B"/>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6" name="TextBox 5">
            <a:extLst>
              <a:ext uri="{FF2B5EF4-FFF2-40B4-BE49-F238E27FC236}">
                <a16:creationId xmlns:a16="http://schemas.microsoft.com/office/drawing/2014/main" id="{96AFAFC5-C203-0BAB-D113-EF2BE05DF03E}"/>
              </a:ext>
            </a:extLst>
          </p:cNvPr>
          <p:cNvSpPr txBox="1"/>
          <p:nvPr/>
        </p:nvSpPr>
        <p:spPr>
          <a:xfrm>
            <a:off x="441739" y="3755410"/>
            <a:ext cx="4098475" cy="2492990"/>
          </a:xfrm>
          <a:prstGeom prst="rect">
            <a:avLst/>
          </a:prstGeom>
          <a:noFill/>
        </p:spPr>
        <p:txBody>
          <a:bodyPr wrap="square">
            <a:spAutoFit/>
          </a:bodyPr>
          <a:lstStyle/>
          <a:p>
            <a:r>
              <a:rPr lang="en-US" sz="1200" dirty="0"/>
              <a:t>An electroscope is a favorite instrument in physics demonstrations and student laboratories. It is typically made with gold foil leaves hung from a (conducting) metal stem and is insulated from the room air in a glass-walled container. (a) A positively charged glass rod is brought near the tip of the electroscope, attracting electrons to the top and leaving a net positive charge on the leaves. Like charges in the light flexible gold leaves repel, separating them. (b) When the rod is touched against the ball, electrons are attracted and transferred, reducing the net charge on the glass rod but leaving the electroscope positively charged. (c) The excess charges are evenly distributed in the stem and leaves of the electroscope once the glass rod is removed.</a:t>
            </a:r>
          </a:p>
        </p:txBody>
      </p:sp>
    </p:spTree>
    <p:extLst>
      <p:ext uri="{BB962C8B-B14F-4D97-AF65-F5344CB8AC3E}">
        <p14:creationId xmlns:p14="http://schemas.microsoft.com/office/powerpoint/2010/main" val="28222816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7543800" cy="1450757"/>
          </a:xfrm>
        </p:spPr>
        <p:txBody>
          <a:bodyPr/>
          <a:lstStyle/>
          <a:p>
            <a:r>
              <a:rPr lang="en-US" dirty="0"/>
              <a:t>Charging by induction</a:t>
            </a:r>
          </a:p>
        </p:txBody>
      </p:sp>
      <p:sp>
        <p:nvSpPr>
          <p:cNvPr id="3" name="Content Placeholder 2"/>
          <p:cNvSpPr>
            <a:spLocks noGrp="1"/>
          </p:cNvSpPr>
          <p:nvPr>
            <p:ph idx="1"/>
          </p:nvPr>
        </p:nvSpPr>
        <p:spPr>
          <a:xfrm>
            <a:off x="503391" y="1905000"/>
            <a:ext cx="5440209" cy="3505200"/>
          </a:xfrm>
        </p:spPr>
        <p:txBody>
          <a:bodyPr>
            <a:normAutofit/>
          </a:bodyPr>
          <a:lstStyle/>
          <a:p>
            <a:pPr marL="342900" marR="0" lvl="0" indent="-342900" algn="l" defTabSz="914400" rtl="0" eaLnBrk="1" fontAlgn="base" latinLnBrk="0" hangingPunct="1">
              <a:lnSpc>
                <a:spcPct val="100000"/>
              </a:lnSpc>
              <a:spcBef>
                <a:spcPct val="20000"/>
              </a:spcBef>
              <a:spcAft>
                <a:spcPts val="600"/>
              </a:spcAft>
              <a:buClr>
                <a:srgbClr val="6CB255"/>
              </a:buClr>
              <a:buSzTx/>
              <a:buFont typeface="Arial" charset="0"/>
              <a:buAutoNum type="alphaLcParenBoth"/>
              <a:tabLst/>
              <a:defRPr/>
            </a:pPr>
            <a:r>
              <a:rPr kumimoji="0" lang="en-US" sz="1600" b="0" i="0" u="none" strike="noStrike" kern="1200" cap="none" spc="0" normalizeH="0" baseline="0" noProof="0" dirty="0">
                <a:ln>
                  <a:noFill/>
                </a:ln>
                <a:solidFill>
                  <a:prstClr val="black"/>
                </a:solidFill>
                <a:effectLst/>
                <a:uLnTx/>
                <a:uFillTx/>
                <a:latin typeface="Arial"/>
                <a:ea typeface="+mn-ea"/>
                <a:cs typeface="+mn-cs"/>
              </a:rPr>
              <a:t>Two uncharged or neutral metal spheres are in contact with each other but insulated from the rest of the world.</a:t>
            </a:r>
          </a:p>
          <a:p>
            <a:pPr marL="342900" marR="0" lvl="0" indent="-342900" algn="l" defTabSz="914400" rtl="0" eaLnBrk="1" fontAlgn="base" latinLnBrk="0" hangingPunct="1">
              <a:lnSpc>
                <a:spcPct val="100000"/>
              </a:lnSpc>
              <a:spcBef>
                <a:spcPct val="20000"/>
              </a:spcBef>
              <a:spcAft>
                <a:spcPts val="600"/>
              </a:spcAft>
              <a:buClr>
                <a:srgbClr val="6CB255"/>
              </a:buClr>
              <a:buSzTx/>
              <a:buFont typeface="Arial" charset="0"/>
              <a:buAutoNum type="alphaLcParenBoth"/>
              <a:tabLst/>
              <a:defRPr/>
            </a:pPr>
            <a:r>
              <a:rPr kumimoji="0" lang="en-US" sz="1600" b="0" i="0" u="none" strike="noStrike" kern="1200" cap="none" spc="0" normalizeH="0" baseline="0" noProof="0" dirty="0">
                <a:ln>
                  <a:noFill/>
                </a:ln>
                <a:solidFill>
                  <a:prstClr val="black"/>
                </a:solidFill>
                <a:effectLst/>
                <a:uLnTx/>
                <a:uFillTx/>
                <a:latin typeface="Arial"/>
                <a:ea typeface="+mn-ea"/>
                <a:cs typeface="+mn-cs"/>
              </a:rPr>
              <a:t>A positively charged glass rod is brought near the sphere on the left, attracting negative charge and leaving the other sphere positively charged.</a:t>
            </a:r>
          </a:p>
          <a:p>
            <a:pPr marL="342900" marR="0" lvl="0" indent="-342900" algn="l" defTabSz="914400" rtl="0" eaLnBrk="1" fontAlgn="base" latinLnBrk="0" hangingPunct="1">
              <a:lnSpc>
                <a:spcPct val="100000"/>
              </a:lnSpc>
              <a:spcBef>
                <a:spcPct val="20000"/>
              </a:spcBef>
              <a:spcAft>
                <a:spcPts val="600"/>
              </a:spcAft>
              <a:buClr>
                <a:srgbClr val="6CB255"/>
              </a:buClr>
              <a:buSzTx/>
              <a:buFont typeface="Arial" charset="0"/>
              <a:buAutoNum type="alphaLcParenBoth"/>
              <a:tabLst/>
              <a:defRPr/>
            </a:pPr>
            <a:r>
              <a:rPr kumimoji="0" lang="en-US" sz="1600" b="0" i="0" u="none" strike="noStrike" kern="1200" cap="none" spc="0" normalizeH="0" baseline="0" noProof="0" dirty="0">
                <a:ln>
                  <a:noFill/>
                </a:ln>
                <a:solidFill>
                  <a:prstClr val="black"/>
                </a:solidFill>
                <a:effectLst/>
                <a:uLnTx/>
                <a:uFillTx/>
                <a:latin typeface="Arial"/>
                <a:ea typeface="+mn-ea"/>
                <a:cs typeface="+mn-cs"/>
              </a:rPr>
              <a:t>The spheres are separated before the rod is removed, thus separating negative and positive charge.</a:t>
            </a:r>
          </a:p>
          <a:p>
            <a:pPr marL="342900" marR="0" lvl="0" indent="-342900" algn="l" defTabSz="914400" rtl="0" eaLnBrk="1" fontAlgn="base" latinLnBrk="0" hangingPunct="1">
              <a:lnSpc>
                <a:spcPct val="100000"/>
              </a:lnSpc>
              <a:spcBef>
                <a:spcPct val="20000"/>
              </a:spcBef>
              <a:spcAft>
                <a:spcPts val="600"/>
              </a:spcAft>
              <a:buClr>
                <a:srgbClr val="6CB255"/>
              </a:buClr>
              <a:buSzTx/>
              <a:buFont typeface="Arial" charset="0"/>
              <a:buAutoNum type="alphaLcParenBoth"/>
              <a:tabLst/>
              <a:defRPr/>
            </a:pPr>
            <a:r>
              <a:rPr kumimoji="0" lang="en-US" sz="1600" b="0" i="0" u="none" strike="noStrike" kern="1200" cap="none" spc="0" normalizeH="0" baseline="0" noProof="0" dirty="0">
                <a:ln>
                  <a:noFill/>
                </a:ln>
                <a:solidFill>
                  <a:prstClr val="black"/>
                </a:solidFill>
                <a:effectLst/>
                <a:uLnTx/>
                <a:uFillTx/>
                <a:latin typeface="Arial"/>
                <a:ea typeface="+mn-ea"/>
                <a:cs typeface="+mn-cs"/>
              </a:rPr>
              <a:t>The spheres retain net charges after the inducing rod is removed—without ever having been touched by a charged object.</a:t>
            </a:r>
          </a:p>
          <a:p>
            <a:pPr marL="0" indent="0">
              <a:buClr>
                <a:schemeClr val="tx1"/>
              </a:buClr>
              <a:buSzPct val="100000"/>
              <a:buNone/>
            </a:pPr>
            <a:endParaRPr lang="en-US" dirty="0"/>
          </a:p>
        </p:txBody>
      </p:sp>
      <p:pic>
        <p:nvPicPr>
          <p:cNvPr id="5" name="Picture 4">
            <a:extLst>
              <a:ext uri="{FF2B5EF4-FFF2-40B4-BE49-F238E27FC236}">
                <a16:creationId xmlns:a16="http://schemas.microsoft.com/office/drawing/2014/main" id="{0D761389-A4A9-4BC1-B54F-1303BD5242CC}"/>
              </a:ext>
            </a:extLst>
          </p:cNvPr>
          <p:cNvPicPr>
            <a:picLocks noChangeAspect="1"/>
          </p:cNvPicPr>
          <p:nvPr/>
        </p:nvPicPr>
        <p:blipFill>
          <a:blip r:embed="rId2"/>
          <a:stretch>
            <a:fillRect/>
          </a:stretch>
        </p:blipFill>
        <p:spPr>
          <a:xfrm>
            <a:off x="6400800" y="998004"/>
            <a:ext cx="2450804" cy="5255207"/>
          </a:xfrm>
          <a:prstGeom prst="rect">
            <a:avLst/>
          </a:prstGeom>
        </p:spPr>
      </p:pic>
    </p:spTree>
    <p:extLst>
      <p:ext uri="{BB962C8B-B14F-4D97-AF65-F5344CB8AC3E}">
        <p14:creationId xmlns:p14="http://schemas.microsoft.com/office/powerpoint/2010/main" val="39470107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8CB54FC-0B2A-4107-9A70-958B90B765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28101BF-8A17-1497-9C79-D7608E715146}"/>
              </a:ext>
            </a:extLst>
          </p:cNvPr>
          <p:cNvSpPr>
            <a:spLocks noGrp="1"/>
          </p:cNvSpPr>
          <p:nvPr>
            <p:ph type="title"/>
          </p:nvPr>
        </p:nvSpPr>
        <p:spPr>
          <a:xfrm>
            <a:off x="4724400" y="542302"/>
            <a:ext cx="4106637" cy="1450757"/>
          </a:xfrm>
        </p:spPr>
        <p:txBody>
          <a:bodyPr>
            <a:normAutofit fontScale="90000"/>
          </a:bodyPr>
          <a:lstStyle/>
          <a:p>
            <a:r>
              <a:rPr lang="en-US" dirty="0"/>
              <a:t>Charging by induction, another case</a:t>
            </a:r>
          </a:p>
        </p:txBody>
      </p:sp>
      <p:pic>
        <p:nvPicPr>
          <p:cNvPr id="4" name="Picture 3">
            <a:extLst>
              <a:ext uri="{FF2B5EF4-FFF2-40B4-BE49-F238E27FC236}">
                <a16:creationId xmlns:a16="http://schemas.microsoft.com/office/drawing/2014/main" id="{4DEAA4C9-1869-EF83-A935-9005FD6061CC}"/>
              </a:ext>
            </a:extLst>
          </p:cNvPr>
          <p:cNvPicPr>
            <a:picLocks noChangeAspect="1"/>
          </p:cNvPicPr>
          <p:nvPr/>
        </p:nvPicPr>
        <p:blipFill>
          <a:blip r:embed="rId2"/>
          <a:stretch>
            <a:fillRect/>
          </a:stretch>
        </p:blipFill>
        <p:spPr>
          <a:xfrm>
            <a:off x="512422" y="1023145"/>
            <a:ext cx="4088720" cy="2678111"/>
          </a:xfrm>
          <a:prstGeom prst="rect">
            <a:avLst/>
          </a:prstGeom>
        </p:spPr>
      </p:pic>
      <p:cxnSp>
        <p:nvCxnSpPr>
          <p:cNvPr id="11" name="Straight Connector 10">
            <a:extLst>
              <a:ext uri="{FF2B5EF4-FFF2-40B4-BE49-F238E27FC236}">
                <a16:creationId xmlns:a16="http://schemas.microsoft.com/office/drawing/2014/main" id="{7855A9B5-1710-4B19-B0F1-CDFDD4ED5B7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808763" y="2086188"/>
            <a:ext cx="3561606"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497D2538-A388-5C58-845E-139D75A26DAD}"/>
              </a:ext>
            </a:extLst>
          </p:cNvPr>
          <p:cNvSpPr>
            <a:spLocks noGrp="1"/>
          </p:cNvSpPr>
          <p:nvPr>
            <p:ph idx="1"/>
          </p:nvPr>
        </p:nvSpPr>
        <p:spPr>
          <a:xfrm>
            <a:off x="4808763" y="2198914"/>
            <a:ext cx="3845379" cy="3670180"/>
          </a:xfrm>
        </p:spPr>
        <p:txBody>
          <a:bodyPr>
            <a:normAutofit/>
          </a:bodyPr>
          <a:lstStyle/>
          <a:p>
            <a:pPr marL="342900" indent="-342900">
              <a:buAutoNum type="alphaLcParenBoth"/>
            </a:pPr>
            <a:r>
              <a:rPr lang="en-US" dirty="0"/>
              <a:t>A positively charged rod is brought near a neutral metal sphere, polarizing it.</a:t>
            </a:r>
          </a:p>
          <a:p>
            <a:pPr marL="342900" indent="-342900">
              <a:buAutoNum type="alphaLcParenBoth"/>
            </a:pPr>
            <a:r>
              <a:rPr lang="en-US" dirty="0"/>
              <a:t>The sphere is grounded, allowing electrons to be attracted from the earth’s ample supply.  </a:t>
            </a:r>
          </a:p>
          <a:p>
            <a:pPr marL="342900" indent="-342900">
              <a:buAutoNum type="alphaLcParenBoth"/>
            </a:pPr>
            <a:r>
              <a:rPr lang="en-US" dirty="0"/>
              <a:t>The ground connection is broken.</a:t>
            </a:r>
          </a:p>
          <a:p>
            <a:pPr marL="342900" indent="-342900">
              <a:buAutoNum type="alphaLcParenBoth"/>
            </a:pPr>
            <a:r>
              <a:rPr lang="en-US" dirty="0"/>
              <a:t>The positive rod is removed, leaving the sphere with an induced negative charge.</a:t>
            </a:r>
          </a:p>
          <a:p>
            <a:endParaRPr lang="en-US" dirty="0"/>
          </a:p>
        </p:txBody>
      </p:sp>
      <p:sp>
        <p:nvSpPr>
          <p:cNvPr id="13" name="Rectangle 12">
            <a:extLst>
              <a:ext uri="{FF2B5EF4-FFF2-40B4-BE49-F238E27FC236}">
                <a16:creationId xmlns:a16="http://schemas.microsoft.com/office/drawing/2014/main" id="{6587DBF8-5C50-4034-8B79-FE54A01A8E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3989" cy="66484"/>
          </a:xfrm>
          <a:prstGeom prst="rect">
            <a:avLst/>
          </a:prstGeom>
          <a:solidFill>
            <a:srgbClr val="7397C3"/>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5" name="Rectangle 14">
            <a:extLst>
              <a:ext uri="{FF2B5EF4-FFF2-40B4-BE49-F238E27FC236}">
                <a16:creationId xmlns:a16="http://schemas.microsoft.com/office/drawing/2014/main" id="{14720853-E885-4BE5-BFE2-24004CEF69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rgbClr val="6F88A8"/>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7" name="TextBox 6">
            <a:extLst>
              <a:ext uri="{FF2B5EF4-FFF2-40B4-BE49-F238E27FC236}">
                <a16:creationId xmlns:a16="http://schemas.microsoft.com/office/drawing/2014/main" id="{8A2CDA4E-8E8E-4E7C-BC22-40156256CA61}"/>
              </a:ext>
            </a:extLst>
          </p:cNvPr>
          <p:cNvSpPr txBox="1"/>
          <p:nvPr/>
        </p:nvSpPr>
        <p:spPr>
          <a:xfrm>
            <a:off x="360022" y="4133410"/>
            <a:ext cx="4088720" cy="2015936"/>
          </a:xfrm>
          <a:prstGeom prst="rect">
            <a:avLst/>
          </a:prstGeom>
          <a:noFill/>
        </p:spPr>
        <p:txBody>
          <a:bodyPr wrap="square">
            <a:spAutoFit/>
          </a:bodyPr>
          <a:lstStyle/>
          <a:p>
            <a:pPr marL="0" marR="0" lvl="0" indent="0" algn="l" defTabSz="914400" rtl="0" eaLnBrk="1" fontAlgn="auto" latinLnBrk="0" hangingPunct="1">
              <a:lnSpc>
                <a:spcPct val="90000"/>
              </a:lnSpc>
              <a:spcBef>
                <a:spcPts val="1200"/>
              </a:spcBef>
              <a:spcAft>
                <a:spcPts val="200"/>
              </a:spcAft>
              <a:buClr>
                <a:prstClr val="black"/>
              </a:buClr>
              <a:buSzPct val="100000"/>
              <a:buFont typeface="Calibri" panose="020F0502020204030204" pitchFamily="34" charset="0"/>
              <a:buNone/>
              <a:tabLst/>
              <a:defRPr/>
            </a:pPr>
            <a:r>
              <a:rPr kumimoji="0" lang="en-CA" sz="1600" b="0"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rPr>
              <a:t>Note: </a:t>
            </a:r>
          </a:p>
          <a:p>
            <a:pPr marL="91440" marR="0" lvl="0" indent="-91440" algn="l" defTabSz="914400" rtl="0" eaLnBrk="1" fontAlgn="auto" latinLnBrk="0" hangingPunct="1">
              <a:lnSpc>
                <a:spcPct val="90000"/>
              </a:lnSpc>
              <a:spcBef>
                <a:spcPts val="1200"/>
              </a:spcBef>
              <a:spcAft>
                <a:spcPts val="200"/>
              </a:spcAft>
              <a:buClr>
                <a:prstClr val="black"/>
              </a:buClr>
              <a:buSzPct val="100000"/>
              <a:buFont typeface="Wingdings" panose="05000000000000000000" pitchFamily="2" charset="2"/>
              <a:buChar char="§"/>
              <a:tabLst/>
              <a:defRPr/>
            </a:pPr>
            <a:r>
              <a:rPr kumimoji="0" lang="en-CA" sz="1600" b="0"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rPr>
              <a:t>There is NO physical contact between the ball and the rod.</a:t>
            </a:r>
          </a:p>
          <a:p>
            <a:pPr marL="91440" marR="0" lvl="0" indent="-91440" algn="l" defTabSz="914400" rtl="0" eaLnBrk="1" fontAlgn="auto" latinLnBrk="0" hangingPunct="1">
              <a:lnSpc>
                <a:spcPct val="90000"/>
              </a:lnSpc>
              <a:spcBef>
                <a:spcPts val="1200"/>
              </a:spcBef>
              <a:spcAft>
                <a:spcPts val="200"/>
              </a:spcAft>
              <a:buClr>
                <a:prstClr val="black"/>
              </a:buClr>
              <a:buSzPct val="100000"/>
              <a:buFont typeface="Wingdings" panose="05000000000000000000" pitchFamily="2" charset="2"/>
              <a:buChar char="§"/>
              <a:tabLst/>
              <a:defRPr/>
            </a:pPr>
            <a:r>
              <a:rPr kumimoji="0" lang="en-CA" sz="1600" b="0"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rPr>
              <a:t>The charge on the ball is of the opposite sign compared to the one on the rod.</a:t>
            </a:r>
          </a:p>
          <a:p>
            <a:pPr marL="0" marR="0" lvl="0" indent="0" algn="l" defTabSz="914400" rtl="0" eaLnBrk="1" fontAlgn="auto" latinLnBrk="0" hangingPunct="1">
              <a:lnSpc>
                <a:spcPct val="90000"/>
              </a:lnSpc>
              <a:spcBef>
                <a:spcPts val="1200"/>
              </a:spcBef>
              <a:spcAft>
                <a:spcPts val="200"/>
              </a:spcAft>
              <a:buClr>
                <a:prstClr val="black"/>
              </a:buClr>
              <a:buSzPct val="100000"/>
              <a:buFont typeface="Calibri" panose="020F0502020204030204" pitchFamily="34" charset="0"/>
              <a:buNone/>
              <a:tabLst/>
              <a:defRPr/>
            </a:pPr>
            <a:endParaRPr kumimoji="0" lang="en-US" sz="2000" b="0"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167552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22960" y="286603"/>
            <a:ext cx="7543800" cy="1450757"/>
          </a:xfrm>
        </p:spPr>
        <p:txBody>
          <a:bodyPr vert="horz" lIns="91440" tIns="45720" rIns="91440" bIns="45720" rtlCol="0" anchor="b">
            <a:normAutofit/>
          </a:bodyPr>
          <a:lstStyle/>
          <a:p>
            <a:r>
              <a:rPr lang="en-US" dirty="0"/>
              <a:t>Electric forces on uncharged objects</a:t>
            </a:r>
          </a:p>
        </p:txBody>
      </p:sp>
      <p:sp>
        <p:nvSpPr>
          <p:cNvPr id="4" name="TextBox 3">
            <a:extLst>
              <a:ext uri="{FF2B5EF4-FFF2-40B4-BE49-F238E27FC236}">
                <a16:creationId xmlns:a16="http://schemas.microsoft.com/office/drawing/2014/main" id="{CB8D5624-748B-3066-22D8-B28F5875CDFF}"/>
              </a:ext>
            </a:extLst>
          </p:cNvPr>
          <p:cNvSpPr txBox="1"/>
          <p:nvPr/>
        </p:nvSpPr>
        <p:spPr>
          <a:xfrm>
            <a:off x="822959" y="1845734"/>
            <a:ext cx="4841240" cy="4023360"/>
          </a:xfrm>
          <a:prstGeom prst="rect">
            <a:avLst/>
          </a:prstGeom>
        </p:spPr>
        <p:txBody>
          <a:bodyPr vert="horz" lIns="0" tIns="45720" rIns="0" bIns="45720" rtlCol="0">
            <a:normAutofit/>
          </a:bodyPr>
          <a:lstStyle/>
          <a:p>
            <a:pPr marL="342900" marR="0" lvl="0" indent="-342900" defTabSz="914400" fontAlgn="base">
              <a:lnSpc>
                <a:spcPct val="90000"/>
              </a:lnSpc>
              <a:spcBef>
                <a:spcPct val="20000"/>
              </a:spcBef>
              <a:spcAft>
                <a:spcPts val="600"/>
              </a:spcAft>
              <a:buClr>
                <a:schemeClr val="accent1"/>
              </a:buClr>
              <a:buSzTx/>
              <a:buFont typeface="Calibri" panose="020F0502020204030204" pitchFamily="34" charset="0"/>
              <a:buAutoNum type="alphaLcParenBoth"/>
              <a:tabLst/>
              <a:defRPr/>
            </a:pPr>
            <a:r>
              <a:rPr kumimoji="0" lang="en-US" b="0" i="0" u="none" strike="noStrike" cap="none" spc="0" normalizeH="0" baseline="0" noProof="0">
                <a:ln>
                  <a:noFill/>
                </a:ln>
                <a:solidFill>
                  <a:schemeClr val="tx1">
                    <a:lumMod val="75000"/>
                    <a:lumOff val="25000"/>
                  </a:schemeClr>
                </a:solidFill>
                <a:effectLst/>
                <a:uLnTx/>
                <a:uFillTx/>
              </a:rPr>
              <a:t>A positive object brought near a neutral insulator polarizes its molecules. There is a slight shift in the distribution of the electrons orbiting the molecule, with unlike charges being brought nearer and like charges moved away. Since the electrostatic force decreases with distance, there is a net attraction.</a:t>
            </a:r>
          </a:p>
          <a:p>
            <a:pPr marL="342900" marR="0" lvl="0" indent="-342900" defTabSz="914400" fontAlgn="base">
              <a:lnSpc>
                <a:spcPct val="90000"/>
              </a:lnSpc>
              <a:spcBef>
                <a:spcPct val="20000"/>
              </a:spcBef>
              <a:spcAft>
                <a:spcPts val="600"/>
              </a:spcAft>
              <a:buClr>
                <a:schemeClr val="accent1"/>
              </a:buClr>
              <a:buSzTx/>
              <a:buFont typeface="Calibri" panose="020F0502020204030204" pitchFamily="34" charset="0"/>
              <a:buAutoNum type="alphaLcParenBoth"/>
              <a:tabLst/>
              <a:defRPr/>
            </a:pPr>
            <a:r>
              <a:rPr kumimoji="0" lang="en-US" b="0" i="0" u="none" strike="noStrike" cap="none" spc="0" normalizeH="0" baseline="0" noProof="0">
                <a:ln>
                  <a:noFill/>
                </a:ln>
                <a:solidFill>
                  <a:schemeClr val="tx1">
                    <a:lumMod val="75000"/>
                    <a:lumOff val="25000"/>
                  </a:schemeClr>
                </a:solidFill>
                <a:effectLst/>
                <a:uLnTx/>
                <a:uFillTx/>
              </a:rPr>
              <a:t>A negative object produces the opposite polarization, but again attracts the neutral object. </a:t>
            </a:r>
          </a:p>
          <a:p>
            <a:pPr marL="342900" marR="0" lvl="0" indent="-342900" defTabSz="914400" fontAlgn="base">
              <a:lnSpc>
                <a:spcPct val="90000"/>
              </a:lnSpc>
              <a:spcBef>
                <a:spcPct val="20000"/>
              </a:spcBef>
              <a:spcAft>
                <a:spcPts val="600"/>
              </a:spcAft>
              <a:buClr>
                <a:schemeClr val="accent1"/>
              </a:buClr>
              <a:buSzTx/>
              <a:buFont typeface="Calibri" panose="020F0502020204030204" pitchFamily="34" charset="0"/>
              <a:buAutoNum type="alphaLcParenBoth"/>
              <a:tabLst/>
              <a:defRPr/>
            </a:pPr>
            <a:r>
              <a:rPr kumimoji="0" lang="en-US" b="0" i="0" u="none" strike="noStrike" cap="none" spc="0" normalizeH="0" baseline="0" noProof="0">
                <a:ln>
                  <a:noFill/>
                </a:ln>
                <a:solidFill>
                  <a:schemeClr val="tx1">
                    <a:lumMod val="75000"/>
                    <a:lumOff val="25000"/>
                  </a:schemeClr>
                </a:solidFill>
                <a:effectLst/>
                <a:uLnTx/>
                <a:uFillTx/>
              </a:rPr>
              <a:t>The same effect occurs for a conductor; since the unlike charges are closer, there is a net attraction.</a:t>
            </a:r>
          </a:p>
        </p:txBody>
      </p:sp>
      <p:pic>
        <p:nvPicPr>
          <p:cNvPr id="9" name="Picture 8">
            <a:extLst>
              <a:ext uri="{FF2B5EF4-FFF2-40B4-BE49-F238E27FC236}">
                <a16:creationId xmlns:a16="http://schemas.microsoft.com/office/drawing/2014/main" id="{EE45C704-E0E4-09C7-3993-69E89F62F1DF}"/>
              </a:ext>
            </a:extLst>
          </p:cNvPr>
          <p:cNvPicPr>
            <a:picLocks noChangeAspect="1"/>
          </p:cNvPicPr>
          <p:nvPr/>
        </p:nvPicPr>
        <p:blipFill rotWithShape="1">
          <a:blip r:embed="rId2"/>
          <a:srcRect r="2" b="6633"/>
          <a:stretch/>
        </p:blipFill>
        <p:spPr>
          <a:xfrm>
            <a:off x="6015427" y="1916318"/>
            <a:ext cx="2351332" cy="3471012"/>
          </a:xfrm>
          <a:prstGeom prst="rect">
            <a:avLst/>
          </a:prstGeom>
        </p:spPr>
      </p:pic>
    </p:spTree>
    <p:extLst>
      <p:ext uri="{BB962C8B-B14F-4D97-AF65-F5344CB8AC3E}">
        <p14:creationId xmlns:p14="http://schemas.microsoft.com/office/powerpoint/2010/main" val="10127104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934201" cy="1320800"/>
          </a:xfrm>
        </p:spPr>
        <p:txBody>
          <a:bodyPr>
            <a:normAutofit/>
          </a:bodyPr>
          <a:lstStyle/>
          <a:p>
            <a:r>
              <a:rPr lang="en-US" dirty="0"/>
              <a:t>Polarization</a:t>
            </a:r>
          </a:p>
        </p:txBody>
      </p:sp>
      <p:sp>
        <p:nvSpPr>
          <p:cNvPr id="3" name="Content Placeholder 2"/>
          <p:cNvSpPr>
            <a:spLocks noGrp="1"/>
          </p:cNvSpPr>
          <p:nvPr>
            <p:ph idx="1"/>
          </p:nvPr>
        </p:nvSpPr>
        <p:spPr>
          <a:xfrm>
            <a:off x="609599" y="2160590"/>
            <a:ext cx="3276601" cy="3880773"/>
          </a:xfrm>
        </p:spPr>
        <p:txBody>
          <a:bodyPr/>
          <a:lstStyle/>
          <a:p>
            <a:r>
              <a:rPr lang="en-CA" dirty="0"/>
              <a:t>The negatively charged plastic rod causes a slight shifting of charge within the molecules of the neutral insulator, an effect called </a:t>
            </a:r>
            <a:r>
              <a:rPr lang="en-CA" b="1" dirty="0"/>
              <a:t>polarization</a:t>
            </a:r>
            <a:r>
              <a:rPr lang="en-CA" dirty="0"/>
              <a:t>.</a:t>
            </a:r>
            <a:endParaRPr lang="en-US" dirty="0"/>
          </a:p>
          <a:p>
            <a:endParaRPr lang="en-US" dirty="0"/>
          </a:p>
        </p:txBody>
      </p:sp>
      <p:pic>
        <p:nvPicPr>
          <p:cNvPr id="5" name="Picture 4">
            <a:extLst>
              <a:ext uri="{FF2B5EF4-FFF2-40B4-BE49-F238E27FC236}">
                <a16:creationId xmlns:a16="http://schemas.microsoft.com/office/drawing/2014/main" id="{28F14DA5-C0A9-4B1D-4402-665BD819C42F}"/>
              </a:ext>
            </a:extLst>
          </p:cNvPr>
          <p:cNvPicPr>
            <a:picLocks noChangeAspect="1"/>
          </p:cNvPicPr>
          <p:nvPr/>
        </p:nvPicPr>
        <p:blipFill>
          <a:blip r:embed="rId2"/>
          <a:stretch>
            <a:fillRect/>
          </a:stretch>
        </p:blipFill>
        <p:spPr>
          <a:xfrm>
            <a:off x="4953000" y="1814972"/>
            <a:ext cx="3440714" cy="4433428"/>
          </a:xfrm>
          <a:prstGeom prst="rect">
            <a:avLst/>
          </a:prstGeom>
        </p:spPr>
      </p:pic>
    </p:spTree>
    <p:extLst>
      <p:ext uri="{BB962C8B-B14F-4D97-AF65-F5344CB8AC3E}">
        <p14:creationId xmlns:p14="http://schemas.microsoft.com/office/powerpoint/2010/main" val="8348660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2393EF-E098-66AF-E1FA-C6E762A757C7}"/>
              </a:ext>
            </a:extLst>
          </p:cNvPr>
          <p:cNvSpPr>
            <a:spLocks noGrp="1"/>
          </p:cNvSpPr>
          <p:nvPr>
            <p:ph type="title"/>
          </p:nvPr>
        </p:nvSpPr>
        <p:spPr/>
        <p:txBody>
          <a:bodyPr/>
          <a:lstStyle/>
          <a:p>
            <a:r>
              <a:rPr lang="en-US" dirty="0"/>
              <a:t>Attention quiz</a:t>
            </a:r>
          </a:p>
        </p:txBody>
      </p:sp>
      <p:sp>
        <p:nvSpPr>
          <p:cNvPr id="3" name="Content Placeholder 2">
            <a:extLst>
              <a:ext uri="{FF2B5EF4-FFF2-40B4-BE49-F238E27FC236}">
                <a16:creationId xmlns:a16="http://schemas.microsoft.com/office/drawing/2014/main" id="{BCF7023A-CB96-20FE-5277-3B944A07D50D}"/>
              </a:ext>
            </a:extLst>
          </p:cNvPr>
          <p:cNvSpPr>
            <a:spLocks noGrp="1"/>
          </p:cNvSpPr>
          <p:nvPr>
            <p:ph sz="half" idx="1"/>
          </p:nvPr>
        </p:nvSpPr>
        <p:spPr/>
        <p:txBody>
          <a:bodyPr/>
          <a:lstStyle/>
          <a:p>
            <a:r>
              <a:rPr lang="en-US" sz="2000" dirty="0">
                <a:latin typeface="+mn-lt"/>
              </a:rPr>
              <a:t>1. A negatively charged rod is brought near a neutral metal sphere. Which of the following is true?</a:t>
            </a:r>
            <a:endParaRPr lang="en-IN" sz="2000" dirty="0">
              <a:latin typeface="+mn-lt"/>
            </a:endParaRPr>
          </a:p>
          <a:p>
            <a:pPr marL="741600" lvl="1" indent="-428400">
              <a:buNone/>
            </a:pPr>
            <a:r>
              <a:rPr lang="en-US" sz="2000" dirty="0"/>
              <a:t>A. There </a:t>
            </a:r>
            <a:r>
              <a:rPr lang="en-US" sz="2000" dirty="0">
                <a:latin typeface="+mn-lt"/>
              </a:rPr>
              <a:t>is an attractive force between the rod and sphere.</a:t>
            </a:r>
          </a:p>
          <a:p>
            <a:pPr marL="741600" lvl="1" indent="-428400">
              <a:buNone/>
            </a:pPr>
            <a:r>
              <a:rPr lang="en-US" sz="2000" dirty="0">
                <a:latin typeface="+mn-lt"/>
              </a:rPr>
              <a:t>B. There is a repulsive force between the rod and sphere.</a:t>
            </a:r>
          </a:p>
          <a:p>
            <a:pPr marL="741600" lvl="1" indent="-428400">
              <a:buNone/>
            </a:pPr>
            <a:r>
              <a:rPr lang="en-US" sz="2000" dirty="0">
                <a:latin typeface="+mn-lt"/>
              </a:rPr>
              <a:t>C. There is no electric force between the rod and sphere.</a:t>
            </a:r>
            <a:endParaRPr lang="en-IN" sz="2000" dirty="0">
              <a:latin typeface="+mn-lt"/>
            </a:endParaRPr>
          </a:p>
          <a:p>
            <a:endParaRPr lang="en-US" dirty="0"/>
          </a:p>
        </p:txBody>
      </p:sp>
      <p:sp>
        <p:nvSpPr>
          <p:cNvPr id="4" name="Content Placeholder 3">
            <a:extLst>
              <a:ext uri="{FF2B5EF4-FFF2-40B4-BE49-F238E27FC236}">
                <a16:creationId xmlns:a16="http://schemas.microsoft.com/office/drawing/2014/main" id="{E506A993-F297-153A-E82D-E58E79A84026}"/>
              </a:ext>
            </a:extLst>
          </p:cNvPr>
          <p:cNvSpPr>
            <a:spLocks noGrp="1"/>
          </p:cNvSpPr>
          <p:nvPr>
            <p:ph sz="half" idx="2"/>
          </p:nvPr>
        </p:nvSpPr>
        <p:spPr/>
        <p:txBody>
          <a:bodyPr/>
          <a:lstStyle/>
          <a:p>
            <a:r>
              <a:rPr lang="en-US" sz="2000" dirty="0">
                <a:latin typeface="+mn-lt"/>
              </a:rPr>
              <a:t>2. A neutral object</a:t>
            </a:r>
          </a:p>
          <a:p>
            <a:pPr marL="741600" lvl="1" indent="-428400">
              <a:buNone/>
            </a:pPr>
            <a:r>
              <a:rPr lang="en-US" sz="2000" dirty="0">
                <a:latin typeface="+mn-lt"/>
              </a:rPr>
              <a:t>A. Is identical to an insulator.</a:t>
            </a:r>
          </a:p>
          <a:p>
            <a:pPr marL="741600" lvl="1" indent="-428400">
              <a:buNone/>
            </a:pPr>
            <a:r>
              <a:rPr lang="en-US" sz="2000" dirty="0">
                <a:latin typeface="+mn-lt"/>
              </a:rPr>
              <a:t>B. Has no charge of either sign.</a:t>
            </a:r>
          </a:p>
          <a:p>
            <a:pPr marL="741600" lvl="1" indent="-428400">
              <a:buNone/>
            </a:pPr>
            <a:r>
              <a:rPr lang="en-US" sz="2000" dirty="0">
                <a:latin typeface="+mn-lt"/>
              </a:rPr>
              <a:t>C. Has no net charge.</a:t>
            </a:r>
          </a:p>
          <a:p>
            <a:pPr marL="741600" lvl="1" indent="-428400">
              <a:buNone/>
            </a:pPr>
            <a:r>
              <a:rPr lang="en-US" sz="2000" dirty="0">
                <a:latin typeface="+mn-lt"/>
              </a:rPr>
              <a:t>D. Is not attracted to a charged rod.</a:t>
            </a:r>
            <a:endParaRPr lang="en-IN" sz="2000" dirty="0">
              <a:latin typeface="+mn-lt"/>
            </a:endParaRPr>
          </a:p>
          <a:p>
            <a:endParaRPr lang="en-US" dirty="0"/>
          </a:p>
        </p:txBody>
      </p:sp>
    </p:spTree>
    <p:extLst>
      <p:ext uri="{BB962C8B-B14F-4D97-AF65-F5344CB8AC3E}">
        <p14:creationId xmlns:p14="http://schemas.microsoft.com/office/powerpoint/2010/main" val="41509762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9083DF-12C6-6AC1-2C75-62C10EBC2C4F}"/>
              </a:ext>
            </a:extLst>
          </p:cNvPr>
          <p:cNvSpPr>
            <a:spLocks noGrp="1"/>
          </p:cNvSpPr>
          <p:nvPr>
            <p:ph type="title"/>
          </p:nvPr>
        </p:nvSpPr>
        <p:spPr/>
        <p:txBody>
          <a:bodyPr/>
          <a:lstStyle/>
          <a:p>
            <a:r>
              <a:rPr lang="en-US" dirty="0"/>
              <a:t>Today’s objectives</a:t>
            </a:r>
          </a:p>
        </p:txBody>
      </p:sp>
      <p:sp>
        <p:nvSpPr>
          <p:cNvPr id="3" name="Content Placeholder 2">
            <a:extLst>
              <a:ext uri="{FF2B5EF4-FFF2-40B4-BE49-F238E27FC236}">
                <a16:creationId xmlns:a16="http://schemas.microsoft.com/office/drawing/2014/main" id="{A822C281-42A2-9031-67D7-974E7FCEA35B}"/>
              </a:ext>
            </a:extLst>
          </p:cNvPr>
          <p:cNvSpPr>
            <a:spLocks noGrp="1"/>
          </p:cNvSpPr>
          <p:nvPr>
            <p:ph idx="1"/>
          </p:nvPr>
        </p:nvSpPr>
        <p:spPr/>
        <p:txBody>
          <a:bodyPr/>
          <a:lstStyle/>
          <a:p>
            <a:pPr algn="l"/>
            <a:r>
              <a:rPr lang="en-US" b="0" i="0" dirty="0">
                <a:solidFill>
                  <a:srgbClr val="555555"/>
                </a:solidFill>
                <a:effectLst/>
                <a:latin typeface="Neue Helvetica W01"/>
              </a:rPr>
              <a:t>By the end of this </a:t>
            </a:r>
            <a:r>
              <a:rPr lang="en-US" dirty="0">
                <a:solidFill>
                  <a:srgbClr val="555555"/>
                </a:solidFill>
                <a:latin typeface="Neue Helvetica W01"/>
              </a:rPr>
              <a:t>class</a:t>
            </a:r>
            <a:r>
              <a:rPr lang="en-US" b="0" i="0" dirty="0">
                <a:solidFill>
                  <a:srgbClr val="555555"/>
                </a:solidFill>
                <a:effectLst/>
                <a:latin typeface="Neue Helvetica W01"/>
              </a:rPr>
              <a:t>, you will be able to:</a:t>
            </a:r>
          </a:p>
          <a:p>
            <a:pPr algn="l">
              <a:buFont typeface="Arial" panose="020B0604020202020204" pitchFamily="34" charset="0"/>
              <a:buChar char="•"/>
            </a:pPr>
            <a:r>
              <a:rPr lang="en-US" b="0" i="0" dirty="0">
                <a:solidFill>
                  <a:srgbClr val="424242"/>
                </a:solidFill>
                <a:effectLst/>
                <a:latin typeface="Neue Helvetica W01"/>
              </a:rPr>
              <a:t>Define electric charge, and describe how the two types of charge interact.</a:t>
            </a:r>
          </a:p>
          <a:p>
            <a:pPr algn="l">
              <a:buFont typeface="Arial" panose="020B0604020202020204" pitchFamily="34" charset="0"/>
              <a:buChar char="•"/>
            </a:pPr>
            <a:r>
              <a:rPr lang="en-US" b="0" i="0" dirty="0">
                <a:solidFill>
                  <a:srgbClr val="424242"/>
                </a:solidFill>
                <a:effectLst/>
                <a:latin typeface="Neue Helvetica W01"/>
              </a:rPr>
              <a:t>Describe three common situations that generate static electricity.</a:t>
            </a:r>
          </a:p>
          <a:p>
            <a:pPr algn="l">
              <a:buFont typeface="Arial" panose="020B0604020202020204" pitchFamily="34" charset="0"/>
              <a:buChar char="•"/>
            </a:pPr>
            <a:r>
              <a:rPr lang="en-US" b="0" i="0" dirty="0">
                <a:solidFill>
                  <a:srgbClr val="424242"/>
                </a:solidFill>
                <a:effectLst/>
                <a:latin typeface="Neue Helvetica W01"/>
              </a:rPr>
              <a:t>State the law of conservation of charge.</a:t>
            </a:r>
          </a:p>
          <a:p>
            <a:endParaRPr lang="en-US" dirty="0"/>
          </a:p>
        </p:txBody>
      </p:sp>
    </p:spTree>
    <p:extLst>
      <p:ext uri="{BB962C8B-B14F-4D97-AF65-F5344CB8AC3E}">
        <p14:creationId xmlns:p14="http://schemas.microsoft.com/office/powerpoint/2010/main" val="23264384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08CB54FC-0B2A-4107-9A70-958B90B765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808763" y="634946"/>
            <a:ext cx="3845379" cy="1450757"/>
          </a:xfrm>
        </p:spPr>
        <p:txBody>
          <a:bodyPr>
            <a:normAutofit/>
          </a:bodyPr>
          <a:lstStyle/>
          <a:p>
            <a:r>
              <a:rPr lang="en-US" dirty="0"/>
              <a:t>Electric charge	</a:t>
            </a:r>
          </a:p>
        </p:txBody>
      </p:sp>
      <p:pic>
        <p:nvPicPr>
          <p:cNvPr id="5" name="Picture 4">
            <a:extLst>
              <a:ext uri="{FF2B5EF4-FFF2-40B4-BE49-F238E27FC236}">
                <a16:creationId xmlns:a16="http://schemas.microsoft.com/office/drawing/2014/main" id="{E1AC9CCF-2541-CCA8-E5C7-540198C36369}"/>
              </a:ext>
            </a:extLst>
          </p:cNvPr>
          <p:cNvPicPr>
            <a:picLocks noChangeAspect="1"/>
          </p:cNvPicPr>
          <p:nvPr/>
        </p:nvPicPr>
        <p:blipFill>
          <a:blip r:embed="rId2"/>
          <a:stretch>
            <a:fillRect/>
          </a:stretch>
        </p:blipFill>
        <p:spPr>
          <a:xfrm>
            <a:off x="360022" y="2188174"/>
            <a:ext cx="4088720" cy="1144841"/>
          </a:xfrm>
          <a:prstGeom prst="rect">
            <a:avLst/>
          </a:prstGeom>
        </p:spPr>
      </p:pic>
      <p:cxnSp>
        <p:nvCxnSpPr>
          <p:cNvPr id="21" name="Straight Connector 20">
            <a:extLst>
              <a:ext uri="{FF2B5EF4-FFF2-40B4-BE49-F238E27FC236}">
                <a16:creationId xmlns:a16="http://schemas.microsoft.com/office/drawing/2014/main" id="{7855A9B5-1710-4B19-B0F1-CDFDD4ED5B7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808763" y="2086188"/>
            <a:ext cx="3561606"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4808763" y="2198914"/>
            <a:ext cx="3845379" cy="3670180"/>
          </a:xfrm>
        </p:spPr>
        <p:txBody>
          <a:bodyPr>
            <a:normAutofit/>
          </a:bodyPr>
          <a:lstStyle/>
          <a:p>
            <a:pPr marL="255600" indent="-255600">
              <a:buSzPct val="100000"/>
            </a:pPr>
            <a:r>
              <a:rPr lang="en-CA" dirty="0"/>
              <a:t>Plastic rods and fur (real or fake) are particularly good for demonstrating </a:t>
            </a:r>
            <a:r>
              <a:rPr lang="en-CA" b="1" dirty="0"/>
              <a:t>electrostatics</a:t>
            </a:r>
            <a:r>
              <a:rPr lang="en-CA" dirty="0"/>
              <a:t>, the interactions between electric charges that are at rest (or nearly so). </a:t>
            </a:r>
          </a:p>
          <a:p>
            <a:pPr marL="255600" indent="-255600">
              <a:buSzPct val="100000"/>
            </a:pPr>
            <a:r>
              <a:rPr lang="en-CA" dirty="0"/>
              <a:t>After we charge both plastic rods by rubbing them with the piece of fur, we find that the rods </a:t>
            </a:r>
            <a:r>
              <a:rPr lang="en-CA" b="1" dirty="0"/>
              <a:t>repel</a:t>
            </a:r>
            <a:r>
              <a:rPr lang="en-CA" dirty="0"/>
              <a:t> each other.</a:t>
            </a:r>
            <a:endParaRPr lang="en-US" dirty="0"/>
          </a:p>
          <a:p>
            <a:endParaRPr lang="en-US" dirty="0"/>
          </a:p>
        </p:txBody>
      </p:sp>
      <p:sp>
        <p:nvSpPr>
          <p:cNvPr id="23" name="Rectangle 22">
            <a:extLst>
              <a:ext uri="{FF2B5EF4-FFF2-40B4-BE49-F238E27FC236}">
                <a16:creationId xmlns:a16="http://schemas.microsoft.com/office/drawing/2014/main" id="{6587DBF8-5C50-4034-8B79-FE54A01A8E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3989" cy="66484"/>
          </a:xfrm>
          <a:prstGeom prst="rect">
            <a:avLst/>
          </a:prstGeom>
          <a:solidFill>
            <a:srgbClr val="EED69D"/>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5" name="Rectangle 24">
            <a:extLst>
              <a:ext uri="{FF2B5EF4-FFF2-40B4-BE49-F238E27FC236}">
                <a16:creationId xmlns:a16="http://schemas.microsoft.com/office/drawing/2014/main" id="{14720853-E885-4BE5-BFE2-24004CEF69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rgbClr val="807969"/>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7" name="TextBox 6">
            <a:extLst>
              <a:ext uri="{FF2B5EF4-FFF2-40B4-BE49-F238E27FC236}">
                <a16:creationId xmlns:a16="http://schemas.microsoft.com/office/drawing/2014/main" id="{98D995FD-3D44-80EC-6286-89CC7BA0D1E2}"/>
              </a:ext>
            </a:extLst>
          </p:cNvPr>
          <p:cNvSpPr txBox="1"/>
          <p:nvPr/>
        </p:nvSpPr>
        <p:spPr>
          <a:xfrm>
            <a:off x="353306" y="3657600"/>
            <a:ext cx="4572000" cy="1541961"/>
          </a:xfrm>
          <a:prstGeom prst="rect">
            <a:avLst/>
          </a:prstGeom>
          <a:noFill/>
        </p:spPr>
        <p:txBody>
          <a:bodyPr wrap="square">
            <a:spAutoFit/>
          </a:bodyPr>
          <a:lstStyle/>
          <a:p>
            <a:pPr marL="0" marR="0" lvl="0" indent="0" algn="l" defTabSz="914400" rtl="0" eaLnBrk="1" fontAlgn="base" latinLnBrk="0" hangingPunct="1">
              <a:lnSpc>
                <a:spcPct val="100000"/>
              </a:lnSpc>
              <a:spcBef>
                <a:spcPct val="20000"/>
              </a:spcBef>
              <a:spcAft>
                <a:spcPts val="600"/>
              </a:spcAft>
              <a:buClr>
                <a:srgbClr val="6CB255"/>
              </a:buClr>
              <a:buSzTx/>
              <a:buFont typeface="Arial" charset="0"/>
              <a:buNone/>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A glass rod becomes positively charged when rubbed with silk, while the silk becomes negatively charged. </a:t>
            </a:r>
          </a:p>
          <a:p>
            <a:pPr marL="342900" marR="0" lvl="0" indent="-342900" algn="l" defTabSz="914400" rtl="0" eaLnBrk="1" fontAlgn="base" latinLnBrk="0" hangingPunct="1">
              <a:lnSpc>
                <a:spcPct val="100000"/>
              </a:lnSpc>
              <a:spcBef>
                <a:spcPct val="20000"/>
              </a:spcBef>
              <a:spcAft>
                <a:spcPts val="600"/>
              </a:spcAft>
              <a:buClr>
                <a:srgbClr val="6CB255"/>
              </a:buClr>
              <a:buSzTx/>
              <a:buFont typeface="Arial" charset="0"/>
              <a:buAutoNum type="alphaLcParenBoth"/>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The glass rod is attracted to the silk because their charges are opposite. </a:t>
            </a:r>
          </a:p>
          <a:p>
            <a:pPr marL="342900" marR="0" lvl="0" indent="-342900" algn="l" defTabSz="914400" rtl="0" eaLnBrk="1" fontAlgn="base" latinLnBrk="0" hangingPunct="1">
              <a:lnSpc>
                <a:spcPct val="100000"/>
              </a:lnSpc>
              <a:spcBef>
                <a:spcPct val="20000"/>
              </a:spcBef>
              <a:spcAft>
                <a:spcPts val="600"/>
              </a:spcAft>
              <a:buClr>
                <a:srgbClr val="6CB255"/>
              </a:buClr>
              <a:buSzTx/>
              <a:buFont typeface="Arial" charset="0"/>
              <a:buAutoNum type="alphaLcParenBoth"/>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Two similarly charged glass rods repel. </a:t>
            </a:r>
          </a:p>
          <a:p>
            <a:pPr marL="342900" marR="0" lvl="0" indent="-342900" algn="l" defTabSz="914400" rtl="0" eaLnBrk="1" fontAlgn="base" latinLnBrk="0" hangingPunct="1">
              <a:lnSpc>
                <a:spcPct val="100000"/>
              </a:lnSpc>
              <a:spcBef>
                <a:spcPct val="20000"/>
              </a:spcBef>
              <a:spcAft>
                <a:spcPts val="600"/>
              </a:spcAft>
              <a:buClr>
                <a:srgbClr val="6CB255"/>
              </a:buClr>
              <a:buSzTx/>
              <a:buFont typeface="Arial" charset="0"/>
              <a:buAutoNum type="alphaLcParenBoth"/>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Two similarly charged silk cloths repel.</a:t>
            </a:r>
          </a:p>
        </p:txBody>
      </p:sp>
    </p:spTree>
    <p:extLst>
      <p:ext uri="{BB962C8B-B14F-4D97-AF65-F5344CB8AC3E}">
        <p14:creationId xmlns:p14="http://schemas.microsoft.com/office/powerpoint/2010/main" val="14506210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08CB54FC-0B2A-4107-9A70-958B90B765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808763" y="634946"/>
            <a:ext cx="3845379" cy="1450757"/>
          </a:xfrm>
        </p:spPr>
        <p:txBody>
          <a:bodyPr>
            <a:normAutofit/>
          </a:bodyPr>
          <a:lstStyle/>
          <a:p>
            <a:r>
              <a:rPr lang="en-US" sz="3700" dirty="0"/>
              <a:t>Electric charge, continued</a:t>
            </a:r>
          </a:p>
        </p:txBody>
      </p:sp>
      <p:pic>
        <p:nvPicPr>
          <p:cNvPr id="5" name="Picture 4">
            <a:extLst>
              <a:ext uri="{FF2B5EF4-FFF2-40B4-BE49-F238E27FC236}">
                <a16:creationId xmlns:a16="http://schemas.microsoft.com/office/drawing/2014/main" id="{6D9BEAE7-685E-C0A1-B7CD-9161023CB600}"/>
              </a:ext>
            </a:extLst>
          </p:cNvPr>
          <p:cNvPicPr>
            <a:picLocks noChangeAspect="1"/>
          </p:cNvPicPr>
          <p:nvPr/>
        </p:nvPicPr>
        <p:blipFill>
          <a:blip r:embed="rId2"/>
          <a:stretch>
            <a:fillRect/>
          </a:stretch>
        </p:blipFill>
        <p:spPr>
          <a:xfrm>
            <a:off x="482394" y="2144582"/>
            <a:ext cx="4088720" cy="2248795"/>
          </a:xfrm>
          <a:prstGeom prst="rect">
            <a:avLst/>
          </a:prstGeom>
        </p:spPr>
      </p:pic>
      <p:cxnSp>
        <p:nvCxnSpPr>
          <p:cNvPr id="12" name="Straight Connector 11">
            <a:extLst>
              <a:ext uri="{FF2B5EF4-FFF2-40B4-BE49-F238E27FC236}">
                <a16:creationId xmlns:a16="http://schemas.microsoft.com/office/drawing/2014/main" id="{7855A9B5-1710-4B19-B0F1-CDFDD4ED5B7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808763" y="2086188"/>
            <a:ext cx="3561606"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4808763" y="2198914"/>
            <a:ext cx="3845379" cy="3670180"/>
          </a:xfrm>
        </p:spPr>
        <p:txBody>
          <a:bodyPr>
            <a:normAutofit/>
          </a:bodyPr>
          <a:lstStyle/>
          <a:p>
            <a:pPr marL="255600" indent="-255600">
              <a:spcBef>
                <a:spcPts val="600"/>
              </a:spcBef>
              <a:buSzPct val="100000"/>
            </a:pPr>
            <a:r>
              <a:rPr lang="en-CA" sz="1700"/>
              <a:t>A charged plastic rod </a:t>
            </a:r>
            <a:r>
              <a:rPr lang="en-CA" sz="1700" b="1"/>
              <a:t>attracts </a:t>
            </a:r>
            <a:r>
              <a:rPr lang="en-CA" sz="1700"/>
              <a:t>a charged glass rod; furthermore, the plastic rod and the fur </a:t>
            </a:r>
            <a:r>
              <a:rPr lang="en-CA" sz="1700" b="1"/>
              <a:t>attract</a:t>
            </a:r>
            <a:r>
              <a:rPr lang="en-CA" sz="1700"/>
              <a:t> each other, and the glass rod and the silk </a:t>
            </a:r>
            <a:r>
              <a:rPr lang="en-CA" sz="1700" b="1"/>
              <a:t>attract</a:t>
            </a:r>
            <a:r>
              <a:rPr lang="en-CA" sz="1700"/>
              <a:t> each other.</a:t>
            </a:r>
          </a:p>
          <a:p>
            <a:pPr marL="255600" indent="-255600">
              <a:spcBef>
                <a:spcPts val="600"/>
              </a:spcBef>
              <a:buSzPct val="100000"/>
            </a:pPr>
            <a:r>
              <a:rPr lang="en-CA" sz="1700"/>
              <a:t>These experiments and many others like them have shown that there are exactly two kinds of electric charge: The kind on the plastic rod rubbed with fur (</a:t>
            </a:r>
            <a:r>
              <a:rPr lang="en-CA" sz="1700" b="1"/>
              <a:t>negative</a:t>
            </a:r>
            <a:r>
              <a:rPr lang="en-CA" sz="1700"/>
              <a:t>) and the kind on the glass rod rubbed with silk (</a:t>
            </a:r>
            <a:r>
              <a:rPr lang="en-CA" sz="1700" b="1"/>
              <a:t>positive</a:t>
            </a:r>
            <a:r>
              <a:rPr lang="en-CA" sz="1700"/>
              <a:t>).</a:t>
            </a:r>
          </a:p>
          <a:p>
            <a:pPr marL="255600" indent="-255600">
              <a:spcBef>
                <a:spcPts val="600"/>
              </a:spcBef>
              <a:buSzPct val="100000"/>
            </a:pPr>
            <a:r>
              <a:rPr lang="en-CA" sz="1700" b="1"/>
              <a:t>Similar</a:t>
            </a:r>
            <a:r>
              <a:rPr lang="en-CA" sz="1700"/>
              <a:t> charges </a:t>
            </a:r>
            <a:r>
              <a:rPr lang="en-CA" sz="1700" b="1"/>
              <a:t>repel</a:t>
            </a:r>
            <a:r>
              <a:rPr lang="en-CA" sz="1700"/>
              <a:t>, </a:t>
            </a:r>
            <a:r>
              <a:rPr lang="en-CA" sz="1700" b="1"/>
              <a:t>opposite </a:t>
            </a:r>
            <a:r>
              <a:rPr lang="en-CA" sz="1700"/>
              <a:t>charges </a:t>
            </a:r>
            <a:r>
              <a:rPr lang="en-CA" sz="1700" b="1"/>
              <a:t>attract</a:t>
            </a:r>
          </a:p>
          <a:p>
            <a:pPr marL="0" indent="0">
              <a:spcBef>
                <a:spcPts val="600"/>
              </a:spcBef>
              <a:buSzPct val="100000"/>
              <a:buNone/>
            </a:pPr>
            <a:endParaRPr lang="en-US" sz="1700"/>
          </a:p>
          <a:p>
            <a:endParaRPr lang="en-US" sz="1700"/>
          </a:p>
        </p:txBody>
      </p:sp>
      <p:sp>
        <p:nvSpPr>
          <p:cNvPr id="14" name="Rectangle 13">
            <a:extLst>
              <a:ext uri="{FF2B5EF4-FFF2-40B4-BE49-F238E27FC236}">
                <a16:creationId xmlns:a16="http://schemas.microsoft.com/office/drawing/2014/main" id="{6587DBF8-5C50-4034-8B79-FE54A01A8E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3989" cy="66484"/>
          </a:xfrm>
          <a:prstGeom prst="rect">
            <a:avLst/>
          </a:prstGeom>
          <a:solidFill>
            <a:srgbClr val="EBE09E"/>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6" name="Rectangle 15">
            <a:extLst>
              <a:ext uri="{FF2B5EF4-FFF2-40B4-BE49-F238E27FC236}">
                <a16:creationId xmlns:a16="http://schemas.microsoft.com/office/drawing/2014/main" id="{14720853-E885-4BE5-BFE2-24004CEF69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rgbClr val="5C3140"/>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7" name="TextBox 6">
            <a:extLst>
              <a:ext uri="{FF2B5EF4-FFF2-40B4-BE49-F238E27FC236}">
                <a16:creationId xmlns:a16="http://schemas.microsoft.com/office/drawing/2014/main" id="{96A6D068-9914-78F4-B539-3339BF3480A8}"/>
              </a:ext>
            </a:extLst>
          </p:cNvPr>
          <p:cNvSpPr txBox="1"/>
          <p:nvPr/>
        </p:nvSpPr>
        <p:spPr>
          <a:xfrm>
            <a:off x="457200" y="4346477"/>
            <a:ext cx="4572000" cy="1954381"/>
          </a:xfrm>
          <a:prstGeom prst="rect">
            <a:avLst/>
          </a:prstGeom>
          <a:noFill/>
        </p:spPr>
        <p:txBody>
          <a:bodyPr wrap="square">
            <a:spAutoFit/>
          </a:bodyPr>
          <a:lstStyle/>
          <a:p>
            <a:pPr marL="0" marR="0" lvl="0" indent="0" algn="l" defTabSz="914400" rtl="0" eaLnBrk="1" fontAlgn="base" latinLnBrk="0" hangingPunct="1">
              <a:lnSpc>
                <a:spcPct val="100000"/>
              </a:lnSpc>
              <a:spcBef>
                <a:spcPct val="20000"/>
              </a:spcBef>
              <a:spcAft>
                <a:spcPts val="600"/>
              </a:spcAft>
              <a:buClr>
                <a:srgbClr val="6CB255"/>
              </a:buClr>
              <a:buSzTx/>
              <a:buFont typeface="Arial" charset="0"/>
              <a:buNone/>
              <a:tabLst/>
              <a:defRPr/>
            </a:pPr>
            <a:r>
              <a:rPr kumimoji="0" lang="en-US" sz="1100" b="0" i="0" u="none" strike="noStrike" kern="1200" cap="none" spc="0" normalizeH="0" baseline="0" noProof="0" dirty="0">
                <a:ln>
                  <a:noFill/>
                </a:ln>
                <a:solidFill>
                  <a:srgbClr val="000000"/>
                </a:solidFill>
                <a:effectLst/>
                <a:uLnTx/>
                <a:uFillTx/>
                <a:latin typeface="Arial"/>
                <a:ea typeface="+mn-ea"/>
                <a:cs typeface="+mn-cs"/>
              </a:rPr>
              <a:t>An electroscope is a favorite instrument in physics demonstrations and student laboratories. It is typically made with gold foil leaves hung from a (conducting) metal stem and is insulated from the room air in a glass-walled container. (a) A positively charged glass rod is brought near the tip of the electroscope, attracting electrons to the top and leaving a net positive charge on the leaves. Like charges in the light flexible gold leaves repel, separating them. (b) When the rod is touched against the ball, electrons are attracted and transferred, reducing the net charge on the glass rod but leaving the electroscope positively charged. (c) The excess charges are evenly distributed in the stem and leaves of the electroscope once the glass rod is removed.</a:t>
            </a:r>
          </a:p>
        </p:txBody>
      </p:sp>
    </p:spTree>
    <p:extLst>
      <p:ext uri="{BB962C8B-B14F-4D97-AF65-F5344CB8AC3E}">
        <p14:creationId xmlns:p14="http://schemas.microsoft.com/office/powerpoint/2010/main" val="4111878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Electric charge and the structure of matter</a:t>
            </a:r>
          </a:p>
        </p:txBody>
      </p:sp>
      <p:sp>
        <p:nvSpPr>
          <p:cNvPr id="3" name="Content Placeholder 2"/>
          <p:cNvSpPr>
            <a:spLocks noGrp="1"/>
          </p:cNvSpPr>
          <p:nvPr>
            <p:ph idx="1"/>
          </p:nvPr>
        </p:nvSpPr>
        <p:spPr>
          <a:xfrm>
            <a:off x="609599" y="2209800"/>
            <a:ext cx="3733801" cy="4343400"/>
          </a:xfrm>
        </p:spPr>
        <p:txBody>
          <a:bodyPr>
            <a:normAutofit/>
          </a:bodyPr>
          <a:lstStyle/>
          <a:p>
            <a:pPr marL="0" indent="0">
              <a:buNone/>
            </a:pPr>
            <a:r>
              <a:rPr lang="en-US" dirty="0"/>
              <a:t>An atom has a dense, positively charged </a:t>
            </a:r>
            <a:r>
              <a:rPr lang="en-US" b="1" dirty="0"/>
              <a:t>nucleus</a:t>
            </a:r>
            <a:r>
              <a:rPr lang="en-US" dirty="0"/>
              <a:t>, containing positively charged </a:t>
            </a:r>
            <a:r>
              <a:rPr lang="en-US" b="1" dirty="0"/>
              <a:t>protons</a:t>
            </a:r>
            <a:r>
              <a:rPr lang="en-US" dirty="0"/>
              <a:t> and neutral </a:t>
            </a:r>
            <a:r>
              <a:rPr lang="en-US" b="1" dirty="0"/>
              <a:t>neutrons.</a:t>
            </a:r>
          </a:p>
          <a:p>
            <a:pPr marL="0" indent="0">
              <a:buNone/>
            </a:pPr>
            <a:r>
              <a:rPr lang="en-US" dirty="0"/>
              <a:t>The nucleus is surrounded by the much-less-massive negatively charged </a:t>
            </a:r>
            <a:r>
              <a:rPr lang="en-US" b="1" dirty="0"/>
              <a:t>electrons</a:t>
            </a:r>
            <a:r>
              <a:rPr lang="en-US" i="1" dirty="0"/>
              <a:t> </a:t>
            </a:r>
            <a:r>
              <a:rPr lang="en-US" dirty="0"/>
              <a:t>that form an </a:t>
            </a:r>
            <a:r>
              <a:rPr lang="en-US" b="1" dirty="0"/>
              <a:t>electron cloud</a:t>
            </a:r>
            <a:r>
              <a:rPr lang="en-US" dirty="0"/>
              <a:t>.</a:t>
            </a:r>
          </a:p>
          <a:p>
            <a:pPr marL="0" indent="0">
              <a:buNone/>
            </a:pPr>
            <a:r>
              <a:rPr lang="en-US" dirty="0"/>
              <a:t>A neutral atom has the same number of protons as electrons.</a:t>
            </a:r>
            <a:r>
              <a:rPr lang="en-CA" dirty="0"/>
              <a:t> </a:t>
            </a:r>
            <a:endParaRPr lang="en-US" dirty="0"/>
          </a:p>
          <a:p>
            <a:pPr marL="0" indent="0">
              <a:buNone/>
            </a:pPr>
            <a:r>
              <a:rPr lang="en-US" b="1" dirty="0"/>
              <a:t>Charge, like mass, is an inherent property of electrons and protons.</a:t>
            </a:r>
            <a:endParaRPr lang="en-IN" dirty="0"/>
          </a:p>
          <a:p>
            <a:pPr indent="-255600"/>
            <a:endParaRPr lang="en-US" dirty="0"/>
          </a:p>
          <a:p>
            <a:endParaRPr lang="en-US" dirty="0"/>
          </a:p>
        </p:txBody>
      </p:sp>
      <p:pic>
        <p:nvPicPr>
          <p:cNvPr id="5" name="Picture 4">
            <a:extLst>
              <a:ext uri="{FF2B5EF4-FFF2-40B4-BE49-F238E27FC236}">
                <a16:creationId xmlns:a16="http://schemas.microsoft.com/office/drawing/2014/main" id="{808A970F-7CEB-F99D-F91F-0698B11F7B87}"/>
              </a:ext>
            </a:extLst>
          </p:cNvPr>
          <p:cNvPicPr>
            <a:picLocks noChangeAspect="1"/>
          </p:cNvPicPr>
          <p:nvPr/>
        </p:nvPicPr>
        <p:blipFill>
          <a:blip r:embed="rId2"/>
          <a:stretch>
            <a:fillRect/>
          </a:stretch>
        </p:blipFill>
        <p:spPr>
          <a:xfrm>
            <a:off x="5410200" y="2004720"/>
            <a:ext cx="1935628" cy="2080800"/>
          </a:xfrm>
          <a:prstGeom prst="rect">
            <a:avLst/>
          </a:prstGeom>
        </p:spPr>
      </p:pic>
      <p:sp>
        <p:nvSpPr>
          <p:cNvPr id="7" name="TextBox 6">
            <a:extLst>
              <a:ext uri="{FF2B5EF4-FFF2-40B4-BE49-F238E27FC236}">
                <a16:creationId xmlns:a16="http://schemas.microsoft.com/office/drawing/2014/main" id="{C6D0BA09-E1F8-FB38-1772-59BC0E7841DA}"/>
              </a:ext>
            </a:extLst>
          </p:cNvPr>
          <p:cNvSpPr txBox="1"/>
          <p:nvPr/>
        </p:nvSpPr>
        <p:spPr>
          <a:xfrm>
            <a:off x="4495800" y="4038600"/>
            <a:ext cx="4572000" cy="2246769"/>
          </a:xfrm>
          <a:prstGeom prst="rect">
            <a:avLst/>
          </a:prstGeom>
          <a:noFill/>
        </p:spPr>
        <p:txBody>
          <a:bodyPr wrap="square">
            <a:spAutoFit/>
          </a:bodyPr>
          <a:lstStyle/>
          <a:p>
            <a:pPr marL="0" marR="0" lvl="0" indent="0" algn="l" defTabSz="914400" rtl="0" eaLnBrk="1" fontAlgn="base" latinLnBrk="0" hangingPunct="1">
              <a:lnSpc>
                <a:spcPct val="100000"/>
              </a:lnSpc>
              <a:spcBef>
                <a:spcPct val="20000"/>
              </a:spcBef>
              <a:spcAft>
                <a:spcPts val="600"/>
              </a:spcAft>
              <a:buClr>
                <a:srgbClr val="6CB255"/>
              </a:buClr>
              <a:buSzTx/>
              <a:buFont typeface="Arial" charset="0"/>
              <a:buNone/>
              <a:tabLst/>
              <a:defRPr/>
            </a:pPr>
            <a:r>
              <a:rPr kumimoji="0" lang="en-US" sz="1400" b="0" i="0" u="none" strike="noStrike" kern="1200" cap="none" spc="0" normalizeH="0" baseline="0" noProof="0" dirty="0">
                <a:ln>
                  <a:noFill/>
                </a:ln>
                <a:solidFill>
                  <a:srgbClr val="000000"/>
                </a:solidFill>
                <a:effectLst/>
                <a:uLnTx/>
                <a:uFillTx/>
                <a:latin typeface="Arial"/>
                <a:ea typeface="+mn-ea"/>
                <a:cs typeface="+mn-cs"/>
              </a:rPr>
              <a:t>This simplified (and not to scale) view of an atom is called the planetary model of the atom. Negative electrons orbit a much heavier positive nucleus, as the planets orbit the much heavier sun. There the similarity ends, because forces in the atom are electromagnetic, whereas those in the planetary system are gravitational. Normal macroscopic amounts of matter contain immense numbers of atoms and molecules and, hence, even greater numbers of individual negative and positive charges.</a:t>
            </a:r>
          </a:p>
        </p:txBody>
      </p:sp>
    </p:spTree>
    <p:extLst>
      <p:ext uri="{BB962C8B-B14F-4D97-AF65-F5344CB8AC3E}">
        <p14:creationId xmlns:p14="http://schemas.microsoft.com/office/powerpoint/2010/main" val="41541297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8CB54FC-0B2A-4107-9A70-958B90B765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808763" y="634946"/>
            <a:ext cx="3845379" cy="1450757"/>
          </a:xfrm>
        </p:spPr>
        <p:txBody>
          <a:bodyPr>
            <a:normAutofit/>
          </a:bodyPr>
          <a:lstStyle/>
          <a:p>
            <a:r>
              <a:rPr lang="en-US" sz="4100"/>
              <a:t>Matter – charged vs neutral</a:t>
            </a:r>
          </a:p>
        </p:txBody>
      </p:sp>
      <p:pic>
        <p:nvPicPr>
          <p:cNvPr id="4" name="Picture 3" descr="A person with yellow hair touching a round white object&#10;&#10;Description automatically generated">
            <a:extLst>
              <a:ext uri="{FF2B5EF4-FFF2-40B4-BE49-F238E27FC236}">
                <a16:creationId xmlns:a16="http://schemas.microsoft.com/office/drawing/2014/main" id="{8344A38F-44EB-3C08-CB53-088C78F31194}"/>
              </a:ext>
            </a:extLst>
          </p:cNvPr>
          <p:cNvPicPr>
            <a:picLocks noChangeAspect="1"/>
          </p:cNvPicPr>
          <p:nvPr/>
        </p:nvPicPr>
        <p:blipFill>
          <a:blip r:embed="rId2"/>
          <a:stretch>
            <a:fillRect/>
          </a:stretch>
        </p:blipFill>
        <p:spPr>
          <a:xfrm>
            <a:off x="360022" y="286788"/>
            <a:ext cx="4088720" cy="4078497"/>
          </a:xfrm>
          <a:prstGeom prst="rect">
            <a:avLst/>
          </a:prstGeom>
        </p:spPr>
      </p:pic>
      <p:cxnSp>
        <p:nvCxnSpPr>
          <p:cNvPr id="11" name="Straight Connector 10">
            <a:extLst>
              <a:ext uri="{FF2B5EF4-FFF2-40B4-BE49-F238E27FC236}">
                <a16:creationId xmlns:a16="http://schemas.microsoft.com/office/drawing/2014/main" id="{7855A9B5-1710-4B19-B0F1-CDFDD4ED5B7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808763" y="2086188"/>
            <a:ext cx="3561606"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4808763" y="2198914"/>
            <a:ext cx="3845379" cy="3670180"/>
          </a:xfrm>
        </p:spPr>
        <p:txBody>
          <a:bodyPr>
            <a:normAutofit/>
          </a:bodyPr>
          <a:lstStyle/>
          <a:p>
            <a:pPr indent="-255600"/>
            <a:r>
              <a:rPr lang="en-US" dirty="0"/>
              <a:t>Electrons and protons are the basic charges in ordinary matter.</a:t>
            </a:r>
          </a:p>
          <a:p>
            <a:pPr indent="-255600"/>
            <a:r>
              <a:rPr lang="en-US" b="1" dirty="0"/>
              <a:t>There are no other sources of charge.</a:t>
            </a:r>
          </a:p>
          <a:p>
            <a:pPr indent="-255600"/>
            <a:r>
              <a:rPr lang="en-US" b="1" dirty="0"/>
              <a:t>An object is charged if it has an unequal number of protons and electrons.</a:t>
            </a:r>
          </a:p>
          <a:p>
            <a:pPr indent="-255600"/>
            <a:r>
              <a:rPr lang="en-US" dirty="0"/>
              <a:t>Most macroscopic objects have an </a:t>
            </a:r>
            <a:r>
              <a:rPr lang="en-US" b="1" dirty="0"/>
              <a:t>equal number</a:t>
            </a:r>
            <a:r>
              <a:rPr lang="en-US" dirty="0"/>
              <a:t> of protons and electrons. Such objects are </a:t>
            </a:r>
            <a:r>
              <a:rPr lang="en-US" b="1" dirty="0"/>
              <a:t>electrically neutral.</a:t>
            </a:r>
            <a:endParaRPr lang="en-IN" b="1" dirty="0"/>
          </a:p>
          <a:p>
            <a:endParaRPr lang="en-US" dirty="0"/>
          </a:p>
        </p:txBody>
      </p:sp>
      <p:sp>
        <p:nvSpPr>
          <p:cNvPr id="13" name="Rectangle 12">
            <a:extLst>
              <a:ext uri="{FF2B5EF4-FFF2-40B4-BE49-F238E27FC236}">
                <a16:creationId xmlns:a16="http://schemas.microsoft.com/office/drawing/2014/main" id="{6587DBF8-5C50-4034-8B79-FE54A01A8E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3989" cy="66484"/>
          </a:xfrm>
          <a:prstGeom prst="rect">
            <a:avLst/>
          </a:prstGeom>
          <a:solidFill>
            <a:srgbClr val="F36F4E"/>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5" name="Rectangle 14">
            <a:extLst>
              <a:ext uri="{FF2B5EF4-FFF2-40B4-BE49-F238E27FC236}">
                <a16:creationId xmlns:a16="http://schemas.microsoft.com/office/drawing/2014/main" id="{14720853-E885-4BE5-BFE2-24004CEF69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rgbClr val="414F5D"/>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6" name="TextBox 5">
            <a:extLst>
              <a:ext uri="{FF2B5EF4-FFF2-40B4-BE49-F238E27FC236}">
                <a16:creationId xmlns:a16="http://schemas.microsoft.com/office/drawing/2014/main" id="{E684FC40-BBDB-E121-B3EC-542A06E5A122}"/>
              </a:ext>
            </a:extLst>
          </p:cNvPr>
          <p:cNvSpPr txBox="1"/>
          <p:nvPr/>
        </p:nvSpPr>
        <p:spPr>
          <a:xfrm>
            <a:off x="315146" y="4439556"/>
            <a:ext cx="4317539" cy="1754326"/>
          </a:xfrm>
          <a:prstGeom prst="rect">
            <a:avLst/>
          </a:prstGeom>
          <a:noFill/>
        </p:spPr>
        <p:txBody>
          <a:bodyPr wrap="square">
            <a:spAutoFit/>
          </a:bodyPr>
          <a:lstStyle/>
          <a:p>
            <a:r>
              <a:rPr lang="en-US" sz="1200" dirty="0"/>
              <a:t>When this person touches a Van de Graaff generator, some electrons are attracted to the generator, resulting in an excess of positive charge, causing her hair to stand on end. The charges in one hair are shown. An artist’s conception of an electron and a proton illustrate the particles carrying the negative and positive charges. We cannot really see these particles with visible light because they are so small (the electron seems to be an infinitesimal point), but we know a great deal about their measurable properties, such as the charges they carry.</a:t>
            </a:r>
          </a:p>
        </p:txBody>
      </p:sp>
    </p:spTree>
    <p:extLst>
      <p:ext uri="{BB962C8B-B14F-4D97-AF65-F5344CB8AC3E}">
        <p14:creationId xmlns:p14="http://schemas.microsoft.com/office/powerpoint/2010/main" val="30221786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ATOMS AND IONS</a:t>
            </a:r>
          </a:p>
        </p:txBody>
      </p:sp>
      <p:sp>
        <p:nvSpPr>
          <p:cNvPr id="3" name="Content Placeholder 2"/>
          <p:cNvSpPr>
            <a:spLocks noGrp="1"/>
          </p:cNvSpPr>
          <p:nvPr>
            <p:ph idx="1"/>
          </p:nvPr>
        </p:nvSpPr>
        <p:spPr>
          <a:xfrm>
            <a:off x="579538" y="2057400"/>
            <a:ext cx="4068662" cy="4109373"/>
          </a:xfrm>
        </p:spPr>
        <p:txBody>
          <a:bodyPr>
            <a:normAutofit fontScale="92500" lnSpcReduction="10000"/>
          </a:bodyPr>
          <a:lstStyle/>
          <a:p>
            <a:endParaRPr lang="en-US" dirty="0"/>
          </a:p>
          <a:p>
            <a:r>
              <a:rPr lang="en-US" b="1" dirty="0"/>
              <a:t>Ionization</a:t>
            </a:r>
            <a:r>
              <a:rPr lang="en-US" dirty="0"/>
              <a:t> is the process of removing an electron from the electron cloud of an atom.</a:t>
            </a:r>
          </a:p>
          <a:p>
            <a:r>
              <a:rPr lang="en-US" dirty="0"/>
              <a:t>A </a:t>
            </a:r>
            <a:r>
              <a:rPr lang="en-US" b="1" dirty="0"/>
              <a:t>positive ion </a:t>
            </a:r>
            <a:r>
              <a:rPr lang="en-US" dirty="0"/>
              <a:t>is an atom with one or more electrons removed.</a:t>
            </a:r>
          </a:p>
          <a:p>
            <a:pPr indent="-255600"/>
            <a:r>
              <a:rPr lang="en-US" dirty="0"/>
              <a:t>Objects gain a positive charge not by gaining protons, but by losing electrons.</a:t>
            </a:r>
          </a:p>
          <a:p>
            <a:pPr indent="-255600"/>
            <a:r>
              <a:rPr lang="en-US" dirty="0"/>
              <a:t>Protons are </a:t>
            </a:r>
            <a:r>
              <a:rPr lang="en-US" b="1" dirty="0"/>
              <a:t>extremely</a:t>
            </a:r>
            <a:r>
              <a:rPr lang="en-US" dirty="0"/>
              <a:t> tightly bound within the nucleus, but electrons are bound much more loosely.</a:t>
            </a:r>
          </a:p>
          <a:p>
            <a:pPr indent="-255600"/>
            <a:r>
              <a:rPr lang="en-US" dirty="0"/>
              <a:t>Atoms that can accommodate an </a:t>
            </a:r>
            <a:r>
              <a:rPr lang="en-US" b="1" dirty="0"/>
              <a:t>extra</a:t>
            </a:r>
            <a:r>
              <a:rPr lang="en-US" dirty="0"/>
              <a:t> electron become negative ions.</a:t>
            </a:r>
            <a:endParaRPr lang="en-US" dirty="0">
              <a:solidFill>
                <a:srgbClr val="FF0000"/>
              </a:solidFill>
            </a:endParaRPr>
          </a:p>
          <a:p>
            <a:pPr indent="-255600"/>
            <a:endParaRPr lang="en-US" dirty="0"/>
          </a:p>
          <a:p>
            <a:endParaRPr lang="en-US" dirty="0"/>
          </a:p>
        </p:txBody>
      </p:sp>
    </p:spTree>
    <p:extLst>
      <p:ext uri="{BB962C8B-B14F-4D97-AF65-F5344CB8AC3E}">
        <p14:creationId xmlns:p14="http://schemas.microsoft.com/office/powerpoint/2010/main" val="2325118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Rectangle 9">
            <a:extLst>
              <a:ext uri="{FF2B5EF4-FFF2-40B4-BE49-F238E27FC236}">
                <a16:creationId xmlns:a16="http://schemas.microsoft.com/office/drawing/2014/main" id="{7DE3B1B8-DC38-48E8-8C31-EF790659B5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81"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5" name="Rectangle 11">
            <a:extLst>
              <a:ext uri="{FF2B5EF4-FFF2-40B4-BE49-F238E27FC236}">
                <a16:creationId xmlns:a16="http://schemas.microsoft.com/office/drawing/2014/main" id="{9E63FFFE-1DB2-4A0F-B495-35782F1622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cxnSp>
        <p:nvCxnSpPr>
          <p:cNvPr id="26" name="Straight Connector 13">
            <a:extLst>
              <a:ext uri="{FF2B5EF4-FFF2-40B4-BE49-F238E27FC236}">
                <a16:creationId xmlns:a16="http://schemas.microsoft.com/office/drawing/2014/main" id="{32BB9A07-8AB8-4D82-B3BC-B500DDEC79A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27" name="Rectangle 15">
            <a:extLst>
              <a:ext uri="{FF2B5EF4-FFF2-40B4-BE49-F238E27FC236}">
                <a16:creationId xmlns:a16="http://schemas.microsoft.com/office/drawing/2014/main" id="{5E0A8391-2737-4F1C-B27A-C44629DB4D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81692" y="642257"/>
            <a:ext cx="2563257" cy="1719943"/>
          </a:xfrm>
        </p:spPr>
        <p:txBody>
          <a:bodyPr vert="horz" lIns="91440" tIns="45720" rIns="91440" bIns="45720" rtlCol="0" anchor="t">
            <a:normAutofit/>
          </a:bodyPr>
          <a:lstStyle/>
          <a:p>
            <a:pPr>
              <a:lnSpc>
                <a:spcPct val="85000"/>
              </a:lnSpc>
              <a:spcBef>
                <a:spcPct val="0"/>
              </a:spcBef>
            </a:pPr>
            <a:r>
              <a:rPr lang="en-US" sz="4100" b="0" dirty="0">
                <a:solidFill>
                  <a:schemeClr val="tx1">
                    <a:lumMod val="75000"/>
                    <a:lumOff val="25000"/>
                  </a:schemeClr>
                </a:solidFill>
                <a:ea typeface="+mj-ea"/>
                <a:cs typeface="+mj-cs"/>
              </a:rPr>
              <a:t>Charging, an atomic view</a:t>
            </a:r>
          </a:p>
        </p:txBody>
      </p:sp>
      <p:sp>
        <p:nvSpPr>
          <p:cNvPr id="5" name="Content Placeholder 4"/>
          <p:cNvSpPr>
            <a:spLocks noGrp="1"/>
          </p:cNvSpPr>
          <p:nvPr>
            <p:ph sz="quarter" idx="13"/>
          </p:nvPr>
        </p:nvSpPr>
        <p:spPr>
          <a:xfrm>
            <a:off x="3535134" y="642257"/>
            <a:ext cx="5135337" cy="2481943"/>
          </a:xfrm>
        </p:spPr>
        <p:txBody>
          <a:bodyPr vert="horz" lIns="0" tIns="45720" rIns="0" bIns="45720" rtlCol="0">
            <a:normAutofit/>
          </a:bodyPr>
          <a:lstStyle/>
          <a:p>
            <a:pPr marL="0" indent="0">
              <a:buNone/>
            </a:pPr>
            <a:r>
              <a:rPr lang="en-US" dirty="0"/>
              <a:t>Molecular ions can be created when one of the bonds in a large molecule is broken.</a:t>
            </a:r>
          </a:p>
          <a:p>
            <a:pPr marL="0" indent="0">
              <a:buNone/>
            </a:pPr>
            <a:r>
              <a:rPr lang="en-US" dirty="0"/>
              <a:t>Rubbing and friction often cause molecular bonds at the surface to break.</a:t>
            </a:r>
          </a:p>
          <a:p>
            <a:pPr marL="0" indent="0">
              <a:buNone/>
            </a:pPr>
            <a:r>
              <a:rPr lang="en-US" dirty="0"/>
              <a:t>Charging occurs when negative ions transfer to one material leaving positive ions on the other.</a:t>
            </a:r>
          </a:p>
        </p:txBody>
      </p:sp>
      <p:pic>
        <p:nvPicPr>
          <p:cNvPr id="3" name="Picture 2">
            <a:extLst>
              <a:ext uri="{FF2B5EF4-FFF2-40B4-BE49-F238E27FC236}">
                <a16:creationId xmlns:a16="http://schemas.microsoft.com/office/drawing/2014/main" id="{724D7409-02BC-FFC7-1C91-2A93C5EF50DA}"/>
              </a:ext>
            </a:extLst>
          </p:cNvPr>
          <p:cNvPicPr>
            <a:picLocks noChangeAspect="1"/>
          </p:cNvPicPr>
          <p:nvPr/>
        </p:nvPicPr>
        <p:blipFill>
          <a:blip r:embed="rId2"/>
          <a:stretch>
            <a:fillRect/>
          </a:stretch>
        </p:blipFill>
        <p:spPr>
          <a:xfrm>
            <a:off x="3599508" y="3456039"/>
            <a:ext cx="5302107" cy="2094332"/>
          </a:xfrm>
          <a:prstGeom prst="rect">
            <a:avLst/>
          </a:prstGeom>
        </p:spPr>
      </p:pic>
      <p:sp>
        <p:nvSpPr>
          <p:cNvPr id="28" name="Rectangle 17">
            <a:extLst>
              <a:ext uri="{FF2B5EF4-FFF2-40B4-BE49-F238E27FC236}">
                <a16:creationId xmlns:a16="http://schemas.microsoft.com/office/drawing/2014/main" id="{E75DDEB2-8C7E-4057-BACC-E31322D8B4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3989" cy="66484"/>
          </a:xfrm>
          <a:prstGeom prst="rect">
            <a:avLst/>
          </a:prstGeom>
          <a:solidFill>
            <a:srgbClr val="EEAC4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9" name="Rectangle 19">
            <a:extLst>
              <a:ext uri="{FF2B5EF4-FFF2-40B4-BE49-F238E27FC236}">
                <a16:creationId xmlns:a16="http://schemas.microsoft.com/office/drawing/2014/main" id="{7318A5EE-3B62-4E05-A9DD-88EB7DD682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rgbClr val="67768B"/>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8" name="TextBox 7">
            <a:extLst>
              <a:ext uri="{FF2B5EF4-FFF2-40B4-BE49-F238E27FC236}">
                <a16:creationId xmlns:a16="http://schemas.microsoft.com/office/drawing/2014/main" id="{BC883950-41D0-FFF7-F275-44D2DA84AF55}"/>
              </a:ext>
            </a:extLst>
          </p:cNvPr>
          <p:cNvSpPr txBox="1"/>
          <p:nvPr/>
        </p:nvSpPr>
        <p:spPr>
          <a:xfrm>
            <a:off x="84664" y="3581400"/>
            <a:ext cx="3430180" cy="2416046"/>
          </a:xfrm>
          <a:prstGeom prst="rect">
            <a:avLst/>
          </a:prstGeom>
          <a:noFill/>
        </p:spPr>
        <p:txBody>
          <a:bodyPr wrap="square">
            <a:spAutoFit/>
          </a:bodyPr>
          <a:lstStyle/>
          <a:p>
            <a:pPr marL="0" marR="0" lvl="0" indent="0" algn="l" defTabSz="914400" rtl="0" eaLnBrk="1" fontAlgn="base" latinLnBrk="0" hangingPunct="1">
              <a:lnSpc>
                <a:spcPct val="100000"/>
              </a:lnSpc>
              <a:spcBef>
                <a:spcPct val="20000"/>
              </a:spcBef>
              <a:spcAft>
                <a:spcPts val="600"/>
              </a:spcAft>
              <a:buClr>
                <a:srgbClr val="6CB255"/>
              </a:buClr>
              <a:buSzTx/>
              <a:buFont typeface="Arial" charset="0"/>
              <a:buNone/>
              <a:tabLst/>
              <a:defRPr/>
            </a:pPr>
            <a:r>
              <a:rPr kumimoji="0" lang="en-US" sz="1000" b="0" i="0" u="none" strike="noStrike" kern="1200" cap="none" spc="0" normalizeH="0" baseline="0" noProof="0" dirty="0">
                <a:ln>
                  <a:noFill/>
                </a:ln>
                <a:solidFill>
                  <a:srgbClr val="000000"/>
                </a:solidFill>
                <a:effectLst/>
                <a:uLnTx/>
                <a:uFillTx/>
                <a:latin typeface="Arial"/>
                <a:ea typeface="+mn-ea"/>
                <a:cs typeface="+mn-cs"/>
              </a:rPr>
              <a:t>When materials are rubbed together, charges can be separated, particularly if one material has a greater affinity for electrons than another. </a:t>
            </a:r>
          </a:p>
          <a:p>
            <a:pPr marL="228600" marR="0" lvl="0" indent="-228600" algn="l" defTabSz="914400" rtl="0" eaLnBrk="1" fontAlgn="base" latinLnBrk="0" hangingPunct="1">
              <a:lnSpc>
                <a:spcPct val="100000"/>
              </a:lnSpc>
              <a:spcBef>
                <a:spcPct val="20000"/>
              </a:spcBef>
              <a:spcAft>
                <a:spcPts val="600"/>
              </a:spcAft>
              <a:buClr>
                <a:srgbClr val="6CB255"/>
              </a:buClr>
              <a:buSzTx/>
              <a:buFont typeface="Arial" charset="0"/>
              <a:buAutoNum type="alphaLcParenBoth"/>
              <a:tabLst/>
              <a:defRPr/>
            </a:pPr>
            <a:r>
              <a:rPr kumimoji="0" lang="en-US" sz="1000" b="0" i="0" u="none" strike="noStrike" kern="1200" cap="none" spc="0" normalizeH="0" baseline="0" noProof="0" dirty="0">
                <a:ln>
                  <a:noFill/>
                </a:ln>
                <a:solidFill>
                  <a:srgbClr val="000000"/>
                </a:solidFill>
                <a:effectLst/>
                <a:uLnTx/>
                <a:uFillTx/>
                <a:latin typeface="Arial"/>
                <a:ea typeface="+mn-ea"/>
                <a:cs typeface="+mn-cs"/>
              </a:rPr>
              <a:t>Both the amber and cloth are originally neutral, with equal positive and negative charges. Only a tiny fraction of the charges are involved, and only a few of them are shown here. </a:t>
            </a:r>
          </a:p>
          <a:p>
            <a:pPr marL="228600" marR="0" lvl="0" indent="-228600" algn="l" defTabSz="914400" rtl="0" eaLnBrk="1" fontAlgn="base" latinLnBrk="0" hangingPunct="1">
              <a:lnSpc>
                <a:spcPct val="100000"/>
              </a:lnSpc>
              <a:spcBef>
                <a:spcPct val="20000"/>
              </a:spcBef>
              <a:spcAft>
                <a:spcPts val="600"/>
              </a:spcAft>
              <a:buClr>
                <a:srgbClr val="6CB255"/>
              </a:buClr>
              <a:buSzTx/>
              <a:buFont typeface="Arial" charset="0"/>
              <a:buAutoNum type="alphaLcParenBoth"/>
              <a:tabLst/>
              <a:defRPr/>
            </a:pPr>
            <a:r>
              <a:rPr kumimoji="0" lang="en-US" sz="1000" b="0" i="0" u="none" strike="noStrike" kern="1200" cap="none" spc="0" normalizeH="0" baseline="0" noProof="0" dirty="0">
                <a:ln>
                  <a:noFill/>
                </a:ln>
                <a:solidFill>
                  <a:srgbClr val="000000"/>
                </a:solidFill>
                <a:effectLst/>
                <a:uLnTx/>
                <a:uFillTx/>
                <a:latin typeface="Arial"/>
                <a:ea typeface="+mn-ea"/>
                <a:cs typeface="+mn-cs"/>
              </a:rPr>
              <a:t>When rubbed together, some negative charge is transferred to the amber, leaving the cloth with a net positive charge. </a:t>
            </a:r>
          </a:p>
          <a:p>
            <a:pPr marL="228600" marR="0" lvl="0" indent="-228600" algn="l" defTabSz="914400" rtl="0" eaLnBrk="1" fontAlgn="base" latinLnBrk="0" hangingPunct="1">
              <a:lnSpc>
                <a:spcPct val="100000"/>
              </a:lnSpc>
              <a:spcBef>
                <a:spcPct val="20000"/>
              </a:spcBef>
              <a:spcAft>
                <a:spcPts val="600"/>
              </a:spcAft>
              <a:buClr>
                <a:srgbClr val="6CB255"/>
              </a:buClr>
              <a:buSzTx/>
              <a:buFont typeface="Arial" charset="0"/>
              <a:buAutoNum type="alphaLcParenBoth"/>
              <a:tabLst/>
              <a:defRPr/>
            </a:pPr>
            <a:r>
              <a:rPr kumimoji="0" lang="en-US" sz="1000" b="0" i="0" u="none" strike="noStrike" kern="1200" cap="none" spc="0" normalizeH="0" baseline="0" noProof="0" dirty="0">
                <a:ln>
                  <a:noFill/>
                </a:ln>
                <a:solidFill>
                  <a:srgbClr val="000000"/>
                </a:solidFill>
                <a:effectLst/>
                <a:uLnTx/>
                <a:uFillTx/>
                <a:latin typeface="Arial"/>
                <a:ea typeface="+mn-ea"/>
                <a:cs typeface="+mn-cs"/>
              </a:rPr>
              <a:t>When separated, the amber and cloth now have net charges, but the absolute value of the net positive and negative charges will be equal.</a:t>
            </a:r>
          </a:p>
        </p:txBody>
      </p:sp>
    </p:spTree>
    <p:extLst>
      <p:ext uri="{BB962C8B-B14F-4D97-AF65-F5344CB8AC3E}">
        <p14:creationId xmlns:p14="http://schemas.microsoft.com/office/powerpoint/2010/main" val="22164459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73734CDA-1CE8-4F1C-B0B3-AAB252B013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731078" y="634946"/>
            <a:ext cx="4931229" cy="1450757"/>
          </a:xfrm>
        </p:spPr>
        <p:txBody>
          <a:bodyPr>
            <a:normAutofit/>
          </a:bodyPr>
          <a:lstStyle/>
          <a:p>
            <a:r>
              <a:rPr lang="en-US" sz="3700"/>
              <a:t>Electric charge is conserved and quantized</a:t>
            </a:r>
          </a:p>
        </p:txBody>
      </p:sp>
      <p:pic>
        <p:nvPicPr>
          <p:cNvPr id="4" name="Picture 3">
            <a:extLst>
              <a:ext uri="{FF2B5EF4-FFF2-40B4-BE49-F238E27FC236}">
                <a16:creationId xmlns:a16="http://schemas.microsoft.com/office/drawing/2014/main" id="{3B519D01-C4E0-A5A7-FBBC-C4663FE1A916}"/>
              </a:ext>
            </a:extLst>
          </p:cNvPr>
          <p:cNvPicPr>
            <a:picLocks noChangeAspect="1"/>
          </p:cNvPicPr>
          <p:nvPr/>
        </p:nvPicPr>
        <p:blipFill>
          <a:blip r:embed="rId2"/>
          <a:stretch>
            <a:fillRect/>
          </a:stretch>
        </p:blipFill>
        <p:spPr>
          <a:xfrm>
            <a:off x="442943" y="1004140"/>
            <a:ext cx="3000986" cy="3693521"/>
          </a:xfrm>
          <a:prstGeom prst="rect">
            <a:avLst/>
          </a:prstGeom>
        </p:spPr>
      </p:pic>
      <p:cxnSp>
        <p:nvCxnSpPr>
          <p:cNvPr id="11" name="Straight Connector 10">
            <a:extLst>
              <a:ext uri="{FF2B5EF4-FFF2-40B4-BE49-F238E27FC236}">
                <a16:creationId xmlns:a16="http://schemas.microsoft.com/office/drawing/2014/main" id="{D7143990-FA50-4B23-AE6D-E17D22F5267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731077" y="2086188"/>
            <a:ext cx="4567326"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3731076" y="2198914"/>
            <a:ext cx="4931230" cy="3670180"/>
          </a:xfrm>
        </p:spPr>
        <p:txBody>
          <a:bodyPr>
            <a:normAutofit/>
          </a:bodyPr>
          <a:lstStyle/>
          <a:p>
            <a:pPr marL="255600" indent="-255600">
              <a:buSzPct val="100000"/>
            </a:pPr>
            <a:r>
              <a:rPr lang="en-US" dirty="0"/>
              <a:t>The proton and electron have the charge of the same magnitude.</a:t>
            </a:r>
          </a:p>
          <a:p>
            <a:pPr marL="255600" indent="-255600">
              <a:buSzPct val="100000"/>
            </a:pPr>
            <a:r>
              <a:rPr lang="en-US" dirty="0"/>
              <a:t>The magnitude of charge of the electron or proton is a natural unit of charge. All observable charge is </a:t>
            </a:r>
            <a:r>
              <a:rPr lang="en-US" b="1" dirty="0"/>
              <a:t>quantized</a:t>
            </a:r>
            <a:r>
              <a:rPr lang="en-US" dirty="0"/>
              <a:t> in this unit.</a:t>
            </a:r>
          </a:p>
          <a:p>
            <a:pPr marL="255600" indent="-255600">
              <a:buSzPct val="100000"/>
            </a:pPr>
            <a:r>
              <a:rPr lang="en-US" dirty="0"/>
              <a:t>The universal </a:t>
            </a:r>
            <a:r>
              <a:rPr lang="en-US" b="1" dirty="0"/>
              <a:t>principle of charge conservation</a:t>
            </a:r>
            <a:r>
              <a:rPr lang="en-US" dirty="0"/>
              <a:t> states that the algebraic sum of all the electric charges in any closed system is constant.</a:t>
            </a:r>
          </a:p>
          <a:p>
            <a:endParaRPr lang="en-US" dirty="0"/>
          </a:p>
        </p:txBody>
      </p:sp>
      <p:sp>
        <p:nvSpPr>
          <p:cNvPr id="13" name="Rectangle 12">
            <a:extLst>
              <a:ext uri="{FF2B5EF4-FFF2-40B4-BE49-F238E27FC236}">
                <a16:creationId xmlns:a16="http://schemas.microsoft.com/office/drawing/2014/main" id="{29765C2F-E3D0-4261-9A4A-F97B2C609A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3989" cy="66484"/>
          </a:xfrm>
          <a:prstGeom prst="rect">
            <a:avLst/>
          </a:prstGeom>
          <a:solidFill>
            <a:srgbClr val="CF7E23"/>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5" name="Rectangle 14">
            <a:extLst>
              <a:ext uri="{FF2B5EF4-FFF2-40B4-BE49-F238E27FC236}">
                <a16:creationId xmlns:a16="http://schemas.microsoft.com/office/drawing/2014/main" id="{6638892E-C2A5-4DB9-B4D3-22B4DA4B36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rgbClr val="5F5345"/>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6" name="TextBox 5">
            <a:extLst>
              <a:ext uri="{FF2B5EF4-FFF2-40B4-BE49-F238E27FC236}">
                <a16:creationId xmlns:a16="http://schemas.microsoft.com/office/drawing/2014/main" id="{DE18A809-73A3-6561-9338-D69DD435AD17}"/>
              </a:ext>
            </a:extLst>
          </p:cNvPr>
          <p:cNvSpPr txBox="1"/>
          <p:nvPr/>
        </p:nvSpPr>
        <p:spPr>
          <a:xfrm>
            <a:off x="533736" y="4936398"/>
            <a:ext cx="2910193" cy="954107"/>
          </a:xfrm>
          <a:prstGeom prst="rect">
            <a:avLst/>
          </a:prstGeom>
          <a:noFill/>
        </p:spPr>
        <p:txBody>
          <a:bodyPr wrap="square">
            <a:spAutoFit/>
          </a:bodyPr>
          <a:lstStyle/>
          <a:p>
            <a:r>
              <a:rPr lang="en-US" sz="1400" dirty="0"/>
              <a:t>Artist’s conception of fractional quark charges inside a proton. A group of three quark charges add up to the single positive charge on the proton.</a:t>
            </a:r>
          </a:p>
        </p:txBody>
      </p:sp>
    </p:spTree>
    <p:extLst>
      <p:ext uri="{BB962C8B-B14F-4D97-AF65-F5344CB8AC3E}">
        <p14:creationId xmlns:p14="http://schemas.microsoft.com/office/powerpoint/2010/main" val="405491382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PTVERSION" val="XP"/>
  <p:tag name="ISGAMESHOW" val="False"/>
</p:tagLst>
</file>

<file path=ppt/theme/theme1.xml><?xml version="1.0" encoding="utf-8"?>
<a:theme xmlns:a="http://schemas.openxmlformats.org/drawingml/2006/main" name="Retrospect">
  <a:themeElements>
    <a:clrScheme name="Retrospect">
      <a:dk1>
        <a:sysClr val="windowText" lastClr="000000"/>
      </a:dk1>
      <a:lt1>
        <a:sysClr val="window" lastClr="FFFFFF"/>
      </a:lt1>
      <a:dk2>
        <a:srgbClr val="344068"/>
      </a:dk2>
      <a:lt2>
        <a:srgbClr val="D9E0E6"/>
      </a:lt2>
      <a:accent1>
        <a:srgbClr val="1CADE4"/>
      </a:accent1>
      <a:accent2>
        <a:srgbClr val="2683C6"/>
      </a:accent2>
      <a:accent3>
        <a:srgbClr val="28C4CC"/>
      </a:accent3>
      <a:accent4>
        <a:srgbClr val="42BA97"/>
      </a:accent4>
      <a:accent5>
        <a:srgbClr val="3E8853"/>
      </a:accent5>
      <a:accent6>
        <a:srgbClr val="62A39F"/>
      </a:accent6>
      <a:hlink>
        <a:srgbClr val="6EAC1C"/>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9CC26709-368C-4D72-9060-94E5B3FF3CD6}"/>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Retrospect</Template>
  <TotalTime>17093</TotalTime>
  <Words>1850</Words>
  <Application>Microsoft Office PowerPoint</Application>
  <PresentationFormat>On-screen Show (4:3)</PresentationFormat>
  <Paragraphs>109</Paragraphs>
  <Slides>17</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Arial</vt:lpstr>
      <vt:lpstr>Calibri</vt:lpstr>
      <vt:lpstr>Calibri Light</vt:lpstr>
      <vt:lpstr>Neue Helvetica W01</vt:lpstr>
      <vt:lpstr>Times New Roman</vt:lpstr>
      <vt:lpstr>Wingdings</vt:lpstr>
      <vt:lpstr>Retrospect</vt:lpstr>
      <vt:lpstr>CHARGES AND ELECTRIC FORCES </vt:lpstr>
      <vt:lpstr>Today’s objectives</vt:lpstr>
      <vt:lpstr>Electric charge </vt:lpstr>
      <vt:lpstr>Electric charge, continued</vt:lpstr>
      <vt:lpstr>Electric charge and the structure of matter</vt:lpstr>
      <vt:lpstr>Matter – charged vs neutral</vt:lpstr>
      <vt:lpstr>ATOMS AND IONS</vt:lpstr>
      <vt:lpstr>Charging, an atomic view</vt:lpstr>
      <vt:lpstr>Electric charge is conserved and quantized</vt:lpstr>
      <vt:lpstr>The fundamental charge</vt:lpstr>
      <vt:lpstr>Insulators and conductors</vt:lpstr>
      <vt:lpstr>Charging by conduction</vt:lpstr>
      <vt:lpstr>Charging by induction</vt:lpstr>
      <vt:lpstr>Charging by induction, another case</vt:lpstr>
      <vt:lpstr>Electric forces on uncharged objects</vt:lpstr>
      <vt:lpstr>Polarization</vt:lpstr>
      <vt:lpstr>Attention quiz</vt:lpstr>
    </vt:vector>
  </TitlesOfParts>
  <Company>Benjamin Cummings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video slide</dc:title>
  <dc:creator>BCP User</dc:creator>
  <cp:lastModifiedBy>Tatiana Krivosheev</cp:lastModifiedBy>
  <cp:revision>517</cp:revision>
  <cp:lastPrinted>2011-04-21T17:00:36Z</cp:lastPrinted>
  <dcterms:created xsi:type="dcterms:W3CDTF">2002-07-11T17:04:39Z</dcterms:created>
  <dcterms:modified xsi:type="dcterms:W3CDTF">2023-12-05T19:49:03Z</dcterms:modified>
</cp:coreProperties>
</file>