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63" r:id="rId1"/>
  </p:sldMasterIdLst>
  <p:notesMasterIdLst>
    <p:notesMasterId r:id="rId8"/>
  </p:notesMasterIdLst>
  <p:handoutMasterIdLst>
    <p:handoutMasterId r:id="rId9"/>
  </p:handoutMasterIdLst>
  <p:sldIdLst>
    <p:sldId id="303" r:id="rId2"/>
    <p:sldId id="392" r:id="rId3"/>
    <p:sldId id="321" r:id="rId4"/>
    <p:sldId id="322" r:id="rId5"/>
    <p:sldId id="324" r:id="rId6"/>
    <p:sldId id="327" r:id="rId7"/>
  </p:sldIdLst>
  <p:sldSz cx="9144000" cy="6858000" type="screen4x3"/>
  <p:notesSz cx="6858000" cy="9144000"/>
  <p:custDataLst>
    <p:tags r:id="rId10"/>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09">
          <p15:clr>
            <a:srgbClr val="A4A3A4"/>
          </p15:clr>
        </p15:guide>
        <p15:guide id="2" orient="horz" pos="1803">
          <p15:clr>
            <a:srgbClr val="A4A3A4"/>
          </p15:clr>
        </p15:guide>
        <p15:guide id="3" pos="2880">
          <p15:clr>
            <a:srgbClr val="A4A3A4"/>
          </p15:clr>
        </p15:guide>
        <p15:guide id="4" pos="192">
          <p15:clr>
            <a:srgbClr val="A4A3A4"/>
          </p15:clr>
        </p15:guide>
        <p15:guide id="5" pos="332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7955A"/>
    <a:srgbClr val="004A37"/>
    <a:srgbClr val="00417E"/>
    <a:srgbClr val="FFECD7"/>
    <a:srgbClr val="666699"/>
    <a:srgbClr val="0066CC"/>
    <a:srgbClr val="00487A"/>
    <a:srgbClr val="D333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47" autoAdjust="0"/>
    <p:restoredTop sz="93202" autoAdjust="0"/>
  </p:normalViewPr>
  <p:slideViewPr>
    <p:cSldViewPr>
      <p:cViewPr varScale="1">
        <p:scale>
          <a:sx n="103" d="100"/>
          <a:sy n="103" d="100"/>
        </p:scale>
        <p:origin x="1300" y="72"/>
      </p:cViewPr>
      <p:guideLst>
        <p:guide orient="horz" pos="1209"/>
        <p:guide orient="horz" pos="1803"/>
        <p:guide pos="2880"/>
        <p:guide pos="192"/>
        <p:guide pos="3323"/>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tags" Target="tags/tag1.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kumimoji="1" sz="1200">
                <a:latin typeface="Times New Roman" charset="0"/>
              </a:defRPr>
            </a:lvl1pPr>
          </a:lstStyle>
          <a:p>
            <a:pPr>
              <a:defRPr/>
            </a:pPr>
            <a:endParaRPr lang="en-US"/>
          </a:p>
        </p:txBody>
      </p:sp>
      <p:sp>
        <p:nvSpPr>
          <p:cNvPr id="32771"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1" sz="1200">
                <a:latin typeface="Times New Roman" charset="0"/>
              </a:defRPr>
            </a:lvl1pPr>
          </a:lstStyle>
          <a:p>
            <a:pPr>
              <a:defRPr/>
            </a:pPr>
            <a:endParaRPr lang="en-US"/>
          </a:p>
        </p:txBody>
      </p:sp>
      <p:sp>
        <p:nvSpPr>
          <p:cNvPr id="32772"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kumimoji="1" sz="1200">
                <a:latin typeface="Times New Roman" charset="0"/>
              </a:defRPr>
            </a:lvl1pPr>
          </a:lstStyle>
          <a:p>
            <a:pPr>
              <a:defRPr/>
            </a:pPr>
            <a:endParaRPr lang="en-US"/>
          </a:p>
        </p:txBody>
      </p:sp>
      <p:sp>
        <p:nvSpPr>
          <p:cNvPr id="32773"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kumimoji="1" sz="1200">
                <a:latin typeface="Times New Roman" panose="02020603050405020304" pitchFamily="18" charset="0"/>
              </a:defRPr>
            </a:lvl1pPr>
          </a:lstStyle>
          <a:p>
            <a:fld id="{B4D4A477-E489-4D48-B0DE-C00A06EDB909}"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l">
              <a:defRPr sz="1200">
                <a:latin typeface="Times New Roman" charset="0"/>
              </a:defRPr>
            </a:lvl1pPr>
          </a:lstStyle>
          <a:p>
            <a:pPr>
              <a:defRPr/>
            </a:pPr>
            <a:endParaRPr lang="en-US"/>
          </a:p>
        </p:txBody>
      </p:sp>
      <p:sp>
        <p:nvSpPr>
          <p:cNvPr id="34819" name="Rectangle 3"/>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2" name="Rectangle 4"/>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53" name="Rectangle 5"/>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defRPr sz="1200">
                <a:latin typeface="Times New Roman" charset="0"/>
              </a:defRPr>
            </a:lvl1pPr>
          </a:lstStyle>
          <a:p>
            <a:pPr>
              <a:defRPr/>
            </a:pPr>
            <a:endParaRPr lang="en-US"/>
          </a:p>
        </p:txBody>
      </p:sp>
      <p:sp>
        <p:nvSpPr>
          <p:cNvPr id="2054"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lgn="l">
              <a:defRPr sz="1200">
                <a:latin typeface="Times New Roman" charset="0"/>
              </a:defRPr>
            </a:lvl1pPr>
          </a:lstStyle>
          <a:p>
            <a:pPr>
              <a:defRPr/>
            </a:pPr>
            <a:endParaRPr lang="en-US"/>
          </a:p>
        </p:txBody>
      </p:sp>
      <p:sp>
        <p:nvSpPr>
          <p:cNvPr id="2055"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defRPr sz="1200">
                <a:latin typeface="Times New Roman" panose="02020603050405020304" pitchFamily="18" charset="0"/>
              </a:defRPr>
            </a:lvl1pPr>
          </a:lstStyle>
          <a:p>
            <a:fld id="{F0C69C93-BAD1-48EF-94E0-CF535B80067E}"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pPr/>
              <a:t>12/5/2023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descr="\\Ps14\ircd\50694_Young_Freedman_13e_IRDVD\Supplied\67546Young13e_marktg\Links\Calatrava-Bridge_sml.jpg">
            <a:extLst>
              <a:ext uri="{FF2B5EF4-FFF2-40B4-BE49-F238E27FC236}">
                <a16:creationId xmlns:a16="http://schemas.microsoft.com/office/drawing/2014/main" id="{EA5B66A8-1C3F-AF0D-7C18-1D4469F1F934}"/>
              </a:ext>
            </a:extLst>
          </p:cNvPr>
          <p:cNvPicPr>
            <a:picLocks noChangeAspect="1" noChangeArrowheads="1"/>
          </p:cNvPicPr>
          <p:nvPr userDrawn="1"/>
        </p:nvPicPr>
        <p:blipFill rotWithShape="1">
          <a:blip r:embed="rId2">
            <a:duotone>
              <a:schemeClr val="accent3">
                <a:shade val="45000"/>
                <a:satMod val="135000"/>
              </a:schemeClr>
              <a:prstClr val="white"/>
            </a:duotone>
            <a:extLst>
              <a:ext uri="{28A0092B-C50C-407E-A947-70E740481C1C}">
                <a14:useLocalDpi xmlns:a14="http://schemas.microsoft.com/office/drawing/2010/main" val="0"/>
              </a:ext>
            </a:extLst>
          </a:blip>
          <a:srcRect t="25000" b="25000"/>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11" name="Text Box 17">
            <a:extLst>
              <a:ext uri="{FF2B5EF4-FFF2-40B4-BE49-F238E27FC236}">
                <a16:creationId xmlns:a16="http://schemas.microsoft.com/office/drawing/2014/main" id="{9BDBC6A8-8537-A726-FC16-9A40ECABC32A}"/>
              </a:ext>
            </a:extLst>
          </p:cNvPr>
          <p:cNvSpPr txBox="1">
            <a:spLocks noChangeArrowheads="1"/>
          </p:cNvSpPr>
          <p:nvPr userDrawn="1"/>
        </p:nvSpPr>
        <p:spPr bwMode="auto">
          <a:xfrm>
            <a:off x="260350" y="5029200"/>
            <a:ext cx="86868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25400" dist="25399" dir="2700000" algn="ctr" rotWithShape="0">
                    <a:schemeClr val="bg2"/>
                  </a:outerShdw>
                </a:effectLst>
              </a14:hiddenEffects>
            </a:ext>
          </a:extLst>
        </p:spPr>
        <p:txBody>
          <a:bodyPr>
            <a:spAutoFit/>
          </a:bodyPr>
          <a:lstStyle/>
          <a:p>
            <a:pPr algn="l">
              <a:defRPr/>
            </a:pPr>
            <a:r>
              <a:rPr lang="en-US" sz="1800" dirty="0">
                <a:solidFill>
                  <a:srgbClr val="D33325"/>
                </a:solidFill>
                <a:latin typeface="Arial" charset="0"/>
              </a:rPr>
              <a:t>PowerPoint</a:t>
            </a:r>
            <a:r>
              <a:rPr lang="en-US" sz="1800" baseline="30000" dirty="0">
                <a:solidFill>
                  <a:srgbClr val="D33325"/>
                </a:solidFill>
                <a:latin typeface="Arial" charset="0"/>
              </a:rPr>
              <a:t>®</a:t>
            </a:r>
            <a:r>
              <a:rPr lang="en-US" sz="1800" dirty="0">
                <a:solidFill>
                  <a:srgbClr val="D33325"/>
                </a:solidFill>
                <a:latin typeface="Arial" charset="0"/>
              </a:rPr>
              <a:t> Lectures for</a:t>
            </a:r>
          </a:p>
          <a:p>
            <a:pPr algn="l">
              <a:defRPr/>
            </a:pPr>
            <a:r>
              <a:rPr lang="en-US" sz="1800" b="1" i="1" dirty="0">
                <a:solidFill>
                  <a:srgbClr val="D33325"/>
                </a:solidFill>
                <a:latin typeface="Arial" charset="0"/>
              </a:rPr>
              <a:t>University Physics, Thirteenth Edition</a:t>
            </a:r>
          </a:p>
          <a:p>
            <a:pPr algn="l">
              <a:defRPr/>
            </a:pPr>
            <a:r>
              <a:rPr lang="en-US" sz="1800" b="1" i="1" dirty="0">
                <a:solidFill>
                  <a:srgbClr val="D33325"/>
                </a:solidFill>
                <a:latin typeface="Times New Roman" charset="0"/>
              </a:rPr>
              <a:t>   – Hugh D. Young and Roger A. Freedman</a:t>
            </a:r>
          </a:p>
        </p:txBody>
      </p:sp>
      <p:sp>
        <p:nvSpPr>
          <p:cNvPr id="12" name="Text Box 23">
            <a:extLst>
              <a:ext uri="{FF2B5EF4-FFF2-40B4-BE49-F238E27FC236}">
                <a16:creationId xmlns:a16="http://schemas.microsoft.com/office/drawing/2014/main" id="{8551D794-C1A2-9698-085F-232DD98A462F}"/>
              </a:ext>
            </a:extLst>
          </p:cNvPr>
          <p:cNvSpPr txBox="1">
            <a:spLocks noChangeArrowheads="1"/>
          </p:cNvSpPr>
          <p:nvPr userDrawn="1"/>
        </p:nvSpPr>
        <p:spPr bwMode="auto">
          <a:xfrm>
            <a:off x="254000" y="6096000"/>
            <a:ext cx="3086100" cy="366713"/>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349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pPr algn="l"/>
            <a:r>
              <a:rPr lang="en-US" altLang="en-US" sz="1800" b="1">
                <a:solidFill>
                  <a:srgbClr val="D33325"/>
                </a:solidFill>
                <a:latin typeface="Times New Roman" panose="02020603050405020304" pitchFamily="18" charset="0"/>
              </a:rPr>
              <a:t>Lectures by Wayne Anderson</a:t>
            </a:r>
          </a:p>
        </p:txBody>
      </p:sp>
    </p:spTree>
    <p:extLst>
      <p:ext uri="{BB962C8B-B14F-4D97-AF65-F5344CB8AC3E}">
        <p14:creationId xmlns:p14="http://schemas.microsoft.com/office/powerpoint/2010/main" val="23538513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9630346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2302"/>
            <a:ext cx="1971675"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2302"/>
            <a:ext cx="5800725"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3330106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Two Content">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457200" y="215371"/>
            <a:ext cx="8229600" cy="109727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4" name="Shape 34"/>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57200" y="1556327"/>
            <a:ext cx="8229600" cy="2267528"/>
          </a:xfrm>
        </p:spPr>
        <p:txBody>
          <a:bodyPr/>
          <a:lstStyle/>
          <a:p>
            <a:pPr lvl="0"/>
            <a:r>
              <a:rPr lang="en-US" dirty="0"/>
              <a:t>Edit Master text styles</a:t>
            </a:r>
          </a:p>
        </p:txBody>
      </p:sp>
      <p:sp>
        <p:nvSpPr>
          <p:cNvPr id="7" name="Content Placeholder 6">
            <a:extLst>
              <a:ext uri="{FF2B5EF4-FFF2-40B4-BE49-F238E27FC236}">
                <a16:creationId xmlns:a16="http://schemas.microsoft.com/office/drawing/2014/main" id="{820D01C0-4FD2-4065-9EC3-96A308398288}"/>
              </a:ext>
            </a:extLst>
          </p:cNvPr>
          <p:cNvSpPr>
            <a:spLocks noGrp="1"/>
          </p:cNvSpPr>
          <p:nvPr>
            <p:ph sz="quarter" idx="14"/>
          </p:nvPr>
        </p:nvSpPr>
        <p:spPr>
          <a:xfrm>
            <a:off x="457200" y="3971925"/>
            <a:ext cx="8229600" cy="2105025"/>
          </a:xfrm>
        </p:spPr>
        <p:txBody>
          <a:bodyPr/>
          <a:lstStyle/>
          <a:p>
            <a:pPr lvl="0"/>
            <a:r>
              <a:rPr lang="en-US" dirty="0"/>
              <a:t>Edit Master text styles</a:t>
            </a:r>
          </a:p>
        </p:txBody>
      </p:sp>
    </p:spTree>
    <p:extLst>
      <p:ext uri="{BB962C8B-B14F-4D97-AF65-F5344CB8AC3E}">
        <p14:creationId xmlns:p14="http://schemas.microsoft.com/office/powerpoint/2010/main" val="13258024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One Content">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457200" y="215371"/>
            <a:ext cx="8229600" cy="109727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4" name="Shape 34"/>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57200" y="1556327"/>
            <a:ext cx="8229600" cy="4400590"/>
          </a:xfrm>
        </p:spPr>
        <p:txBody>
          <a:bodyPr/>
          <a:lstStyle/>
          <a:p>
            <a:pPr lvl="0"/>
            <a:r>
              <a:rPr lang="en-US" dirty="0"/>
              <a:t>Edit Master text styles</a:t>
            </a:r>
          </a:p>
        </p:txBody>
      </p:sp>
    </p:spTree>
    <p:extLst>
      <p:ext uri="{BB962C8B-B14F-4D97-AF65-F5344CB8AC3E}">
        <p14:creationId xmlns:p14="http://schemas.microsoft.com/office/powerpoint/2010/main" val="8856975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4899075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16091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5"/>
            <a:ext cx="370332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5"/>
            <a:ext cx="370332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9246556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22960" y="2582335"/>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222803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0465378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9413410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600450" y="731520"/>
            <a:ext cx="486918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96DFF08F-DC6B-4601-B491-B0F83F6DD2DA}" type="datetimeFigureOut">
              <a:rPr lang="en-US" smtClean="0"/>
              <a:t>12/5/2023</a:t>
            </a:fld>
            <a:endParaRPr lang="en-US" dirty="0"/>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smtClean="0"/>
              <a:t>‹#›</a:t>
            </a:fld>
            <a:endParaRPr lang="en-US" dirty="0"/>
          </a:p>
        </p:txBody>
      </p:sp>
    </p:spTree>
    <p:extLst>
      <p:ext uri="{BB962C8B-B14F-4D97-AF65-F5344CB8AC3E}">
        <p14:creationId xmlns:p14="http://schemas.microsoft.com/office/powerpoint/2010/main" val="42308432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22960"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CDD058F-B960-4439-B370-43D89816EE05}" type="datetimeFigureOut">
              <a:rPr lang="en-US" smtClean="0"/>
              <a:t>12/5/2023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B229B06-CF2A-459A-8CBC-F18C1D67D2BB}" type="slidenum">
              <a:rPr lang="en-US" smtClean="0"/>
              <a:t>‹#›</a:t>
            </a:fld>
            <a:endParaRPr lang="en-US" dirty="0"/>
          </a:p>
        </p:txBody>
      </p:sp>
    </p:spTree>
    <p:extLst>
      <p:ext uri="{BB962C8B-B14F-4D97-AF65-F5344CB8AC3E}">
        <p14:creationId xmlns:p14="http://schemas.microsoft.com/office/powerpoint/2010/main" val="21534770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9144001"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96DFF08F-DC6B-4601-B491-B0F83F6DD2DA}" type="datetimeFigureOut">
              <a:rPr lang="en-US" smtClean="0"/>
              <a:pPr/>
              <a:t>12/5/2023</a:t>
            </a:fld>
            <a:endParaRPr lang="en-US" dirty="0"/>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smtClean="0"/>
              <a:pPr/>
              <a:t>‹#›</a:t>
            </a:fld>
            <a:endParaRPr lang="en-US" dirty="0"/>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3522654"/>
      </p:ext>
    </p:extLst>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 id="2147483775" r:id="rId12"/>
    <p:sldLayoutId id="2147483776" r:id="rId13"/>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F240A2FC-E2C3-458D-96B4-5DF9028D93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3" name="Rectangle 22">
            <a:extLst>
              <a:ext uri="{FF2B5EF4-FFF2-40B4-BE49-F238E27FC236}">
                <a16:creationId xmlns:a16="http://schemas.microsoft.com/office/drawing/2014/main" id="{5F097929-F3D6-4D1F-8AFC-CF348171A9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9144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24" name="Straight Connector 23">
            <a:extLst>
              <a:ext uri="{FF2B5EF4-FFF2-40B4-BE49-F238E27FC236}">
                <a16:creationId xmlns:a16="http://schemas.microsoft.com/office/drawing/2014/main" id="{43074C91-9045-414B-B5F9-567DAE3EED2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05743"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25" name="Rectangle 24">
            <a:extLst>
              <a:ext uri="{FF2B5EF4-FFF2-40B4-BE49-F238E27FC236}">
                <a16:creationId xmlns:a16="http://schemas.microsoft.com/office/drawing/2014/main" id="{33428ACC-71EC-4171-9527-10983BA6B4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105832" y="639097"/>
            <a:ext cx="2551471" cy="3686015"/>
          </a:xfrm>
        </p:spPr>
        <p:txBody>
          <a:bodyPr vert="horz" lIns="91440" tIns="45720" rIns="91440" bIns="45720" rtlCol="0" anchor="b">
            <a:normAutofit/>
          </a:bodyPr>
          <a:lstStyle/>
          <a:p>
            <a:r>
              <a:rPr lang="en-US" dirty="0">
                <a:solidFill>
                  <a:schemeClr val="tx1">
                    <a:lumMod val="85000"/>
                    <a:lumOff val="15000"/>
                  </a:schemeClr>
                </a:solidFill>
              </a:rPr>
              <a:t>ELECTRIC FIELD LINES </a:t>
            </a:r>
          </a:p>
        </p:txBody>
      </p:sp>
      <p:cxnSp>
        <p:nvCxnSpPr>
          <p:cNvPr id="26" name="Straight Connector 25">
            <a:extLst>
              <a:ext uri="{FF2B5EF4-FFF2-40B4-BE49-F238E27FC236}">
                <a16:creationId xmlns:a16="http://schemas.microsoft.com/office/drawing/2014/main" id="{BA22713B-ABB6-4391-97F9-0449A2B9B66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156978" y="4343400"/>
            <a:ext cx="2400300" cy="0"/>
          </a:xfrm>
          <a:prstGeom prst="line">
            <a:avLst/>
          </a:prstGeom>
          <a:ln w="6350">
            <a:solidFill>
              <a:schemeClr val="tx2">
                <a:alpha val="90000"/>
              </a:schemeClr>
            </a:solidFill>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2B9BBBC4-97A3-47D2-BFFE-A68530CDB9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rgbClr val="0A0FF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8" name="Rectangle 27">
            <a:extLst>
              <a:ext uri="{FF2B5EF4-FFF2-40B4-BE49-F238E27FC236}">
                <a16:creationId xmlns:a16="http://schemas.microsoft.com/office/drawing/2014/main" id="{78967BEA-EA6A-4FF1-94E2-B010B61A36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rgbClr val="5E4745"/>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pic>
        <p:nvPicPr>
          <p:cNvPr id="4" name="Picture 3">
            <a:extLst>
              <a:ext uri="{FF2B5EF4-FFF2-40B4-BE49-F238E27FC236}">
                <a16:creationId xmlns:a16="http://schemas.microsoft.com/office/drawing/2014/main" id="{C709D21C-8D00-A96B-46D1-0A961EB4CC50}"/>
              </a:ext>
            </a:extLst>
          </p:cNvPr>
          <p:cNvPicPr>
            <a:picLocks noChangeAspect="1"/>
          </p:cNvPicPr>
          <p:nvPr/>
        </p:nvPicPr>
        <p:blipFill>
          <a:blip r:embed="rId2"/>
          <a:stretch>
            <a:fillRect/>
          </a:stretch>
        </p:blipFill>
        <p:spPr>
          <a:xfrm>
            <a:off x="905743" y="435142"/>
            <a:ext cx="4029805" cy="5255207"/>
          </a:xfrm>
          <a:prstGeom prst="rect">
            <a:avLst/>
          </a:prstGeom>
        </p:spPr>
      </p:pic>
      <p:pic>
        <p:nvPicPr>
          <p:cNvPr id="5" name="Picture 4">
            <a:extLst>
              <a:ext uri="{FF2B5EF4-FFF2-40B4-BE49-F238E27FC236}">
                <a16:creationId xmlns:a16="http://schemas.microsoft.com/office/drawing/2014/main" id="{1E5047BC-146A-6C30-2597-704B9C2B1A54}"/>
              </a:ext>
            </a:extLst>
          </p:cNvPr>
          <p:cNvPicPr>
            <a:picLocks noChangeAspect="1"/>
          </p:cNvPicPr>
          <p:nvPr/>
        </p:nvPicPr>
        <p:blipFill>
          <a:blip r:embed="rId3"/>
          <a:stretch>
            <a:fillRect/>
          </a:stretch>
        </p:blipFill>
        <p:spPr>
          <a:xfrm>
            <a:off x="7529803" y="341018"/>
            <a:ext cx="1231499" cy="835224"/>
          </a:xfrm>
          <a:prstGeom prst="rect">
            <a:avLst/>
          </a:prstGeom>
        </p:spPr>
      </p:pic>
    </p:spTree>
    <p:extLst>
      <p:ext uri="{BB962C8B-B14F-4D97-AF65-F5344CB8AC3E}">
        <p14:creationId xmlns:p14="http://schemas.microsoft.com/office/powerpoint/2010/main" val="10876006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9083DF-12C6-6AC1-2C75-62C10EBC2C4F}"/>
              </a:ext>
            </a:extLst>
          </p:cNvPr>
          <p:cNvSpPr>
            <a:spLocks noGrp="1"/>
          </p:cNvSpPr>
          <p:nvPr>
            <p:ph type="title"/>
          </p:nvPr>
        </p:nvSpPr>
        <p:spPr/>
        <p:txBody>
          <a:bodyPr/>
          <a:lstStyle/>
          <a:p>
            <a:r>
              <a:rPr lang="en-US" dirty="0"/>
              <a:t>Today’s objectives</a:t>
            </a:r>
          </a:p>
        </p:txBody>
      </p:sp>
      <p:sp>
        <p:nvSpPr>
          <p:cNvPr id="3" name="Content Placeholder 2">
            <a:extLst>
              <a:ext uri="{FF2B5EF4-FFF2-40B4-BE49-F238E27FC236}">
                <a16:creationId xmlns:a16="http://schemas.microsoft.com/office/drawing/2014/main" id="{A822C281-42A2-9031-67D7-974E7FCEA35B}"/>
              </a:ext>
            </a:extLst>
          </p:cNvPr>
          <p:cNvSpPr>
            <a:spLocks noGrp="1"/>
          </p:cNvSpPr>
          <p:nvPr>
            <p:ph idx="1"/>
          </p:nvPr>
        </p:nvSpPr>
        <p:spPr/>
        <p:txBody>
          <a:bodyPr/>
          <a:lstStyle/>
          <a:p>
            <a:pPr algn="l"/>
            <a:r>
              <a:rPr lang="en-US" b="0" i="0" dirty="0">
                <a:solidFill>
                  <a:srgbClr val="555555"/>
                </a:solidFill>
                <a:effectLst/>
                <a:latin typeface="Neue Helvetica W01"/>
              </a:rPr>
              <a:t>By the end of </a:t>
            </a:r>
            <a:r>
              <a:rPr lang="en-US" b="0" i="0">
                <a:solidFill>
                  <a:srgbClr val="555555"/>
                </a:solidFill>
                <a:effectLst/>
                <a:latin typeface="Neue Helvetica W01"/>
              </a:rPr>
              <a:t>this </a:t>
            </a:r>
            <a:r>
              <a:rPr lang="en-US">
                <a:solidFill>
                  <a:srgbClr val="555555"/>
                </a:solidFill>
                <a:latin typeface="Neue Helvetica W01"/>
              </a:rPr>
              <a:t>class</a:t>
            </a:r>
            <a:r>
              <a:rPr lang="en-US" b="0" i="0">
                <a:solidFill>
                  <a:srgbClr val="555555"/>
                </a:solidFill>
                <a:effectLst/>
                <a:latin typeface="Neue Helvetica W01"/>
              </a:rPr>
              <a:t>, </a:t>
            </a:r>
            <a:r>
              <a:rPr lang="en-US" b="0" i="0" dirty="0">
                <a:solidFill>
                  <a:srgbClr val="555555"/>
                </a:solidFill>
                <a:effectLst/>
                <a:latin typeface="Neue Helvetica W01"/>
              </a:rPr>
              <a:t>you will be able to:</a:t>
            </a:r>
          </a:p>
          <a:p>
            <a:pPr algn="l">
              <a:buFont typeface="Arial" panose="020B0604020202020204" pitchFamily="34" charset="0"/>
              <a:buChar char="•"/>
            </a:pPr>
            <a:r>
              <a:rPr lang="en-US" b="0" i="0" dirty="0">
                <a:solidFill>
                  <a:srgbClr val="424242"/>
                </a:solidFill>
                <a:effectLst/>
                <a:latin typeface="Neue Helvetica W01"/>
              </a:rPr>
              <a:t>Describe an electric field diagram of a positive point charge; of a negative point charge with twice the magnitude of positive charge</a:t>
            </a:r>
          </a:p>
          <a:p>
            <a:pPr algn="l">
              <a:buFont typeface="Arial" panose="020B0604020202020204" pitchFamily="34" charset="0"/>
              <a:buChar char="•"/>
            </a:pPr>
            <a:r>
              <a:rPr lang="en-US" b="0" i="0" dirty="0">
                <a:solidFill>
                  <a:srgbClr val="424242"/>
                </a:solidFill>
                <a:effectLst/>
                <a:latin typeface="Neue Helvetica W01"/>
              </a:rPr>
              <a:t>Draw the electric field lines between two points of the same charge; between two points of opposite charge.</a:t>
            </a:r>
          </a:p>
          <a:p>
            <a:pPr algn="l">
              <a:buFont typeface="Arial" panose="020B0604020202020204" pitchFamily="34" charset="0"/>
              <a:buChar char="•"/>
            </a:pPr>
            <a:endParaRPr lang="en-US" b="0" i="0" dirty="0">
              <a:solidFill>
                <a:srgbClr val="424242"/>
              </a:solidFill>
              <a:effectLst/>
              <a:latin typeface="Neue Helvetica W01"/>
            </a:endParaRPr>
          </a:p>
          <a:p>
            <a:endParaRPr lang="en-US" dirty="0"/>
          </a:p>
        </p:txBody>
      </p:sp>
    </p:spTree>
    <p:extLst>
      <p:ext uri="{BB962C8B-B14F-4D97-AF65-F5344CB8AC3E}">
        <p14:creationId xmlns:p14="http://schemas.microsoft.com/office/powerpoint/2010/main" val="23264384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4249" y="457200"/>
            <a:ext cx="8229600" cy="1232429"/>
          </a:xfrm>
        </p:spPr>
        <p:txBody>
          <a:bodyPr>
            <a:normAutofit/>
          </a:bodyPr>
          <a:lstStyle/>
          <a:p>
            <a:r>
              <a:rPr lang="en-US" sz="4800" b="0" dirty="0">
                <a:solidFill>
                  <a:schemeClr val="tx1"/>
                </a:solidFill>
              </a:rPr>
              <a:t>Electric field lines </a:t>
            </a:r>
            <a:endParaRPr lang="en-IN" sz="4800" b="0" dirty="0">
              <a:solidFill>
                <a:schemeClr val="tx1"/>
              </a:solidFill>
            </a:endParaRPr>
          </a:p>
        </p:txBody>
      </p:sp>
      <p:sp>
        <p:nvSpPr>
          <p:cNvPr id="3" name="Content Placeholder 2"/>
          <p:cNvSpPr>
            <a:spLocks noGrp="1"/>
          </p:cNvSpPr>
          <p:nvPr>
            <p:ph sz="quarter" idx="13"/>
          </p:nvPr>
        </p:nvSpPr>
        <p:spPr>
          <a:xfrm>
            <a:off x="304800" y="2286000"/>
            <a:ext cx="8229600" cy="3191747"/>
          </a:xfrm>
        </p:spPr>
        <p:txBody>
          <a:bodyPr>
            <a:normAutofit/>
          </a:bodyPr>
          <a:lstStyle/>
          <a:p>
            <a:pPr marL="0" indent="0">
              <a:buNone/>
            </a:pPr>
            <a:r>
              <a:rPr lang="en-US" sz="2200" b="1" dirty="0">
                <a:latin typeface="+mn-lt"/>
              </a:rPr>
              <a:t>Electric field lines</a:t>
            </a:r>
            <a:r>
              <a:rPr lang="en-US" sz="2200" dirty="0">
                <a:latin typeface="+mn-lt"/>
              </a:rPr>
              <a:t> are imaginary lines drawn through a region of space to help visual the electric field.</a:t>
            </a:r>
          </a:p>
          <a:p>
            <a:pPr indent="-255600"/>
            <a:r>
              <a:rPr lang="en-US" sz="2200" dirty="0">
                <a:latin typeface="+mn-lt"/>
              </a:rPr>
              <a:t>The electric field lines are drawn so that</a:t>
            </a:r>
          </a:p>
          <a:p>
            <a:pPr marL="915750" lvl="1" indent="-457200">
              <a:buAutoNum type="alphaLcPeriod"/>
            </a:pPr>
            <a:r>
              <a:rPr lang="en-US" sz="2200" dirty="0"/>
              <a:t>The electric field is tangent to the line at any point.</a:t>
            </a:r>
          </a:p>
          <a:p>
            <a:pPr marL="915750" lvl="1" indent="-457200">
              <a:buFont typeface="Wingdings 3" charset="2"/>
              <a:buAutoNum type="alphaLcPeriod"/>
            </a:pPr>
            <a:r>
              <a:rPr lang="en-US" sz="2200" dirty="0"/>
              <a:t>The field lines are closer together where the electric field strength is greater.</a:t>
            </a:r>
          </a:p>
          <a:p>
            <a:pPr marL="915750" lvl="1" indent="-457200">
              <a:buAutoNum type="alphaLcPeriod"/>
            </a:pPr>
            <a:endParaRPr lang="en-IN" sz="2200" dirty="0">
              <a:latin typeface="+mn-lt"/>
            </a:endParaRPr>
          </a:p>
        </p:txBody>
      </p:sp>
    </p:spTree>
    <p:extLst>
      <p:ext uri="{BB962C8B-B14F-4D97-AF65-F5344CB8AC3E}">
        <p14:creationId xmlns:p14="http://schemas.microsoft.com/office/powerpoint/2010/main" val="31643976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85800" y="517492"/>
            <a:ext cx="7772400" cy="923299"/>
          </a:xfrm>
          <a:prstGeom prst="rect">
            <a:avLst/>
          </a:prstGeom>
        </p:spPr>
        <p:txBody>
          <a:bodyPr wrap="square">
            <a:spAutoFit/>
          </a:bodyPr>
          <a:lstStyle/>
          <a:p>
            <a:r>
              <a:rPr lang="en-US" sz="4800" b="0" dirty="0">
                <a:solidFill>
                  <a:schemeClr val="tx1"/>
                </a:solidFill>
              </a:rPr>
              <a:t>Electric field lines, how to draw</a:t>
            </a:r>
            <a:endParaRPr lang="en-US" sz="4800" dirty="0">
              <a:solidFill>
                <a:schemeClr val="tx1"/>
              </a:solidFill>
            </a:endParaRPr>
          </a:p>
        </p:txBody>
      </p:sp>
      <p:sp>
        <p:nvSpPr>
          <p:cNvPr id="3" name="TextBox 2">
            <a:extLst>
              <a:ext uri="{FF2B5EF4-FFF2-40B4-BE49-F238E27FC236}">
                <a16:creationId xmlns:a16="http://schemas.microsoft.com/office/drawing/2014/main" id="{316C866E-D3CC-7921-F13C-370C2D7C39B9}"/>
              </a:ext>
            </a:extLst>
          </p:cNvPr>
          <p:cNvSpPr txBox="1"/>
          <p:nvPr/>
        </p:nvSpPr>
        <p:spPr>
          <a:xfrm>
            <a:off x="685800" y="2136339"/>
            <a:ext cx="8229600" cy="2677656"/>
          </a:xfrm>
          <a:prstGeom prst="rect">
            <a:avLst/>
          </a:prstGeom>
          <a:noFill/>
        </p:spPr>
        <p:txBody>
          <a:bodyPr wrap="square">
            <a:spAutoFit/>
          </a:bodyPr>
          <a:lstStyle/>
          <a:p>
            <a:pPr marL="342900" indent="-342900">
              <a:buClr>
                <a:schemeClr val="tx2"/>
              </a:buClr>
              <a:buFont typeface="Arial" panose="020B0604020202020204" pitchFamily="34" charset="0"/>
              <a:buChar char="•"/>
            </a:pPr>
            <a:r>
              <a:rPr lang="en-US" sz="2400" dirty="0"/>
              <a:t>The electric field is created by charges.  </a:t>
            </a:r>
            <a:r>
              <a:rPr lang="en-US" sz="2400" dirty="0">
                <a:latin typeface="+mn-lt"/>
              </a:rPr>
              <a:t>Draw field lines starting on positive charges (or infinity) and moving toward negative charges (or infinity</a:t>
            </a:r>
            <a:r>
              <a:rPr lang="en-US" sz="2400" dirty="0"/>
              <a:t>).</a:t>
            </a:r>
            <a:endParaRPr lang="en-US" sz="2400" dirty="0">
              <a:latin typeface="+mn-lt"/>
            </a:endParaRPr>
          </a:p>
          <a:p>
            <a:pPr marL="342900" indent="-342900">
              <a:buClr>
                <a:schemeClr val="tx2"/>
              </a:buClr>
              <a:buFont typeface="Arial" panose="020B0604020202020204" pitchFamily="34" charset="0"/>
              <a:buChar char="•"/>
            </a:pPr>
            <a:r>
              <a:rPr lang="en-US" sz="2400" dirty="0"/>
              <a:t>Draw the number of lines associated with a charge so it is proportional to the magnitude of the charge.</a:t>
            </a:r>
          </a:p>
          <a:p>
            <a:pPr marL="342900" indent="-342900">
              <a:buClr>
                <a:schemeClr val="tx2"/>
              </a:buClr>
              <a:buFont typeface="Arial" panose="020B0604020202020204" pitchFamily="34" charset="0"/>
              <a:buChar char="•"/>
            </a:pPr>
            <a:r>
              <a:rPr lang="en-CA" sz="2400" dirty="0"/>
              <a:t>At any point, the electric field has a unique direction, so </a:t>
            </a:r>
            <a:r>
              <a:rPr lang="en-CA" sz="2400" b="1" dirty="0"/>
              <a:t>field lines never intersect</a:t>
            </a:r>
            <a:r>
              <a:rPr lang="en-CA" sz="2400" dirty="0"/>
              <a:t>.</a:t>
            </a:r>
            <a:endParaRPr lang="en-US" sz="2400" dirty="0"/>
          </a:p>
        </p:txBody>
      </p:sp>
      <p:sp>
        <p:nvSpPr>
          <p:cNvPr id="7" name="TextBox 6">
            <a:extLst>
              <a:ext uri="{FF2B5EF4-FFF2-40B4-BE49-F238E27FC236}">
                <a16:creationId xmlns:a16="http://schemas.microsoft.com/office/drawing/2014/main" id="{93220293-6151-E50B-84CA-0B7B7AD84DC7}"/>
              </a:ext>
            </a:extLst>
          </p:cNvPr>
          <p:cNvSpPr txBox="1"/>
          <p:nvPr/>
        </p:nvSpPr>
        <p:spPr>
          <a:xfrm>
            <a:off x="3151909" y="5638800"/>
            <a:ext cx="5992091" cy="707886"/>
          </a:xfrm>
          <a:prstGeom prst="rect">
            <a:avLst/>
          </a:prstGeom>
          <a:solidFill>
            <a:srgbClr val="FFC000"/>
          </a:solidFill>
        </p:spPr>
        <p:txBody>
          <a:bodyPr wrap="square" rtlCol="0">
            <a:spAutoFit/>
          </a:bodyPr>
          <a:lstStyle/>
          <a:p>
            <a:pPr algn="r"/>
            <a:r>
              <a:rPr lang="en-US" sz="2000" dirty="0"/>
              <a:t>CAUTION: The motion of a charged particle is not necessarily along the electric field line!  </a:t>
            </a:r>
          </a:p>
        </p:txBody>
      </p:sp>
    </p:spTree>
    <p:extLst>
      <p:ext uri="{BB962C8B-B14F-4D97-AF65-F5344CB8AC3E}">
        <p14:creationId xmlns:p14="http://schemas.microsoft.com/office/powerpoint/2010/main" val="2370806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15371"/>
            <a:ext cx="8229600" cy="678709"/>
          </a:xfrm>
        </p:spPr>
        <p:txBody>
          <a:bodyPr>
            <a:noAutofit/>
          </a:bodyPr>
          <a:lstStyle/>
          <a:p>
            <a:r>
              <a:rPr lang="en-IN" sz="4800" b="0" dirty="0">
                <a:solidFill>
                  <a:schemeClr val="tx1"/>
                </a:solidFill>
              </a:rPr>
              <a:t>Electric field lines of point charges</a:t>
            </a:r>
          </a:p>
        </p:txBody>
      </p:sp>
      <p:pic>
        <p:nvPicPr>
          <p:cNvPr id="2" name="Picture 1">
            <a:extLst>
              <a:ext uri="{FF2B5EF4-FFF2-40B4-BE49-F238E27FC236}">
                <a16:creationId xmlns:a16="http://schemas.microsoft.com/office/drawing/2014/main" id="{7F667113-930D-5364-BC64-2B8F3F580FA9}"/>
              </a:ext>
            </a:extLst>
          </p:cNvPr>
          <p:cNvPicPr>
            <a:picLocks noChangeAspect="1"/>
          </p:cNvPicPr>
          <p:nvPr/>
        </p:nvPicPr>
        <p:blipFill>
          <a:blip r:embed="rId2"/>
          <a:stretch>
            <a:fillRect/>
          </a:stretch>
        </p:blipFill>
        <p:spPr>
          <a:xfrm>
            <a:off x="539146" y="1944495"/>
            <a:ext cx="8065707" cy="2969009"/>
          </a:xfrm>
          <a:prstGeom prst="rect">
            <a:avLst/>
          </a:prstGeom>
        </p:spPr>
      </p:pic>
      <p:sp>
        <p:nvSpPr>
          <p:cNvPr id="4" name="TextBox 3">
            <a:extLst>
              <a:ext uri="{FF2B5EF4-FFF2-40B4-BE49-F238E27FC236}">
                <a16:creationId xmlns:a16="http://schemas.microsoft.com/office/drawing/2014/main" id="{5054BD8B-EC32-404D-0BEC-ACBD3B1CCFF2}"/>
              </a:ext>
            </a:extLst>
          </p:cNvPr>
          <p:cNvSpPr txBox="1"/>
          <p:nvPr/>
        </p:nvSpPr>
        <p:spPr>
          <a:xfrm>
            <a:off x="609600" y="5105400"/>
            <a:ext cx="7696200" cy="1200329"/>
          </a:xfrm>
          <a:prstGeom prst="rect">
            <a:avLst/>
          </a:prstGeom>
          <a:noFill/>
        </p:spPr>
        <p:txBody>
          <a:bodyPr wrap="square">
            <a:spAutoFit/>
          </a:bodyPr>
          <a:lstStyle/>
          <a:p>
            <a:r>
              <a:rPr lang="en-US" sz="1800" dirty="0"/>
              <a:t>The electric field surrounding three different point charges. </a:t>
            </a:r>
          </a:p>
          <a:p>
            <a:pPr marL="342900" indent="-342900">
              <a:buAutoNum type="alphaLcParenBoth"/>
            </a:pPr>
            <a:r>
              <a:rPr lang="en-US" sz="1800" dirty="0"/>
              <a:t>A positive charge. </a:t>
            </a:r>
          </a:p>
          <a:p>
            <a:pPr marL="342900" indent="-342900">
              <a:buAutoNum type="alphaLcParenBoth"/>
            </a:pPr>
            <a:r>
              <a:rPr lang="en-US" sz="1800" dirty="0"/>
              <a:t> A negative charge of equal magnitude. </a:t>
            </a:r>
          </a:p>
          <a:p>
            <a:pPr marL="342900" indent="-342900">
              <a:buAutoNum type="alphaLcParenBoth"/>
            </a:pPr>
            <a:r>
              <a:rPr lang="en-US" sz="1800" dirty="0"/>
              <a:t> A larger negative charge.</a:t>
            </a:r>
          </a:p>
        </p:txBody>
      </p:sp>
    </p:spTree>
    <p:extLst>
      <p:ext uri="{BB962C8B-B14F-4D97-AF65-F5344CB8AC3E}">
        <p14:creationId xmlns:p14="http://schemas.microsoft.com/office/powerpoint/2010/main" val="41692378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311973C2-EB8B-452A-A698-4A252FD3AE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4000"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3" name="Rectangle 12">
            <a:extLst>
              <a:ext uri="{FF2B5EF4-FFF2-40B4-BE49-F238E27FC236}">
                <a16:creationId xmlns:a16="http://schemas.microsoft.com/office/drawing/2014/main" id="{10162E77-11AD-44A7-84EC-40C59EEFBD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886199" y="210057"/>
            <a:ext cx="4776107" cy="1450757"/>
          </a:xfrm>
        </p:spPr>
        <p:txBody>
          <a:bodyPr>
            <a:normAutofit/>
          </a:bodyPr>
          <a:lstStyle/>
          <a:p>
            <a:r>
              <a:rPr lang="en-US" sz="4400" dirty="0">
                <a:solidFill>
                  <a:schemeClr val="tx1"/>
                </a:solidFill>
              </a:rPr>
              <a:t>Electric field lines of two point charges </a:t>
            </a:r>
          </a:p>
        </p:txBody>
      </p:sp>
      <p:pic>
        <p:nvPicPr>
          <p:cNvPr id="6" name="Picture Placeholder 1">
            <a:extLst>
              <a:ext uri="{FF2B5EF4-FFF2-40B4-BE49-F238E27FC236}">
                <a16:creationId xmlns:a16="http://schemas.microsoft.com/office/drawing/2014/main" id="{93FDD24F-0BF7-2E32-DF85-C15B496C4266}"/>
              </a:ext>
            </a:extLst>
          </p:cNvPr>
          <p:cNvPicPr>
            <a:picLocks noChangeAspect="1"/>
          </p:cNvPicPr>
          <p:nvPr/>
        </p:nvPicPr>
        <p:blipFill rotWithShape="1">
          <a:blip r:embed="rId2">
            <a:extLst>
              <a:ext uri="{28A0092B-C50C-407E-A947-70E740481C1C}">
                <a14:useLocalDpi xmlns:a14="http://schemas.microsoft.com/office/drawing/2010/main" val="0"/>
              </a:ext>
            </a:extLst>
          </a:blip>
          <a:srcRect l="8074" r="10953" b="-2"/>
          <a:stretch/>
        </p:blipFill>
        <p:spPr>
          <a:xfrm>
            <a:off x="20" y="-12128"/>
            <a:ext cx="3490702" cy="6870127"/>
          </a:xfrm>
          <a:prstGeom prst="rect">
            <a:avLst/>
          </a:prstGeom>
        </p:spPr>
      </p:pic>
      <p:cxnSp>
        <p:nvCxnSpPr>
          <p:cNvPr id="15" name="Straight Connector 14">
            <a:extLst>
              <a:ext uri="{FF2B5EF4-FFF2-40B4-BE49-F238E27FC236}">
                <a16:creationId xmlns:a16="http://schemas.microsoft.com/office/drawing/2014/main" id="{5AB158E9-1B40-4CD6-95F0-95CA11DF7B7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965712" y="2085703"/>
            <a:ext cx="4628015"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5" name="Content Placeholder 4">
            <a:extLst>
              <a:ext uri="{FF2B5EF4-FFF2-40B4-BE49-F238E27FC236}">
                <a16:creationId xmlns:a16="http://schemas.microsoft.com/office/drawing/2014/main" id="{54B44DB4-A2AC-9C40-DFFD-3329AA02C2F6}"/>
              </a:ext>
            </a:extLst>
          </p:cNvPr>
          <p:cNvSpPr>
            <a:spLocks noGrp="1"/>
          </p:cNvSpPr>
          <p:nvPr>
            <p:ph idx="1"/>
          </p:nvPr>
        </p:nvSpPr>
        <p:spPr>
          <a:xfrm>
            <a:off x="3886200" y="2198914"/>
            <a:ext cx="4776107" cy="3670180"/>
          </a:xfrm>
        </p:spPr>
        <p:txBody>
          <a:bodyPr>
            <a:normAutofit/>
          </a:bodyPr>
          <a:lstStyle/>
          <a:p>
            <a:pPr marL="342900" indent="-342900">
              <a:buAutoNum type="alphaLcParenBoth"/>
            </a:pPr>
            <a:r>
              <a:rPr lang="en-US" dirty="0"/>
              <a:t>Two negative charges produce the fields shown. It is very similar to the field produced by two positive charges, except that the directions are reversed. The field is clearly weaker between the charges. The individual forces on a test charge in that region are in opposite directions. </a:t>
            </a:r>
          </a:p>
          <a:p>
            <a:pPr marL="342900" indent="-342900">
              <a:buAutoNum type="alphaLcParenBoth"/>
            </a:pPr>
            <a:r>
              <a:rPr lang="en-US" dirty="0"/>
              <a:t>Two opposite charges produce the field shown, which is stronger in the region between the charges.</a:t>
            </a:r>
          </a:p>
          <a:p>
            <a:endParaRPr lang="en-US" dirty="0"/>
          </a:p>
        </p:txBody>
      </p:sp>
    </p:spTree>
    <p:extLst>
      <p:ext uri="{BB962C8B-B14F-4D97-AF65-F5344CB8AC3E}">
        <p14:creationId xmlns:p14="http://schemas.microsoft.com/office/powerpoint/2010/main" val="231172420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PTVERSION" val="XP"/>
  <p:tag name="ISGAMESHOW" val="False"/>
</p:tagLst>
</file>

<file path=ppt/theme/theme1.xml><?xml version="1.0" encoding="utf-8"?>
<a:theme xmlns:a="http://schemas.openxmlformats.org/drawingml/2006/main" name="Retrospect">
  <a:themeElements>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Retrospect</Template>
  <TotalTime>10260</TotalTime>
  <Words>317</Words>
  <Application>Microsoft Office PowerPoint</Application>
  <PresentationFormat>On-screen Show (4:3)</PresentationFormat>
  <Paragraphs>23</Paragraphs>
  <Slides>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Arial</vt:lpstr>
      <vt:lpstr>Calibri</vt:lpstr>
      <vt:lpstr>Calibri Light</vt:lpstr>
      <vt:lpstr>Neue Helvetica W01</vt:lpstr>
      <vt:lpstr>Times New Roman</vt:lpstr>
      <vt:lpstr>Wingdings 3</vt:lpstr>
      <vt:lpstr>Retrospect</vt:lpstr>
      <vt:lpstr>ELECTRIC FIELD LINES </vt:lpstr>
      <vt:lpstr>Today’s objectives</vt:lpstr>
      <vt:lpstr>Electric field lines </vt:lpstr>
      <vt:lpstr>Electric field lines, how to draw</vt:lpstr>
      <vt:lpstr>Electric field lines of point charges</vt:lpstr>
      <vt:lpstr>Electric field lines of two point charges </vt:lpstr>
    </vt:vector>
  </TitlesOfParts>
  <Company>Benjamin Cummings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video slide</dc:title>
  <dc:creator>BCP User</dc:creator>
  <cp:lastModifiedBy>Tatiana Krivosheev</cp:lastModifiedBy>
  <cp:revision>528</cp:revision>
  <cp:lastPrinted>2011-04-21T17:00:36Z</cp:lastPrinted>
  <dcterms:created xsi:type="dcterms:W3CDTF">2002-07-11T17:04:39Z</dcterms:created>
  <dcterms:modified xsi:type="dcterms:W3CDTF">2023-12-05T19:20:02Z</dcterms:modified>
</cp:coreProperties>
</file>