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45" r:id="rId1"/>
  </p:sldMasterIdLst>
  <p:notesMasterIdLst>
    <p:notesMasterId r:id="rId18"/>
  </p:notesMasterIdLst>
  <p:handoutMasterIdLst>
    <p:handoutMasterId r:id="rId19"/>
  </p:handoutMasterIdLst>
  <p:sldIdLst>
    <p:sldId id="303" r:id="rId2"/>
    <p:sldId id="332" r:id="rId3"/>
    <p:sldId id="322" r:id="rId4"/>
    <p:sldId id="320" r:id="rId5"/>
    <p:sldId id="323" r:id="rId6"/>
    <p:sldId id="321" r:id="rId7"/>
    <p:sldId id="326" r:id="rId8"/>
    <p:sldId id="331" r:id="rId9"/>
    <p:sldId id="325" r:id="rId10"/>
    <p:sldId id="324" r:id="rId11"/>
    <p:sldId id="327" r:id="rId12"/>
    <p:sldId id="330" r:id="rId13"/>
    <p:sldId id="328" r:id="rId14"/>
    <p:sldId id="333" r:id="rId15"/>
    <p:sldId id="334" r:id="rId16"/>
    <p:sldId id="335" r:id="rId17"/>
  </p:sldIdLst>
  <p:sldSz cx="9144000" cy="6858000" type="screen4x3"/>
  <p:notesSz cx="6858000" cy="9144000"/>
  <p:custDataLst>
    <p:tags r:id="rId2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7955A"/>
    <a:srgbClr val="004A37"/>
    <a:srgbClr val="00417E"/>
    <a:srgbClr val="FFECD7"/>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47" autoAdjust="0"/>
    <p:restoredTop sz="93202" autoAdjust="0"/>
  </p:normalViewPr>
  <p:slideViewPr>
    <p:cSldViewPr>
      <p:cViewPr varScale="1">
        <p:scale>
          <a:sx n="103" d="100"/>
          <a:sy n="103" d="100"/>
        </p:scale>
        <p:origin x="1300" y="72"/>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Ps14\ircd\50694_Young_Freedman_13e_IRDVD\Supplied\67546Young13e_marktg\Links\Calatrava-Bridge_sml.jpg">
            <a:extLst>
              <a:ext uri="{FF2B5EF4-FFF2-40B4-BE49-F238E27FC236}">
                <a16:creationId xmlns:a16="http://schemas.microsoft.com/office/drawing/2014/main" id="{B1D780B2-BE6B-24DE-3852-2C1AA5C425A0}"/>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17">
            <a:extLst>
              <a:ext uri="{FF2B5EF4-FFF2-40B4-BE49-F238E27FC236}">
                <a16:creationId xmlns:a16="http://schemas.microsoft.com/office/drawing/2014/main" id="{E6627DFF-FC83-3FA6-41F9-56E6E7D092A4}"/>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12" name="Text Box 23">
            <a:extLst>
              <a:ext uri="{FF2B5EF4-FFF2-40B4-BE49-F238E27FC236}">
                <a16:creationId xmlns:a16="http://schemas.microsoft.com/office/drawing/2014/main" id="{89E625A1-96A0-D6AA-F1B0-654AFD0226BB}"/>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3581507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7603601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7572657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5025658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4710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5"/>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6284116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5"/>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7416300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7886207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2916692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96DFF08F-DC6B-4601-B491-B0F83F6DD2DA}" type="datetimeFigureOut">
              <a:rPr lang="en-US" smtClean="0"/>
              <a:t>12/15/2023</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t>‹#›</a:t>
            </a:fld>
            <a:endParaRPr lang="en-US" dirty="0"/>
          </a:p>
        </p:txBody>
      </p:sp>
    </p:spTree>
    <p:extLst>
      <p:ext uri="{BB962C8B-B14F-4D97-AF65-F5344CB8AC3E}">
        <p14:creationId xmlns:p14="http://schemas.microsoft.com/office/powerpoint/2010/main" val="3661988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DD058F-B960-4439-B370-43D89816EE05}" type="datetimeFigureOut">
              <a:rPr lang="en-US" smtClean="0"/>
              <a:t>12/15/2023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8326949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9144001"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96DFF08F-DC6B-4601-B491-B0F83F6DD2DA}" type="datetimeFigureOut">
              <a:rPr lang="en-US" smtClean="0"/>
              <a:pPr/>
              <a:t>12/15/2023</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8054642"/>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www.geogebra.org/m/hgyqrt8j"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829E218-74FB-4455-98BE-F2C5BA8978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3" name="Rectangle 12">
            <a:extLst>
              <a:ext uri="{FF2B5EF4-FFF2-40B4-BE49-F238E27FC236}">
                <a16:creationId xmlns:a16="http://schemas.microsoft.com/office/drawing/2014/main" id="{7E8D75FD-D4F9-4D11-B70D-82EFCB4CFA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5" name="Straight Connector 14">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05743"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7" name="Rectangle 16">
            <a:extLst>
              <a:ext uri="{FF2B5EF4-FFF2-40B4-BE49-F238E27FC236}">
                <a16:creationId xmlns:a16="http://schemas.microsoft.com/office/drawing/2014/main" id="{8638A98B-4B4B-4607-B11F-7DCA0D7CCE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8E3B9B0E-204E-4BFD-B58A-E71D9CDC37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5710114" y="0"/>
            <a:ext cx="343855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p:cNvSpPr>
            <a:spLocks noGrp="1"/>
          </p:cNvSpPr>
          <p:nvPr>
            <p:ph type="title"/>
          </p:nvPr>
        </p:nvSpPr>
        <p:spPr>
          <a:xfrm>
            <a:off x="6072663" y="640080"/>
            <a:ext cx="2744435" cy="2926080"/>
          </a:xfrm>
        </p:spPr>
        <p:txBody>
          <a:bodyPr vert="horz" lIns="91440" tIns="45720" rIns="91440" bIns="45720" rtlCol="0" anchor="b">
            <a:normAutofit/>
          </a:bodyPr>
          <a:lstStyle/>
          <a:p>
            <a:r>
              <a:rPr lang="en-US" sz="3500">
                <a:solidFill>
                  <a:srgbClr val="FFFFFF"/>
                </a:solidFill>
              </a:rPr>
              <a:t>ALTERNATING CURRENTS</a:t>
            </a:r>
          </a:p>
        </p:txBody>
      </p:sp>
      <p:sp>
        <p:nvSpPr>
          <p:cNvPr id="21" name="Rectangle 20">
            <a:extLst>
              <a:ext uri="{FF2B5EF4-FFF2-40B4-BE49-F238E27FC236}">
                <a16:creationId xmlns:a16="http://schemas.microsoft.com/office/drawing/2014/main" id="{B1121E64-CB88-4BF5-B531-C0316E7F6E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7679"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pic>
        <p:nvPicPr>
          <p:cNvPr id="3" name="Picture 2">
            <a:extLst>
              <a:ext uri="{FF2B5EF4-FFF2-40B4-BE49-F238E27FC236}">
                <a16:creationId xmlns:a16="http://schemas.microsoft.com/office/drawing/2014/main" id="{29CCF534-C6E4-E3FB-BEF4-AEC3D067E9D1}"/>
              </a:ext>
            </a:extLst>
          </p:cNvPr>
          <p:cNvPicPr>
            <a:picLocks noChangeAspect="1"/>
          </p:cNvPicPr>
          <p:nvPr/>
        </p:nvPicPr>
        <p:blipFill>
          <a:blip r:embed="rId2"/>
          <a:stretch>
            <a:fillRect/>
          </a:stretch>
        </p:blipFill>
        <p:spPr>
          <a:xfrm>
            <a:off x="293042" y="5916704"/>
            <a:ext cx="1225402" cy="835224"/>
          </a:xfrm>
          <a:prstGeom prst="rect">
            <a:avLst/>
          </a:prstGeom>
        </p:spPr>
      </p:pic>
      <p:pic>
        <p:nvPicPr>
          <p:cNvPr id="4" name="Picture 3">
            <a:extLst>
              <a:ext uri="{FF2B5EF4-FFF2-40B4-BE49-F238E27FC236}">
                <a16:creationId xmlns:a16="http://schemas.microsoft.com/office/drawing/2014/main" id="{DD706714-4F0B-272B-2273-CF40C13D82AC}"/>
              </a:ext>
            </a:extLst>
          </p:cNvPr>
          <p:cNvPicPr>
            <a:picLocks noChangeAspect="1"/>
          </p:cNvPicPr>
          <p:nvPr/>
        </p:nvPicPr>
        <p:blipFill>
          <a:blip r:embed="rId3"/>
          <a:stretch>
            <a:fillRect/>
          </a:stretch>
        </p:blipFill>
        <p:spPr>
          <a:xfrm>
            <a:off x="341318" y="1222767"/>
            <a:ext cx="5102794" cy="3859102"/>
          </a:xfrm>
          <a:prstGeom prst="rect">
            <a:avLst/>
          </a:prstGeom>
        </p:spPr>
      </p:pic>
    </p:spTree>
    <p:extLst>
      <p:ext uri="{BB962C8B-B14F-4D97-AF65-F5344CB8AC3E}">
        <p14:creationId xmlns:p14="http://schemas.microsoft.com/office/powerpoint/2010/main" val="1087600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Capacitance in an ac circuit, continued</a:t>
            </a:r>
          </a:p>
        </p:txBody>
      </p:sp>
      <p:sp>
        <p:nvSpPr>
          <p:cNvPr id="3" name="Content Placeholder 2"/>
          <p:cNvSpPr>
            <a:spLocks noGrp="1"/>
          </p:cNvSpPr>
          <p:nvPr>
            <p:ph idx="1"/>
          </p:nvPr>
        </p:nvSpPr>
        <p:spPr/>
        <p:txBody>
          <a:bodyPr/>
          <a:lstStyle/>
          <a:p>
            <a:r>
              <a:rPr lang="en-US" dirty="0"/>
              <a:t>Current leads the voltage by 90 degrees</a:t>
            </a:r>
          </a:p>
        </p:txBody>
      </p:sp>
      <p:sp>
        <p:nvSpPr>
          <p:cNvPr id="5" name="TextBox 4"/>
          <p:cNvSpPr txBox="1"/>
          <p:nvPr/>
        </p:nvSpPr>
        <p:spPr>
          <a:xfrm>
            <a:off x="5638800" y="6211669"/>
            <a:ext cx="3505200" cy="646331"/>
          </a:xfrm>
          <a:prstGeom prst="rect">
            <a:avLst/>
          </a:prstGeom>
          <a:solidFill>
            <a:srgbClr val="FFC000"/>
          </a:solidFill>
        </p:spPr>
        <p:txBody>
          <a:bodyPr wrap="square" rtlCol="0">
            <a:spAutoFit/>
          </a:bodyPr>
          <a:lstStyle/>
          <a:p>
            <a:r>
              <a:rPr lang="en-US" dirty="0"/>
              <a:t>Remember ELI the ICE man mnemonics!</a:t>
            </a:r>
          </a:p>
        </p:txBody>
      </p:sp>
      <p:pic>
        <p:nvPicPr>
          <p:cNvPr id="4" name="Picture 3">
            <a:extLst>
              <a:ext uri="{FF2B5EF4-FFF2-40B4-BE49-F238E27FC236}">
                <a16:creationId xmlns:a16="http://schemas.microsoft.com/office/drawing/2014/main" id="{0E491B29-4904-0231-5C7A-37AD5EF5CF9B}"/>
              </a:ext>
            </a:extLst>
          </p:cNvPr>
          <p:cNvPicPr>
            <a:picLocks noChangeAspect="1"/>
          </p:cNvPicPr>
          <p:nvPr/>
        </p:nvPicPr>
        <p:blipFill>
          <a:blip r:embed="rId2"/>
          <a:stretch>
            <a:fillRect/>
          </a:stretch>
        </p:blipFill>
        <p:spPr>
          <a:xfrm>
            <a:off x="2355912" y="2484038"/>
            <a:ext cx="4432176" cy="1889924"/>
          </a:xfrm>
          <a:prstGeom prst="rect">
            <a:avLst/>
          </a:prstGeom>
        </p:spPr>
      </p:pic>
      <p:pic>
        <p:nvPicPr>
          <p:cNvPr id="6" name="Picture 5">
            <a:extLst>
              <a:ext uri="{FF2B5EF4-FFF2-40B4-BE49-F238E27FC236}">
                <a16:creationId xmlns:a16="http://schemas.microsoft.com/office/drawing/2014/main" id="{9C506A05-91B1-3EFA-BE02-CFA1164C5178}"/>
              </a:ext>
            </a:extLst>
          </p:cNvPr>
          <p:cNvPicPr>
            <a:picLocks noChangeAspect="1"/>
          </p:cNvPicPr>
          <p:nvPr/>
        </p:nvPicPr>
        <p:blipFill>
          <a:blip r:embed="rId3"/>
          <a:stretch>
            <a:fillRect/>
          </a:stretch>
        </p:blipFill>
        <p:spPr>
          <a:xfrm>
            <a:off x="685800" y="5012266"/>
            <a:ext cx="8272989" cy="804742"/>
          </a:xfrm>
          <a:prstGeom prst="rect">
            <a:avLst/>
          </a:prstGeom>
        </p:spPr>
      </p:pic>
    </p:spTree>
    <p:extLst>
      <p:ext uri="{BB962C8B-B14F-4D97-AF65-F5344CB8AC3E}">
        <p14:creationId xmlns:p14="http://schemas.microsoft.com/office/powerpoint/2010/main" val="21057887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Phasors</a:t>
            </a:r>
          </a:p>
        </p:txBody>
      </p:sp>
      <p:sp>
        <p:nvSpPr>
          <p:cNvPr id="3" name="Content Placeholder 2"/>
          <p:cNvSpPr>
            <a:spLocks noGrp="1"/>
          </p:cNvSpPr>
          <p:nvPr>
            <p:ph idx="1"/>
          </p:nvPr>
        </p:nvSpPr>
        <p:spPr>
          <a:xfrm>
            <a:off x="609598" y="1752600"/>
            <a:ext cx="8077201" cy="3880773"/>
          </a:xfrm>
        </p:spPr>
        <p:txBody>
          <a:bodyPr/>
          <a:lstStyle/>
          <a:p>
            <a:r>
              <a:rPr lang="en-US" dirty="0"/>
              <a:t>Phasor is a vector rotating around the origin of a coordinate system </a:t>
            </a:r>
          </a:p>
          <a:p>
            <a:r>
              <a:rPr lang="en-US" dirty="0"/>
              <a:t>Length of the phasor corresponds to a maximum value of a current (or voltage)</a:t>
            </a:r>
          </a:p>
          <a:p>
            <a:r>
              <a:rPr lang="en-US" dirty="0"/>
              <a:t>Projection of a phasor onto horizontal axis at a moment </a:t>
            </a:r>
            <a:r>
              <a:rPr lang="en-US" i="1" dirty="0"/>
              <a:t>t</a:t>
            </a:r>
            <a:r>
              <a:rPr lang="en-US" dirty="0"/>
              <a:t> equals the instantaneous value of a current (voltage).</a:t>
            </a:r>
          </a:p>
          <a:p>
            <a:r>
              <a:rPr lang="en-US" dirty="0"/>
              <a:t>You can play with phasor simulation here:</a:t>
            </a:r>
          </a:p>
          <a:p>
            <a:r>
              <a:rPr lang="en-US" dirty="0">
                <a:hlinkClick r:id="rId2"/>
              </a:rPr>
              <a:t>https://www.geogebra.org/m/hgyqrt8j</a:t>
            </a:r>
            <a:endParaRPr lang="en-US" dirty="0"/>
          </a:p>
          <a:p>
            <a:endParaRPr lang="en-US" dirty="0"/>
          </a:p>
        </p:txBody>
      </p:sp>
    </p:spTree>
    <p:extLst>
      <p:ext uri="{BB962C8B-B14F-4D97-AF65-F5344CB8AC3E}">
        <p14:creationId xmlns:p14="http://schemas.microsoft.com/office/powerpoint/2010/main" val="24288119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a:t>
            </a:r>
            <a:r>
              <a:rPr lang="en-US" altLang="en-US" i="1" dirty="0"/>
              <a:t>L-R-C</a:t>
            </a:r>
            <a:r>
              <a:rPr lang="en-US" altLang="en-US" dirty="0"/>
              <a:t> series circuit</a:t>
            </a:r>
            <a:endParaRPr lang="en-US" dirty="0"/>
          </a:p>
        </p:txBody>
      </p:sp>
      <p:sp>
        <p:nvSpPr>
          <p:cNvPr id="3" name="Content Placeholder 2"/>
          <p:cNvSpPr>
            <a:spLocks noGrp="1"/>
          </p:cNvSpPr>
          <p:nvPr>
            <p:ph idx="1"/>
          </p:nvPr>
        </p:nvSpPr>
        <p:spPr/>
        <p:txBody>
          <a:bodyPr/>
          <a:lstStyle/>
          <a:p>
            <a:r>
              <a:rPr lang="en-US" dirty="0"/>
              <a:t>Many ac circuits used in practical applications involve resistance, capacitance, and inductance</a:t>
            </a:r>
          </a:p>
          <a:p>
            <a:r>
              <a:rPr lang="en-US" dirty="0"/>
              <a:t> Can be analyzed with phasor diagram</a:t>
            </a:r>
          </a:p>
        </p:txBody>
      </p:sp>
      <p:pic>
        <p:nvPicPr>
          <p:cNvPr id="4" name="Picture 3">
            <a:extLst>
              <a:ext uri="{FF2B5EF4-FFF2-40B4-BE49-F238E27FC236}">
                <a16:creationId xmlns:a16="http://schemas.microsoft.com/office/drawing/2014/main" id="{67B1106F-C821-FBB4-FED2-ABAAE16046F1}"/>
              </a:ext>
            </a:extLst>
          </p:cNvPr>
          <p:cNvPicPr>
            <a:picLocks noChangeAspect="1"/>
          </p:cNvPicPr>
          <p:nvPr/>
        </p:nvPicPr>
        <p:blipFill>
          <a:blip r:embed="rId2"/>
          <a:stretch>
            <a:fillRect/>
          </a:stretch>
        </p:blipFill>
        <p:spPr>
          <a:xfrm>
            <a:off x="914400" y="3048000"/>
            <a:ext cx="4343400" cy="3293410"/>
          </a:xfrm>
          <a:prstGeom prst="rect">
            <a:avLst/>
          </a:prstGeom>
        </p:spPr>
      </p:pic>
    </p:spTree>
    <p:extLst>
      <p:ext uri="{BB962C8B-B14F-4D97-AF65-F5344CB8AC3E}">
        <p14:creationId xmlns:p14="http://schemas.microsoft.com/office/powerpoint/2010/main" val="3624843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a:t>
            </a:r>
            <a:r>
              <a:rPr lang="en-US" altLang="en-US" i="1" dirty="0"/>
              <a:t>L-R-C</a:t>
            </a:r>
            <a:r>
              <a:rPr lang="en-US" altLang="en-US" dirty="0"/>
              <a:t> series circuit, continued</a:t>
            </a:r>
            <a:endParaRPr lang="en-US" dirty="0"/>
          </a:p>
        </p:txBody>
      </p:sp>
      <p:pic>
        <p:nvPicPr>
          <p:cNvPr id="4" name="Content Placeholder 3">
            <a:extLst>
              <a:ext uri="{FF2B5EF4-FFF2-40B4-BE49-F238E27FC236}">
                <a16:creationId xmlns:a16="http://schemas.microsoft.com/office/drawing/2014/main" id="{D7ADC47E-EB46-D6F7-31F4-4E75998FD4C7}"/>
              </a:ext>
            </a:extLst>
          </p:cNvPr>
          <p:cNvPicPr>
            <a:picLocks noGrp="1" noChangeAspect="1"/>
          </p:cNvPicPr>
          <p:nvPr>
            <p:ph idx="1"/>
          </p:nvPr>
        </p:nvPicPr>
        <p:blipFill>
          <a:blip r:embed="rId2"/>
          <a:stretch>
            <a:fillRect/>
          </a:stretch>
        </p:blipFill>
        <p:spPr>
          <a:xfrm>
            <a:off x="3276600" y="2049780"/>
            <a:ext cx="3228144" cy="2559329"/>
          </a:xfrm>
          <a:prstGeom prst="rect">
            <a:avLst/>
          </a:prstGeom>
        </p:spPr>
      </p:pic>
      <p:sp>
        <p:nvSpPr>
          <p:cNvPr id="7" name="TextBox 6">
            <a:extLst>
              <a:ext uri="{FF2B5EF4-FFF2-40B4-BE49-F238E27FC236}">
                <a16:creationId xmlns:a16="http://schemas.microsoft.com/office/drawing/2014/main" id="{221588CD-4F14-F843-5B4A-1C5A5B1168CC}"/>
              </a:ext>
            </a:extLst>
          </p:cNvPr>
          <p:cNvSpPr txBox="1"/>
          <p:nvPr/>
        </p:nvSpPr>
        <p:spPr>
          <a:xfrm>
            <a:off x="1066800" y="4921529"/>
            <a:ext cx="7010400" cy="830997"/>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This graph shows the relationships of the voltages in an </a:t>
            </a:r>
            <a:r>
              <a:rPr kumimoji="0" lang="en-US" sz="1600" b="0" i="1" u="none" strike="noStrike" kern="1200" cap="none" spc="0" normalizeH="0" baseline="0" noProof="0" dirty="0">
                <a:ln>
                  <a:noFill/>
                </a:ln>
                <a:solidFill>
                  <a:srgbClr val="000000"/>
                </a:solidFill>
                <a:effectLst/>
                <a:uLnTx/>
                <a:uFillTx/>
                <a:latin typeface="Arial"/>
                <a:ea typeface="+mn-ea"/>
                <a:cs typeface="+mn-cs"/>
              </a:rPr>
              <a:t>RLC </a:t>
            </a:r>
            <a:r>
              <a:rPr kumimoji="0" lang="en-US" sz="1600" b="0" i="0" u="none" strike="noStrike" kern="1200" cap="none" spc="0" normalizeH="0" baseline="0" noProof="0" dirty="0">
                <a:ln>
                  <a:noFill/>
                </a:ln>
                <a:solidFill>
                  <a:srgbClr val="000000"/>
                </a:solidFill>
                <a:effectLst/>
                <a:uLnTx/>
                <a:uFillTx/>
                <a:latin typeface="Arial"/>
                <a:ea typeface="+mn-ea"/>
                <a:cs typeface="+mn-cs"/>
              </a:rPr>
              <a:t>circuit to the current. The voltages across the circuit elements add to equal the voltage of the source, which is seen to be out of phase with the current.</a:t>
            </a:r>
          </a:p>
        </p:txBody>
      </p:sp>
    </p:spTree>
    <p:extLst>
      <p:ext uri="{BB962C8B-B14F-4D97-AF65-F5344CB8AC3E}">
        <p14:creationId xmlns:p14="http://schemas.microsoft.com/office/powerpoint/2010/main" val="17616331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6F0E50-65FE-F659-6BC4-F23C3D6BA666}"/>
              </a:ext>
            </a:extLst>
          </p:cNvPr>
          <p:cNvSpPr>
            <a:spLocks noGrp="1"/>
          </p:cNvSpPr>
          <p:nvPr>
            <p:ph type="title"/>
          </p:nvPr>
        </p:nvSpPr>
        <p:spPr/>
        <p:txBody>
          <a:bodyPr/>
          <a:lstStyle/>
          <a:p>
            <a:r>
              <a:rPr lang="en-US" dirty="0"/>
              <a:t>Impedance</a:t>
            </a:r>
          </a:p>
        </p:txBody>
      </p:sp>
      <p:sp>
        <p:nvSpPr>
          <p:cNvPr id="3" name="Content Placeholder 2">
            <a:extLst>
              <a:ext uri="{FF2B5EF4-FFF2-40B4-BE49-F238E27FC236}">
                <a16:creationId xmlns:a16="http://schemas.microsoft.com/office/drawing/2014/main" id="{5634506C-A07B-2D64-F6FF-F3B6F97807C4}"/>
              </a:ext>
            </a:extLst>
          </p:cNvPr>
          <p:cNvSpPr>
            <a:spLocks noGrp="1"/>
          </p:cNvSpPr>
          <p:nvPr>
            <p:ph idx="1"/>
          </p:nvPr>
        </p:nvSpPr>
        <p:spPr/>
        <p:txBody>
          <a:bodyPr>
            <a:normAutofit/>
          </a:bodyPr>
          <a:lstStyle/>
          <a:p>
            <a:r>
              <a:rPr lang="en-US" sz="1600" dirty="0"/>
              <a:t>The combined effect of resistance  </a:t>
            </a:r>
            <a:r>
              <a:rPr lang="en-US" sz="1600" i="1" dirty="0">
                <a:latin typeface="Times New Roman" panose="02020603050405020304" pitchFamily="18" charset="0"/>
                <a:cs typeface="Times New Roman" panose="02020603050405020304" pitchFamily="18" charset="0"/>
              </a:rPr>
              <a:t>R</a:t>
            </a:r>
            <a:r>
              <a:rPr lang="en-US" sz="1600" dirty="0"/>
              <a:t>, inductive reactance  </a:t>
            </a:r>
            <a:r>
              <a:rPr lang="en-US" sz="1600" i="1" dirty="0">
                <a:latin typeface="Times New Roman" panose="02020603050405020304" pitchFamily="18" charset="0"/>
                <a:cs typeface="Times New Roman" panose="02020603050405020304" pitchFamily="18" charset="0"/>
              </a:rPr>
              <a:t>X</a:t>
            </a:r>
            <a:r>
              <a:rPr lang="en-US" sz="1600" baseline="-25000" dirty="0"/>
              <a:t>L</a:t>
            </a:r>
            <a:r>
              <a:rPr lang="en-US" sz="1600" dirty="0"/>
              <a:t>, and capacitive reactance  </a:t>
            </a:r>
            <a:r>
              <a:rPr lang="en-US" sz="1600" i="1" dirty="0">
                <a:latin typeface="Times New Roman" panose="02020603050405020304" pitchFamily="18" charset="0"/>
                <a:cs typeface="Times New Roman" panose="02020603050405020304" pitchFamily="18" charset="0"/>
              </a:rPr>
              <a:t>X</a:t>
            </a:r>
            <a:r>
              <a:rPr lang="en-US" sz="1600" baseline="-25000" dirty="0"/>
              <a:t>C</a:t>
            </a:r>
            <a:r>
              <a:rPr lang="en-US" sz="1600" dirty="0"/>
              <a:t> is defined to be impedance, an AC analogue to resistance in a DC circuit.</a:t>
            </a:r>
          </a:p>
        </p:txBody>
      </p:sp>
      <p:pic>
        <p:nvPicPr>
          <p:cNvPr id="6" name="Picture 5">
            <a:extLst>
              <a:ext uri="{FF2B5EF4-FFF2-40B4-BE49-F238E27FC236}">
                <a16:creationId xmlns:a16="http://schemas.microsoft.com/office/drawing/2014/main" id="{65F1F05B-A57A-C1AE-AE77-8694A6F19444}"/>
              </a:ext>
            </a:extLst>
          </p:cNvPr>
          <p:cNvPicPr>
            <a:picLocks noChangeAspect="1"/>
          </p:cNvPicPr>
          <p:nvPr/>
        </p:nvPicPr>
        <p:blipFill>
          <a:blip r:embed="rId2"/>
          <a:stretch>
            <a:fillRect/>
          </a:stretch>
        </p:blipFill>
        <p:spPr>
          <a:xfrm>
            <a:off x="3195519" y="2667000"/>
            <a:ext cx="2752961" cy="598808"/>
          </a:xfrm>
          <a:prstGeom prst="rect">
            <a:avLst/>
          </a:prstGeom>
        </p:spPr>
      </p:pic>
      <p:sp>
        <p:nvSpPr>
          <p:cNvPr id="8" name="TextBox 7">
            <a:extLst>
              <a:ext uri="{FF2B5EF4-FFF2-40B4-BE49-F238E27FC236}">
                <a16:creationId xmlns:a16="http://schemas.microsoft.com/office/drawing/2014/main" id="{AD5C5E5F-E4BD-502E-E772-A92ECBB87555}"/>
              </a:ext>
            </a:extLst>
          </p:cNvPr>
          <p:cNvSpPr txBox="1"/>
          <p:nvPr/>
        </p:nvSpPr>
        <p:spPr>
          <a:xfrm>
            <a:off x="838200" y="3488082"/>
            <a:ext cx="7467600" cy="369332"/>
          </a:xfrm>
          <a:prstGeom prst="rect">
            <a:avLst/>
          </a:prstGeom>
          <a:noFill/>
        </p:spPr>
        <p:txBody>
          <a:bodyPr wrap="square">
            <a:spAutoFit/>
          </a:bodyPr>
          <a:lstStyle/>
          <a:p>
            <a:r>
              <a:rPr lang="en-US" dirty="0"/>
              <a:t>with current, voltage, and impedance  related by an AC version of Ohm’s law:</a:t>
            </a:r>
          </a:p>
        </p:txBody>
      </p:sp>
      <p:pic>
        <p:nvPicPr>
          <p:cNvPr id="10" name="Picture 9">
            <a:extLst>
              <a:ext uri="{FF2B5EF4-FFF2-40B4-BE49-F238E27FC236}">
                <a16:creationId xmlns:a16="http://schemas.microsoft.com/office/drawing/2014/main" id="{D9535218-97BB-CF77-F6C1-8F92B20501C5}"/>
              </a:ext>
            </a:extLst>
          </p:cNvPr>
          <p:cNvPicPr>
            <a:picLocks noChangeAspect="1"/>
          </p:cNvPicPr>
          <p:nvPr/>
        </p:nvPicPr>
        <p:blipFill>
          <a:blip r:embed="rId3"/>
          <a:stretch>
            <a:fillRect/>
          </a:stretch>
        </p:blipFill>
        <p:spPr>
          <a:xfrm>
            <a:off x="3276600" y="4114800"/>
            <a:ext cx="2514600" cy="693174"/>
          </a:xfrm>
          <a:prstGeom prst="rect">
            <a:avLst/>
          </a:prstGeom>
        </p:spPr>
      </p:pic>
    </p:spTree>
    <p:extLst>
      <p:ext uri="{BB962C8B-B14F-4D97-AF65-F5344CB8AC3E}">
        <p14:creationId xmlns:p14="http://schemas.microsoft.com/office/powerpoint/2010/main" val="5553237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96ECDF-372D-28EE-BBA8-5BB4E3C5A39C}"/>
              </a:ext>
            </a:extLst>
          </p:cNvPr>
          <p:cNvSpPr>
            <a:spLocks noGrp="1"/>
          </p:cNvSpPr>
          <p:nvPr>
            <p:ph type="title"/>
          </p:nvPr>
        </p:nvSpPr>
        <p:spPr/>
        <p:txBody>
          <a:bodyPr/>
          <a:lstStyle/>
          <a:p>
            <a:r>
              <a:rPr lang="en-US" dirty="0"/>
              <a:t>Resonance in an ac circuit</a:t>
            </a:r>
          </a:p>
        </p:txBody>
      </p:sp>
      <p:sp>
        <p:nvSpPr>
          <p:cNvPr id="3" name="Content Placeholder 2">
            <a:extLst>
              <a:ext uri="{FF2B5EF4-FFF2-40B4-BE49-F238E27FC236}">
                <a16:creationId xmlns:a16="http://schemas.microsoft.com/office/drawing/2014/main" id="{F588AD04-78DC-0FC2-F0D2-2B6DE54E71E6}"/>
              </a:ext>
            </a:extLst>
          </p:cNvPr>
          <p:cNvSpPr>
            <a:spLocks noGrp="1"/>
          </p:cNvSpPr>
          <p:nvPr>
            <p:ph idx="1"/>
          </p:nvPr>
        </p:nvSpPr>
        <p:spPr/>
        <p:txBody>
          <a:bodyPr>
            <a:normAutofit/>
          </a:bodyPr>
          <a:lstStyle/>
          <a:p>
            <a:r>
              <a:rPr lang="en-US" sz="1600" dirty="0"/>
              <a:t>How does an RLC circuit behave as a function of the frequency of the driving voltage source? The root-mean-square current </a:t>
            </a:r>
          </a:p>
          <a:p>
            <a:endParaRPr lang="en-US" sz="1600" dirty="0"/>
          </a:p>
          <a:p>
            <a:endParaRPr lang="en-US" sz="1600" dirty="0"/>
          </a:p>
          <a:p>
            <a:r>
              <a:rPr lang="en-US" sz="1600" dirty="0"/>
              <a:t>will peak at a particular frequency at which</a:t>
            </a:r>
          </a:p>
          <a:p>
            <a:endParaRPr lang="en-US" sz="1600" dirty="0"/>
          </a:p>
          <a:p>
            <a:endParaRPr lang="en-US" sz="1600" dirty="0"/>
          </a:p>
          <a:p>
            <a:r>
              <a:rPr lang="en-US" sz="1600" dirty="0"/>
              <a:t>Solving for </a:t>
            </a:r>
            <a:r>
              <a:rPr lang="en-US" sz="1600" b="1" dirty="0"/>
              <a:t>the resonant frequency </a:t>
            </a:r>
            <a:r>
              <a:rPr lang="en-US" sz="1600" dirty="0"/>
              <a:t>gives:</a:t>
            </a:r>
          </a:p>
        </p:txBody>
      </p:sp>
      <p:pic>
        <p:nvPicPr>
          <p:cNvPr id="5" name="Picture 4">
            <a:extLst>
              <a:ext uri="{FF2B5EF4-FFF2-40B4-BE49-F238E27FC236}">
                <a16:creationId xmlns:a16="http://schemas.microsoft.com/office/drawing/2014/main" id="{F12B45CA-1367-A3A4-09C8-7846C087BDC5}"/>
              </a:ext>
            </a:extLst>
          </p:cNvPr>
          <p:cNvPicPr>
            <a:picLocks noChangeAspect="1"/>
          </p:cNvPicPr>
          <p:nvPr/>
        </p:nvPicPr>
        <p:blipFill>
          <a:blip r:embed="rId2"/>
          <a:stretch>
            <a:fillRect/>
          </a:stretch>
        </p:blipFill>
        <p:spPr>
          <a:xfrm>
            <a:off x="3276600" y="2514600"/>
            <a:ext cx="2216264" cy="654084"/>
          </a:xfrm>
          <a:prstGeom prst="rect">
            <a:avLst/>
          </a:prstGeom>
        </p:spPr>
      </p:pic>
      <p:pic>
        <p:nvPicPr>
          <p:cNvPr id="7" name="Picture 6">
            <a:extLst>
              <a:ext uri="{FF2B5EF4-FFF2-40B4-BE49-F238E27FC236}">
                <a16:creationId xmlns:a16="http://schemas.microsoft.com/office/drawing/2014/main" id="{E618047A-0BA7-0D2F-B46B-2B2E36EC6283}"/>
              </a:ext>
            </a:extLst>
          </p:cNvPr>
          <p:cNvPicPr>
            <a:picLocks noChangeAspect="1"/>
          </p:cNvPicPr>
          <p:nvPr/>
        </p:nvPicPr>
        <p:blipFill>
          <a:blip r:embed="rId3"/>
          <a:stretch>
            <a:fillRect/>
          </a:stretch>
        </p:blipFill>
        <p:spPr>
          <a:xfrm>
            <a:off x="4038600" y="3619226"/>
            <a:ext cx="1009749" cy="436648"/>
          </a:xfrm>
          <a:prstGeom prst="rect">
            <a:avLst/>
          </a:prstGeom>
        </p:spPr>
      </p:pic>
      <p:pic>
        <p:nvPicPr>
          <p:cNvPr id="9" name="Picture 8">
            <a:extLst>
              <a:ext uri="{FF2B5EF4-FFF2-40B4-BE49-F238E27FC236}">
                <a16:creationId xmlns:a16="http://schemas.microsoft.com/office/drawing/2014/main" id="{C66FA4D8-80FB-0E6C-6B85-D12F00711778}"/>
              </a:ext>
            </a:extLst>
          </p:cNvPr>
          <p:cNvPicPr>
            <a:picLocks noChangeAspect="1"/>
          </p:cNvPicPr>
          <p:nvPr/>
        </p:nvPicPr>
        <p:blipFill>
          <a:blip r:embed="rId4"/>
          <a:stretch>
            <a:fillRect/>
          </a:stretch>
        </p:blipFill>
        <p:spPr>
          <a:xfrm>
            <a:off x="4038600" y="5020413"/>
            <a:ext cx="1454264" cy="664583"/>
          </a:xfrm>
          <a:prstGeom prst="rect">
            <a:avLst/>
          </a:prstGeom>
        </p:spPr>
      </p:pic>
    </p:spTree>
    <p:extLst>
      <p:ext uri="{BB962C8B-B14F-4D97-AF65-F5344CB8AC3E}">
        <p14:creationId xmlns:p14="http://schemas.microsoft.com/office/powerpoint/2010/main" val="7345366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C34ED-D22B-D933-13E0-7A5B4F31579D}"/>
              </a:ext>
            </a:extLst>
          </p:cNvPr>
          <p:cNvSpPr>
            <a:spLocks noGrp="1"/>
          </p:cNvSpPr>
          <p:nvPr>
            <p:ph type="title"/>
          </p:nvPr>
        </p:nvSpPr>
        <p:spPr/>
        <p:txBody>
          <a:bodyPr/>
          <a:lstStyle/>
          <a:p>
            <a:r>
              <a:rPr lang="en-US" dirty="0"/>
              <a:t>Resonance and the circuits’ resistance</a:t>
            </a:r>
          </a:p>
        </p:txBody>
      </p:sp>
      <p:pic>
        <p:nvPicPr>
          <p:cNvPr id="4" name="Content Placeholder 3">
            <a:extLst>
              <a:ext uri="{FF2B5EF4-FFF2-40B4-BE49-F238E27FC236}">
                <a16:creationId xmlns:a16="http://schemas.microsoft.com/office/drawing/2014/main" id="{41D96515-22B4-FE7D-B00A-B7D18C84910E}"/>
              </a:ext>
            </a:extLst>
          </p:cNvPr>
          <p:cNvPicPr>
            <a:picLocks noGrp="1" noChangeAspect="1"/>
          </p:cNvPicPr>
          <p:nvPr>
            <p:ph idx="1"/>
          </p:nvPr>
        </p:nvPicPr>
        <p:blipFill>
          <a:blip r:embed="rId2"/>
          <a:stretch>
            <a:fillRect/>
          </a:stretch>
        </p:blipFill>
        <p:spPr>
          <a:xfrm>
            <a:off x="1371600" y="1848695"/>
            <a:ext cx="5509139" cy="3496467"/>
          </a:xfrm>
          <a:prstGeom prst="rect">
            <a:avLst/>
          </a:prstGeom>
        </p:spPr>
      </p:pic>
      <p:sp>
        <p:nvSpPr>
          <p:cNvPr id="6" name="TextBox 5">
            <a:extLst>
              <a:ext uri="{FF2B5EF4-FFF2-40B4-BE49-F238E27FC236}">
                <a16:creationId xmlns:a16="http://schemas.microsoft.com/office/drawing/2014/main" id="{31341EAE-9393-1D18-F064-01D1191E5061}"/>
              </a:ext>
            </a:extLst>
          </p:cNvPr>
          <p:cNvSpPr txBox="1"/>
          <p:nvPr/>
        </p:nvSpPr>
        <p:spPr>
          <a:xfrm>
            <a:off x="808492" y="5400553"/>
            <a:ext cx="7467600" cy="800219"/>
          </a:xfrm>
          <a:prstGeom prst="rect">
            <a:avLst/>
          </a:prstGeom>
          <a:noFill/>
        </p:spPr>
        <p:txBody>
          <a:bodyPr wrap="square">
            <a:spAutoFit/>
          </a:bodyPr>
          <a:lstStyle/>
          <a:p>
            <a:r>
              <a:rPr lang="en-US" sz="1400" dirty="0"/>
              <a:t>A graph of current versus frequency for two RLC series circuits differing only in the amount of resistance. Both have a resonance at  </a:t>
            </a:r>
            <a:r>
              <a:rPr lang="en-US" sz="1400" i="1" dirty="0">
                <a:latin typeface="Times New Roman" panose="02020603050405020304" pitchFamily="18" charset="0"/>
                <a:cs typeface="Times New Roman" panose="02020603050405020304" pitchFamily="18" charset="0"/>
              </a:rPr>
              <a:t>f</a:t>
            </a:r>
            <a:r>
              <a:rPr lang="en-US" sz="1400" baseline="-25000" dirty="0"/>
              <a:t>0</a:t>
            </a:r>
            <a:r>
              <a:rPr lang="en-US" sz="1400" dirty="0"/>
              <a:t>, but that for the higher resistance is lower and broader. The driving AC voltage source has a fixed amplitude  </a:t>
            </a:r>
            <a:r>
              <a:rPr lang="en-US" sz="1400" i="1" dirty="0">
                <a:latin typeface="Times New Roman" panose="02020603050405020304" pitchFamily="18" charset="0"/>
              </a:rPr>
              <a:t>V</a:t>
            </a:r>
            <a:r>
              <a:rPr lang="en-US" sz="1400" baseline="-25000" dirty="0"/>
              <a:t>0</a:t>
            </a:r>
            <a:r>
              <a:rPr lang="en-US" dirty="0"/>
              <a:t>.</a:t>
            </a:r>
          </a:p>
        </p:txBody>
      </p:sp>
    </p:spTree>
    <p:extLst>
      <p:ext uri="{BB962C8B-B14F-4D97-AF65-F5344CB8AC3E}">
        <p14:creationId xmlns:p14="http://schemas.microsoft.com/office/powerpoint/2010/main" val="3084486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57F2D-9A89-A21A-E0E2-DFD6A1163D9A}"/>
              </a:ext>
            </a:extLst>
          </p:cNvPr>
          <p:cNvSpPr>
            <a:spLocks noGrp="1"/>
          </p:cNvSpPr>
          <p:nvPr>
            <p:ph type="title"/>
          </p:nvPr>
        </p:nvSpPr>
        <p:spPr/>
        <p:txBody>
          <a:bodyPr/>
          <a:lstStyle/>
          <a:p>
            <a:r>
              <a:rPr lang="en-US" dirty="0"/>
              <a:t>Today’s objectives</a:t>
            </a:r>
          </a:p>
        </p:txBody>
      </p:sp>
      <p:sp>
        <p:nvSpPr>
          <p:cNvPr id="3" name="Content Placeholder 2">
            <a:extLst>
              <a:ext uri="{FF2B5EF4-FFF2-40B4-BE49-F238E27FC236}">
                <a16:creationId xmlns:a16="http://schemas.microsoft.com/office/drawing/2014/main" id="{4BD99BA2-99FB-FCD2-6E99-A2F6EDC64DBB}"/>
              </a:ext>
            </a:extLst>
          </p:cNvPr>
          <p:cNvSpPr>
            <a:spLocks noGrp="1"/>
          </p:cNvSpPr>
          <p:nvPr>
            <p:ph idx="1"/>
          </p:nvPr>
        </p:nvSpPr>
        <p:spPr/>
        <p:txBody>
          <a:bodyPr/>
          <a:lstStyle/>
          <a:p>
            <a:pPr algn="l"/>
            <a:r>
              <a:rPr lang="en-US" b="0" i="0" dirty="0">
                <a:solidFill>
                  <a:srgbClr val="555555"/>
                </a:solidFill>
                <a:effectLst/>
                <a:latin typeface="Neue Helvetica W01"/>
              </a:rPr>
              <a:t>By the end of </a:t>
            </a:r>
            <a:r>
              <a:rPr lang="en-US" b="0" i="0">
                <a:solidFill>
                  <a:srgbClr val="555555"/>
                </a:solidFill>
                <a:effectLst/>
                <a:latin typeface="Neue Helvetica W01"/>
              </a:rPr>
              <a:t>this lesson, </a:t>
            </a:r>
            <a:r>
              <a:rPr lang="en-US" b="0" i="0" dirty="0">
                <a:solidFill>
                  <a:srgbClr val="555555"/>
                </a:solidFill>
                <a:effectLst/>
                <a:latin typeface="Neue Helvetica W01"/>
              </a:rPr>
              <a:t>you will be able to:</a:t>
            </a:r>
          </a:p>
          <a:p>
            <a:pPr algn="l">
              <a:buFont typeface="Arial" panose="020B0604020202020204" pitchFamily="34" charset="0"/>
              <a:buChar char="•"/>
            </a:pPr>
            <a:r>
              <a:rPr lang="en-US" b="0" i="0" dirty="0">
                <a:solidFill>
                  <a:srgbClr val="424242"/>
                </a:solidFill>
                <a:effectLst/>
                <a:latin typeface="Neue Helvetica W01"/>
              </a:rPr>
              <a:t>Calculate the impedance, phase angle, resonant frequency, power, power factor, voltage, and/or current in a RLC series circuit.</a:t>
            </a:r>
          </a:p>
          <a:p>
            <a:pPr algn="l">
              <a:buFont typeface="Arial" panose="020B0604020202020204" pitchFamily="34" charset="0"/>
              <a:buChar char="•"/>
            </a:pPr>
            <a:r>
              <a:rPr lang="en-US" b="0" i="0" dirty="0">
                <a:solidFill>
                  <a:srgbClr val="424242"/>
                </a:solidFill>
                <a:effectLst/>
                <a:latin typeface="Neue Helvetica W01"/>
              </a:rPr>
              <a:t>Draw the circuit diagram for an RLC series circuit.</a:t>
            </a:r>
          </a:p>
          <a:p>
            <a:pPr algn="l">
              <a:buFont typeface="Arial" panose="020B0604020202020204" pitchFamily="34" charset="0"/>
              <a:buChar char="•"/>
            </a:pPr>
            <a:r>
              <a:rPr lang="en-US" b="0" i="0" dirty="0">
                <a:solidFill>
                  <a:srgbClr val="424242"/>
                </a:solidFill>
                <a:effectLst/>
                <a:latin typeface="Neue Helvetica W01"/>
              </a:rPr>
              <a:t>Explain the significance of the resonant frequency.</a:t>
            </a:r>
          </a:p>
          <a:p>
            <a:endParaRPr lang="en-US" dirty="0"/>
          </a:p>
        </p:txBody>
      </p:sp>
    </p:spTree>
    <p:extLst>
      <p:ext uri="{BB962C8B-B14F-4D97-AF65-F5344CB8AC3E}">
        <p14:creationId xmlns:p14="http://schemas.microsoft.com/office/powerpoint/2010/main" val="2029501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 generator</a:t>
            </a:r>
          </a:p>
        </p:txBody>
      </p:sp>
      <p:pic>
        <p:nvPicPr>
          <p:cNvPr id="10" name="Picture 9">
            <a:extLst>
              <a:ext uri="{FF2B5EF4-FFF2-40B4-BE49-F238E27FC236}">
                <a16:creationId xmlns:a16="http://schemas.microsoft.com/office/drawing/2014/main" id="{2FB54A60-674A-3157-A067-C3ED733488A7}"/>
              </a:ext>
            </a:extLst>
          </p:cNvPr>
          <p:cNvPicPr>
            <a:picLocks noChangeAspect="1"/>
          </p:cNvPicPr>
          <p:nvPr/>
        </p:nvPicPr>
        <p:blipFill>
          <a:blip r:embed="rId2"/>
          <a:stretch>
            <a:fillRect/>
          </a:stretch>
        </p:blipFill>
        <p:spPr>
          <a:xfrm>
            <a:off x="685800" y="3048000"/>
            <a:ext cx="5278770" cy="2921903"/>
          </a:xfrm>
          <a:prstGeom prst="rect">
            <a:avLst/>
          </a:prstGeom>
        </p:spPr>
      </p:pic>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EC05D04E-B5EF-A084-3BA0-59DEECC4FD45}"/>
                  </a:ext>
                </a:extLst>
              </p:cNvPr>
              <p:cNvSpPr txBox="1"/>
              <p:nvPr/>
            </p:nvSpPr>
            <p:spPr>
              <a:xfrm>
                <a:off x="3581400" y="2057400"/>
                <a:ext cx="5350624" cy="1323439"/>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The </a:t>
                </a:r>
                <a:r>
                  <a:rPr kumimoji="0" lang="en-US" sz="1600" b="0" i="1" u="none" strike="noStrike" kern="1200" cap="none" spc="0" normalizeH="0" baseline="0" noProof="0" dirty="0" err="1">
                    <a:ln>
                      <a:noFill/>
                    </a:ln>
                    <a:solidFill>
                      <a:srgbClr val="000000"/>
                    </a:solidFill>
                    <a:effectLst/>
                    <a:uLnTx/>
                    <a:uFillTx/>
                    <a:latin typeface="Arial"/>
                    <a:ea typeface="+mn-ea"/>
                    <a:cs typeface="+mn-cs"/>
                  </a:rPr>
                  <a:t>emf</a:t>
                </a:r>
                <a:r>
                  <a:rPr kumimoji="0" lang="en-US" sz="1600" b="0" i="0" u="none" strike="noStrike" kern="1200" cap="none" spc="0" normalizeH="0" baseline="0" noProof="0" dirty="0">
                    <a:ln>
                      <a:noFill/>
                    </a:ln>
                    <a:solidFill>
                      <a:srgbClr val="000000"/>
                    </a:solidFill>
                    <a:effectLst/>
                    <a:uLnTx/>
                    <a:uFillTx/>
                    <a:latin typeface="Arial"/>
                    <a:ea typeface="+mn-ea"/>
                    <a:cs typeface="+mn-cs"/>
                  </a:rPr>
                  <a:t> of a generator is sent to a light bulb with the system of rings and brushes shown. The graph gives the </a:t>
                </a:r>
                <a:r>
                  <a:rPr kumimoji="0" lang="en-US" sz="1600" b="0" i="1" u="none" strike="noStrike" kern="1200" cap="none" spc="0" normalizeH="0" baseline="0" noProof="0" dirty="0">
                    <a:ln>
                      <a:noFill/>
                    </a:ln>
                    <a:solidFill>
                      <a:srgbClr val="000000"/>
                    </a:solidFill>
                    <a:effectLst/>
                    <a:uLnTx/>
                    <a:uFillTx/>
                    <a:latin typeface="Arial"/>
                    <a:ea typeface="+mn-ea"/>
                    <a:cs typeface="+mn-cs"/>
                  </a:rPr>
                  <a:t>emf</a:t>
                </a:r>
                <a:r>
                  <a:rPr kumimoji="0" lang="en-US" sz="1600" b="0" i="0" u="none" strike="noStrike" kern="1200" cap="none" spc="0" normalizeH="0" baseline="0" noProof="0" dirty="0">
                    <a:ln>
                      <a:noFill/>
                    </a:ln>
                    <a:solidFill>
                      <a:srgbClr val="000000"/>
                    </a:solidFill>
                    <a:effectLst/>
                    <a:uLnTx/>
                    <a:uFillTx/>
                    <a:latin typeface="Arial"/>
                    <a:ea typeface="+mn-ea"/>
                    <a:cs typeface="+mn-cs"/>
                  </a:rPr>
                  <a:t> of the generator as a function of time. </a:t>
                </a:r>
                <a:r>
                  <a:rPr kumimoji="0" lang="en-US" sz="1600" b="0" i="1" u="none" strike="noStrike" kern="1200" cap="none" spc="0" normalizeH="0" baseline="0" noProof="0" dirty="0">
                    <a:ln>
                      <a:noFill/>
                    </a:ln>
                    <a:solidFill>
                      <a:srgbClr val="000000"/>
                    </a:solidFill>
                    <a:effectLst/>
                    <a:uLnTx/>
                    <a:uFillTx/>
                    <a:latin typeface="Arial"/>
                    <a:ea typeface="+mn-ea"/>
                    <a:cs typeface="+mn-cs"/>
                  </a:rPr>
                  <a:t>emf</a:t>
                </a:r>
                <a:r>
                  <a:rPr kumimoji="0" lang="en-US" sz="1600" b="0" i="0" u="none" strike="noStrike" kern="1200" cap="none" spc="0" normalizeH="0" baseline="-25000" noProof="0" dirty="0">
                    <a:ln>
                      <a:noFill/>
                    </a:ln>
                    <a:solidFill>
                      <a:srgbClr val="000000"/>
                    </a:solidFill>
                    <a:effectLst/>
                    <a:uLnTx/>
                    <a:uFillTx/>
                    <a:latin typeface="Arial"/>
                    <a:ea typeface="+mn-ea"/>
                    <a:cs typeface="+mn-cs"/>
                  </a:rPr>
                  <a:t>0</a:t>
                </a:r>
                <a:r>
                  <a:rPr kumimoji="0" lang="en-US" sz="1600" b="0" i="0" u="none" strike="noStrike" kern="1200" cap="none" spc="0" normalizeH="0" baseline="0" noProof="0" dirty="0">
                    <a:ln>
                      <a:noFill/>
                    </a:ln>
                    <a:solidFill>
                      <a:srgbClr val="000000"/>
                    </a:solidFill>
                    <a:effectLst/>
                    <a:uLnTx/>
                    <a:uFillTx/>
                    <a:latin typeface="Arial"/>
                    <a:ea typeface="+mn-ea"/>
                    <a:cs typeface="+mn-cs"/>
                  </a:rPr>
                  <a:t> is the peak </a:t>
                </a:r>
                <a:r>
                  <a:rPr kumimoji="0" lang="en-US" sz="1600" b="0" i="1" u="none" strike="noStrike" kern="1200" cap="none" spc="0" normalizeH="0" baseline="0" noProof="0" dirty="0">
                    <a:ln>
                      <a:noFill/>
                    </a:ln>
                    <a:solidFill>
                      <a:srgbClr val="000000"/>
                    </a:solidFill>
                    <a:effectLst/>
                    <a:uLnTx/>
                    <a:uFillTx/>
                    <a:latin typeface="Arial"/>
                    <a:ea typeface="+mn-ea"/>
                    <a:cs typeface="+mn-cs"/>
                  </a:rPr>
                  <a:t>emf</a:t>
                </a:r>
                <a:r>
                  <a:rPr kumimoji="0" lang="en-US" sz="1600" b="0" i="0" u="none" strike="noStrike" kern="1200" cap="none" spc="0" normalizeH="0" baseline="0" noProof="0" dirty="0">
                    <a:ln>
                      <a:noFill/>
                    </a:ln>
                    <a:solidFill>
                      <a:srgbClr val="000000"/>
                    </a:solidFill>
                    <a:effectLst/>
                    <a:uLnTx/>
                    <a:uFillTx/>
                    <a:latin typeface="Arial"/>
                    <a:ea typeface="+mn-ea"/>
                    <a:cs typeface="+mn-cs"/>
                  </a:rPr>
                  <a:t>. The period is </a:t>
                </a:r>
                <a14:m>
                  <m:oMath xmlns:m="http://schemas.openxmlformats.org/officeDocument/2006/math">
                    <m:r>
                      <a:rPr kumimoji="0" lang="en-US" sz="1600" b="0" i="1" u="none" strike="noStrike" kern="1200" cap="none" spc="0" normalizeH="0" baseline="0" noProof="0" dirty="0" smtClean="0">
                        <a:ln>
                          <a:noFill/>
                        </a:ln>
                        <a:solidFill>
                          <a:srgbClr val="000000"/>
                        </a:solidFill>
                        <a:effectLst/>
                        <a:uLnTx/>
                        <a:uFillTx/>
                        <a:latin typeface="Cambria Math"/>
                        <a:ea typeface="+mn-ea"/>
                        <a:cs typeface="+mn-cs"/>
                      </a:rPr>
                      <m:t>𝑇</m:t>
                    </m:r>
                    <m:r>
                      <a:rPr kumimoji="0" lang="en-US" sz="1600" b="0" i="1" u="none" strike="noStrike" kern="1200" cap="none" spc="0" normalizeH="0" baseline="0" noProof="0" dirty="0" smtClean="0">
                        <a:ln>
                          <a:noFill/>
                        </a:ln>
                        <a:solidFill>
                          <a:srgbClr val="000000"/>
                        </a:solidFill>
                        <a:effectLst/>
                        <a:uLnTx/>
                        <a:uFillTx/>
                        <a:latin typeface="Cambria Math"/>
                        <a:ea typeface="+mn-ea"/>
                        <a:cs typeface="+mn-cs"/>
                      </a:rPr>
                      <m:t> = 1 / </m:t>
                    </m:r>
                    <m:r>
                      <a:rPr kumimoji="0" lang="en-US" sz="1600" b="0" i="1" u="none" strike="noStrike" kern="1200" cap="none" spc="0" normalizeH="0" baseline="0" noProof="0" dirty="0" smtClean="0">
                        <a:ln>
                          <a:noFill/>
                        </a:ln>
                        <a:solidFill>
                          <a:srgbClr val="000000"/>
                        </a:solidFill>
                        <a:effectLst/>
                        <a:uLnTx/>
                        <a:uFillTx/>
                        <a:latin typeface="Cambria Math"/>
                        <a:ea typeface="+mn-ea"/>
                        <a:cs typeface="+mn-cs"/>
                      </a:rPr>
                      <m:t>𝑓</m:t>
                    </m:r>
                    <m:r>
                      <a:rPr kumimoji="0" lang="en-US" sz="1600" b="0" i="1" u="none" strike="noStrike" kern="1200" cap="none" spc="0" normalizeH="0" baseline="0" noProof="0" dirty="0" smtClean="0">
                        <a:ln>
                          <a:noFill/>
                        </a:ln>
                        <a:solidFill>
                          <a:srgbClr val="000000"/>
                        </a:solidFill>
                        <a:effectLst/>
                        <a:uLnTx/>
                        <a:uFillTx/>
                        <a:latin typeface="Cambria Math"/>
                        <a:ea typeface="+mn-ea"/>
                        <a:cs typeface="+mn-cs"/>
                      </a:rPr>
                      <m:t> = 2</m:t>
                    </m:r>
                    <m:r>
                      <a:rPr kumimoji="0" lang="en-US" sz="1600" b="0" i="1" u="none" strike="noStrike" kern="1200" cap="none" spc="0" normalizeH="0" baseline="0" noProof="0" dirty="0" smtClean="0">
                        <a:ln>
                          <a:noFill/>
                        </a:ln>
                        <a:solidFill>
                          <a:srgbClr val="000000"/>
                        </a:solidFill>
                        <a:effectLst/>
                        <a:uLnTx/>
                        <a:uFillTx/>
                        <a:latin typeface="Cambria Math"/>
                        <a:ea typeface="+mn-ea"/>
                        <a:cs typeface="+mn-cs"/>
                      </a:rPr>
                      <m:t>𝜋</m:t>
                    </m:r>
                    <m:r>
                      <a:rPr kumimoji="0" lang="en-US" sz="1600" b="0" i="1" u="none" strike="noStrike" kern="1200" cap="none" spc="0" normalizeH="0" baseline="0" noProof="0" dirty="0" smtClean="0">
                        <a:ln>
                          <a:noFill/>
                        </a:ln>
                        <a:solidFill>
                          <a:srgbClr val="000000"/>
                        </a:solidFill>
                        <a:effectLst/>
                        <a:uLnTx/>
                        <a:uFillTx/>
                        <a:latin typeface="Cambria Math"/>
                        <a:ea typeface="+mn-ea"/>
                        <a:cs typeface="+mn-cs"/>
                      </a:rPr>
                      <m:t> / </m:t>
                    </m:r>
                    <m:r>
                      <a:rPr kumimoji="0" lang="en-US" sz="1600" b="0" i="1" u="none" strike="noStrike" kern="1200" cap="none" spc="0" normalizeH="0" baseline="0" noProof="0" dirty="0" smtClean="0">
                        <a:ln>
                          <a:noFill/>
                        </a:ln>
                        <a:solidFill>
                          <a:srgbClr val="000000"/>
                        </a:solidFill>
                        <a:effectLst/>
                        <a:uLnTx/>
                        <a:uFillTx/>
                        <a:latin typeface="Cambria Math"/>
                        <a:ea typeface="+mn-ea"/>
                        <a:cs typeface="+mn-cs"/>
                      </a:rPr>
                      <m:t>𝜔</m:t>
                    </m:r>
                    <m:r>
                      <a:rPr kumimoji="0" lang="en-US" sz="1600" b="0" i="1" u="none" strike="noStrike" kern="1200" cap="none" spc="0" normalizeH="0" baseline="0" noProof="0" dirty="0" smtClean="0">
                        <a:ln>
                          <a:noFill/>
                        </a:ln>
                        <a:solidFill>
                          <a:srgbClr val="000000"/>
                        </a:solidFill>
                        <a:effectLst/>
                        <a:uLnTx/>
                        <a:uFillTx/>
                        <a:latin typeface="Cambria Math"/>
                        <a:ea typeface="+mn-ea"/>
                        <a:cs typeface="+mn-cs"/>
                      </a:rPr>
                      <m:t> </m:t>
                    </m:r>
                  </m:oMath>
                </a14:m>
                <a:r>
                  <a:rPr kumimoji="0" lang="en-US" sz="1600" b="0" i="0" u="none" strike="noStrike" kern="1200" cap="none" spc="0" normalizeH="0" baseline="0" noProof="0" dirty="0">
                    <a:ln>
                      <a:noFill/>
                    </a:ln>
                    <a:solidFill>
                      <a:srgbClr val="000000"/>
                    </a:solidFill>
                    <a:effectLst/>
                    <a:uLnTx/>
                    <a:uFillTx/>
                    <a:latin typeface="Arial"/>
                    <a:ea typeface="+mn-ea"/>
                    <a:cs typeface="+mn-cs"/>
                  </a:rPr>
                  <a:t>, where</a:t>
                </a:r>
                <a14:m>
                  <m:oMath xmlns:m="http://schemas.openxmlformats.org/officeDocument/2006/math">
                    <m:r>
                      <a:rPr kumimoji="0" lang="en-US" sz="1600" b="0" i="1" u="none" strike="noStrike" kern="1200" cap="none" spc="0" normalizeH="0" baseline="0" noProof="0" dirty="0" smtClean="0">
                        <a:ln>
                          <a:noFill/>
                        </a:ln>
                        <a:solidFill>
                          <a:srgbClr val="000000"/>
                        </a:solidFill>
                        <a:effectLst/>
                        <a:uLnTx/>
                        <a:uFillTx/>
                        <a:latin typeface="Cambria Math"/>
                        <a:ea typeface="+mn-ea"/>
                        <a:cs typeface="+mn-cs"/>
                      </a:rPr>
                      <m:t> </m:t>
                    </m:r>
                    <m:r>
                      <a:rPr kumimoji="0" lang="en-US" sz="1600" b="0" i="1" u="none" strike="noStrike" kern="1200" cap="none" spc="0" normalizeH="0" baseline="0" noProof="0" dirty="0">
                        <a:ln>
                          <a:noFill/>
                        </a:ln>
                        <a:solidFill>
                          <a:srgbClr val="000000"/>
                        </a:solidFill>
                        <a:effectLst/>
                        <a:uLnTx/>
                        <a:uFillTx/>
                        <a:latin typeface="Cambria Math"/>
                        <a:ea typeface="+mn-ea"/>
                        <a:cs typeface="+mn-cs"/>
                      </a:rPr>
                      <m:t>𝑓</m:t>
                    </m:r>
                    <m:r>
                      <a:rPr kumimoji="0" lang="en-US" sz="1600" b="0" i="1" u="none" strike="noStrike" kern="1200" cap="none" spc="0" normalizeH="0" baseline="0" noProof="0" dirty="0">
                        <a:ln>
                          <a:noFill/>
                        </a:ln>
                        <a:solidFill>
                          <a:srgbClr val="000000"/>
                        </a:solidFill>
                        <a:effectLst/>
                        <a:uLnTx/>
                        <a:uFillTx/>
                        <a:latin typeface="Cambria Math"/>
                        <a:ea typeface="+mn-ea"/>
                        <a:cs typeface="+mn-cs"/>
                      </a:rPr>
                      <m:t> </m:t>
                    </m:r>
                  </m:oMath>
                </a14:m>
                <a:r>
                  <a:rPr kumimoji="0" lang="en-US" sz="1600" b="0" i="0" u="none" strike="noStrike" kern="1200" cap="none" spc="0" normalizeH="0" baseline="0" noProof="0" dirty="0">
                    <a:ln>
                      <a:noFill/>
                    </a:ln>
                    <a:solidFill>
                      <a:srgbClr val="000000"/>
                    </a:solidFill>
                    <a:effectLst/>
                    <a:uLnTx/>
                    <a:uFillTx/>
                    <a:latin typeface="Arial"/>
                    <a:ea typeface="+mn-ea"/>
                    <a:cs typeface="+mn-cs"/>
                  </a:rPr>
                  <a:t>is the frequency. Note that the script </a:t>
                </a:r>
                <a:r>
                  <a:rPr kumimoji="0" lang="en-US" sz="1600" b="0" i="1" u="none" strike="noStrike" kern="1200" cap="none" spc="0" normalizeH="0" baseline="0" noProof="0" dirty="0">
                    <a:ln>
                      <a:noFill/>
                    </a:ln>
                    <a:solidFill>
                      <a:srgbClr val="000000"/>
                    </a:solidFill>
                    <a:effectLst/>
                    <a:uLnTx/>
                    <a:uFillTx/>
                    <a:latin typeface="Book Antiqua" panose="02040602050305030304" pitchFamily="18" charset="0"/>
                  </a:rPr>
                  <a:t>E</a:t>
                </a:r>
                <a:r>
                  <a:rPr kumimoji="0" lang="en-US" sz="1600" b="0" i="0" u="none" strike="noStrike" kern="1200" cap="none" spc="0" normalizeH="0" baseline="0" noProof="0" dirty="0">
                    <a:ln>
                      <a:noFill/>
                    </a:ln>
                    <a:solidFill>
                      <a:srgbClr val="000000"/>
                    </a:solidFill>
                    <a:effectLst/>
                    <a:uLnTx/>
                    <a:uFillTx/>
                    <a:latin typeface="Arial"/>
                    <a:ea typeface="+mn-ea"/>
                    <a:cs typeface="+mn-cs"/>
                  </a:rPr>
                  <a:t> stands for </a:t>
                </a:r>
                <a:r>
                  <a:rPr kumimoji="0" lang="en-US" sz="1600" b="0" i="1" u="none" strike="noStrike" kern="1200" cap="none" spc="0" normalizeH="0" baseline="0" noProof="0" dirty="0" err="1">
                    <a:ln>
                      <a:noFill/>
                    </a:ln>
                    <a:solidFill>
                      <a:srgbClr val="000000"/>
                    </a:solidFill>
                    <a:effectLst/>
                    <a:uLnTx/>
                    <a:uFillTx/>
                    <a:latin typeface="Arial"/>
                    <a:ea typeface="+mn-ea"/>
                    <a:cs typeface="+mn-cs"/>
                  </a:rPr>
                  <a:t>emf</a:t>
                </a:r>
                <a:r>
                  <a:rPr kumimoji="0" lang="en-US" sz="1600" b="0" i="0" u="none" strike="noStrike" kern="1200" cap="none" spc="0" normalizeH="0" baseline="0" noProof="0" dirty="0">
                    <a:ln>
                      <a:noFill/>
                    </a:ln>
                    <a:solidFill>
                      <a:srgbClr val="000000"/>
                    </a:solidFill>
                    <a:effectLst/>
                    <a:uLnTx/>
                    <a:uFillTx/>
                    <a:latin typeface="Arial"/>
                    <a:ea typeface="+mn-ea"/>
                    <a:cs typeface="+mn-cs"/>
                  </a:rPr>
                  <a:t>.</a:t>
                </a:r>
              </a:p>
            </p:txBody>
          </p:sp>
        </mc:Choice>
        <mc:Fallback xmlns="">
          <p:sp>
            <p:nvSpPr>
              <p:cNvPr id="12" name="TextBox 11">
                <a:extLst>
                  <a:ext uri="{FF2B5EF4-FFF2-40B4-BE49-F238E27FC236}">
                    <a16:creationId xmlns:a16="http://schemas.microsoft.com/office/drawing/2014/main" id="{EC05D04E-B5EF-A084-3BA0-59DEECC4FD45}"/>
                  </a:ext>
                </a:extLst>
              </p:cNvPr>
              <p:cNvSpPr txBox="1">
                <a:spLocks noRot="1" noChangeAspect="1" noMove="1" noResize="1" noEditPoints="1" noAdjustHandles="1" noChangeArrowheads="1" noChangeShapeType="1" noTextEdit="1"/>
              </p:cNvSpPr>
              <p:nvPr/>
            </p:nvSpPr>
            <p:spPr>
              <a:xfrm>
                <a:off x="3581400" y="2057400"/>
                <a:ext cx="5350624" cy="1323439"/>
              </a:xfrm>
              <a:prstGeom prst="rect">
                <a:avLst/>
              </a:prstGeom>
              <a:blipFill>
                <a:blip r:embed="rId3"/>
                <a:stretch>
                  <a:fillRect l="-684" t="-1382" r="-342" b="-4608"/>
                </a:stretch>
              </a:blipFill>
            </p:spPr>
            <p:txBody>
              <a:bodyPr/>
              <a:lstStyle/>
              <a:p>
                <a:r>
                  <a:rPr lang="en-US">
                    <a:noFill/>
                  </a:rPr>
                  <a:t> </a:t>
                </a:r>
              </a:p>
            </p:txBody>
          </p:sp>
        </mc:Fallback>
      </mc:AlternateContent>
    </p:spTree>
    <p:extLst>
      <p:ext uri="{BB962C8B-B14F-4D97-AF65-F5344CB8AC3E}">
        <p14:creationId xmlns:p14="http://schemas.microsoft.com/office/powerpoint/2010/main" val="8028673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Resistor in an ac circuit</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09600" y="2514600"/>
                <a:ext cx="6347714" cy="3880773"/>
              </a:xfrm>
            </p:spPr>
            <p:txBody>
              <a:bodyPr/>
              <a:lstStyle/>
              <a:p>
                <a14:m>
                  <m:oMath xmlns:m="http://schemas.openxmlformats.org/officeDocument/2006/math">
                    <m:r>
                      <a:rPr lang="en-US" i="1" smtClean="0">
                        <a:latin typeface="Cambria Math" panose="02040503050406030204" pitchFamily="18" charset="0"/>
                      </a:rPr>
                      <m:t>𝑣</m:t>
                    </m:r>
                    <m:r>
                      <a:rPr lang="en-US" b="0" i="1" baseline="-25000" smtClean="0">
                        <a:latin typeface="Cambria Math" panose="02040503050406030204" pitchFamily="18" charset="0"/>
                      </a:rPr>
                      <m:t>𝑅</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b="0" i="1" smtClean="0">
                            <a:latin typeface="Cambria Math" panose="02040503050406030204" pitchFamily="18" charset="0"/>
                          </a:rPr>
                          <m:t>𝑅</m:t>
                        </m:r>
                        <m:r>
                          <a:rPr lang="en-US" b="0" i="1" smtClean="0">
                            <a:latin typeface="Cambria Math" panose="02040503050406030204" pitchFamily="18" charset="0"/>
                          </a:rPr>
                          <m:t>,0</m:t>
                        </m:r>
                      </m:sub>
                    </m:sSub>
                    <m:r>
                      <a:rPr lang="en-US" i="1">
                        <a:latin typeface="Cambria Math" panose="02040503050406030204" pitchFamily="18" charset="0"/>
                      </a:rPr>
                      <m:t>𝑐𝑜𝑠</m:t>
                    </m:r>
                    <m:r>
                      <a:rPr lang="en-US" i="1">
                        <a:latin typeface="Cambria Math" panose="02040503050406030204" pitchFamily="18" charset="0"/>
                      </a:rPr>
                      <m:t>(</m:t>
                    </m:r>
                    <m:r>
                      <a:rPr lang="en-US" i="1">
                        <a:latin typeface="Cambria Math" panose="02040503050406030204" pitchFamily="18" charset="0"/>
                      </a:rPr>
                      <m:t>𝜔</m:t>
                    </m:r>
                    <m:r>
                      <a:rPr lang="en-US" i="1">
                        <a:latin typeface="Cambria Math" panose="02040503050406030204" pitchFamily="18" charset="0"/>
                      </a:rPr>
                      <m:t>𝑡</m:t>
                    </m:r>
                    <m:r>
                      <a:rPr lang="en-US" i="1">
                        <a:latin typeface="Cambria Math" panose="02040503050406030204" pitchFamily="18" charset="0"/>
                      </a:rPr>
                      <m:t>)</m:t>
                    </m:r>
                  </m:oMath>
                </a14:m>
                <a:r>
                  <a:rPr lang="en-US" dirty="0"/>
                  <a:t> </a:t>
                </a:r>
              </a:p>
              <a:p>
                <a14:m>
                  <m:oMath xmlns:m="http://schemas.openxmlformats.org/officeDocument/2006/math">
                    <m:r>
                      <m:rPr>
                        <m:sty m:val="p"/>
                      </m:rPr>
                      <a:rPr lang="en-US">
                        <a:latin typeface="Cambria Math" panose="02040503050406030204" pitchFamily="18" charset="0"/>
                      </a:rPr>
                      <m:t>i</m:t>
                    </m:r>
                    <m:r>
                      <m:rPr>
                        <m:sty m:val="p"/>
                      </m:rPr>
                      <a:rPr lang="en-US" b="0" i="0" baseline="-25000" smtClean="0">
                        <a:latin typeface="Cambria Math" panose="02040503050406030204" pitchFamily="18" charset="0"/>
                      </a:rPr>
                      <m:t>R</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b="0" i="1" smtClean="0">
                            <a:latin typeface="Cambria Math" panose="02040503050406030204" pitchFamily="18" charset="0"/>
                          </a:rPr>
                          <m:t>𝑅</m:t>
                        </m:r>
                        <m:r>
                          <a:rPr lang="en-US" b="0" i="1" smtClean="0">
                            <a:latin typeface="Cambria Math" panose="02040503050406030204" pitchFamily="18" charset="0"/>
                          </a:rPr>
                          <m:t>,0</m:t>
                        </m:r>
                      </m:sub>
                    </m:sSub>
                    <m:r>
                      <a:rPr lang="en-US" i="1">
                        <a:latin typeface="Cambria Math" panose="02040503050406030204" pitchFamily="18" charset="0"/>
                      </a:rPr>
                      <m:t>𝑐𝑜𝑠</m:t>
                    </m:r>
                    <m:r>
                      <a:rPr lang="en-US" i="1">
                        <a:latin typeface="Cambria Math" panose="02040503050406030204" pitchFamily="18" charset="0"/>
                      </a:rPr>
                      <m:t>(</m:t>
                    </m:r>
                    <m:r>
                      <a:rPr lang="en-US" i="1">
                        <a:latin typeface="Cambria Math" panose="02040503050406030204" pitchFamily="18" charset="0"/>
                      </a:rPr>
                      <m:t>𝜔</m:t>
                    </m:r>
                    <m:r>
                      <a:rPr lang="en-US" i="1">
                        <a:latin typeface="Cambria Math" panose="02040503050406030204" pitchFamily="18" charset="0"/>
                      </a:rPr>
                      <m:t>𝑡</m:t>
                    </m:r>
                    <m:r>
                      <a:rPr lang="en-US" i="1">
                        <a:latin typeface="Cambria Math" panose="02040503050406030204" pitchFamily="18" charset="0"/>
                      </a:rPr>
                      <m:t>)</m:t>
                    </m:r>
                  </m:oMath>
                </a14:m>
                <a:endParaRPr lang="en-US" dirty="0"/>
              </a:p>
              <a:p>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b="0" i="1" smtClean="0">
                            <a:latin typeface="Cambria Math" panose="02040503050406030204" pitchFamily="18" charset="0"/>
                          </a:rPr>
                          <m:t>𝑅</m:t>
                        </m:r>
                        <m:r>
                          <a:rPr lang="en-US" b="0" i="1" smtClean="0">
                            <a:latin typeface="Cambria Math" panose="02040503050406030204" pitchFamily="18" charset="0"/>
                          </a:rPr>
                          <m:t>, 0</m:t>
                        </m:r>
                      </m:sub>
                    </m:sSub>
                    <m:r>
                      <a:rPr lang="en-US" i="1">
                        <a:latin typeface="Cambria Math" panose="02040503050406030204" pitchFamily="18" charset="0"/>
                      </a:rPr>
                      <m:t>=</m:t>
                    </m:r>
                    <m:r>
                      <a:rPr lang="en-US" i="1">
                        <a:latin typeface="Cambria Math" panose="02040503050406030204" pitchFamily="18" charset="0"/>
                      </a:rPr>
                      <m:t>𝑅</m:t>
                    </m:r>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b="0" i="1" smtClean="0">
                            <a:latin typeface="Cambria Math" panose="02040503050406030204" pitchFamily="18" charset="0"/>
                          </a:rPr>
                          <m:t>𝑅</m:t>
                        </m:r>
                        <m:r>
                          <a:rPr lang="en-US" b="0" i="1" smtClean="0">
                            <a:latin typeface="Cambria Math" panose="02040503050406030204" pitchFamily="18" charset="0"/>
                          </a:rPr>
                          <m:t>, 0</m:t>
                        </m:r>
                      </m:sub>
                    </m:sSub>
                  </m:oMath>
                </a14:m>
                <a:endParaRPr lang="en-US" dirty="0"/>
              </a:p>
              <a:p>
                <a:endParaRPr lang="en-US" dirty="0"/>
              </a:p>
              <a:p>
                <a:r>
                  <a:rPr lang="en-US" dirty="0"/>
                  <a:t>Note: current and voltage are </a:t>
                </a:r>
              </a:p>
              <a:p>
                <a:pPr marL="0" indent="0">
                  <a:buNone/>
                </a:pPr>
                <a:r>
                  <a:rPr lang="en-US" dirty="0"/>
                  <a:t> in phase with each other.</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09600" y="2514600"/>
                <a:ext cx="6347714" cy="3880773"/>
              </a:xfrm>
              <a:blipFill>
                <a:blip r:embed="rId2"/>
                <a:stretch>
                  <a:fillRect l="-2402" t="-1887"/>
                </a:stretch>
              </a:blipFill>
            </p:spPr>
            <p:txBody>
              <a:bodyPr/>
              <a:lstStyle/>
              <a:p>
                <a:r>
                  <a:rPr lang="en-US">
                    <a:noFill/>
                  </a:rPr>
                  <a:t> </a:t>
                </a:r>
              </a:p>
            </p:txBody>
          </p:sp>
        </mc:Fallback>
      </mc:AlternateContent>
      <p:pic>
        <p:nvPicPr>
          <p:cNvPr id="6" name="Picture 5">
            <a:extLst>
              <a:ext uri="{FF2B5EF4-FFF2-40B4-BE49-F238E27FC236}">
                <a16:creationId xmlns:a16="http://schemas.microsoft.com/office/drawing/2014/main" id="{F5898387-58F3-7910-740A-2ED5C6DB263D}"/>
              </a:ext>
            </a:extLst>
          </p:cNvPr>
          <p:cNvPicPr>
            <a:picLocks noChangeAspect="1"/>
          </p:cNvPicPr>
          <p:nvPr/>
        </p:nvPicPr>
        <p:blipFill>
          <a:blip r:embed="rId3"/>
          <a:stretch>
            <a:fillRect/>
          </a:stretch>
        </p:blipFill>
        <p:spPr>
          <a:xfrm>
            <a:off x="4134722" y="2743200"/>
            <a:ext cx="4110785" cy="1865289"/>
          </a:xfrm>
          <a:prstGeom prst="rect">
            <a:avLst/>
          </a:prstGeom>
        </p:spPr>
      </p:pic>
      <p:sp>
        <p:nvSpPr>
          <p:cNvPr id="8" name="TextBox 7">
            <a:extLst>
              <a:ext uri="{FF2B5EF4-FFF2-40B4-BE49-F238E27FC236}">
                <a16:creationId xmlns:a16="http://schemas.microsoft.com/office/drawing/2014/main" id="{85353873-2F7C-291D-EA06-1149F3DC3E22}"/>
              </a:ext>
            </a:extLst>
          </p:cNvPr>
          <p:cNvSpPr txBox="1"/>
          <p:nvPr/>
        </p:nvSpPr>
        <p:spPr>
          <a:xfrm>
            <a:off x="4267200" y="5120640"/>
            <a:ext cx="4736939" cy="858697"/>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20000"/>
              </a:spcBef>
              <a:spcAft>
                <a:spcPts val="600"/>
              </a:spcAft>
              <a:buClr>
                <a:srgbClr val="6CB255"/>
              </a:buClr>
              <a:buSzTx/>
              <a:buFontTx/>
              <a:buAutoNum type="alphaLcParenBoth"/>
              <a:tabLst/>
              <a:defRPr/>
            </a:pPr>
            <a:r>
              <a:rPr kumimoji="0" lang="en-US" sz="1400" b="0" i="0" u="none" strike="noStrike" kern="1200" cap="none" spc="0" normalizeH="0" baseline="0" noProof="0" dirty="0">
                <a:ln>
                  <a:noFill/>
                </a:ln>
                <a:solidFill>
                  <a:srgbClr val="000000"/>
                </a:solidFill>
                <a:effectLst/>
                <a:uLnTx/>
                <a:uFillTx/>
                <a:ea typeface="+mn-ea"/>
                <a:cs typeface="+mn-cs"/>
              </a:rPr>
              <a:t>An AC voltage source in series with a resistor.</a:t>
            </a:r>
          </a:p>
          <a:p>
            <a:pPr marL="342900" marR="0" lvl="0" indent="-342900" algn="l" defTabSz="914400" rtl="0" eaLnBrk="1" fontAlgn="base" latinLnBrk="0" hangingPunct="1">
              <a:lnSpc>
                <a:spcPct val="100000"/>
              </a:lnSpc>
              <a:spcBef>
                <a:spcPct val="20000"/>
              </a:spcBef>
              <a:spcAft>
                <a:spcPts val="600"/>
              </a:spcAft>
              <a:buClr>
                <a:srgbClr val="6CB255"/>
              </a:buClr>
              <a:buSzTx/>
              <a:buFontTx/>
              <a:buAutoNum type="alphaLcParenBoth"/>
              <a:tabLst/>
              <a:defRPr/>
            </a:pPr>
            <a:r>
              <a:rPr kumimoji="0" lang="en-US" sz="1400" b="0" i="0" u="none" strike="noStrike" kern="1200" cap="none" spc="0" normalizeH="0" baseline="0" noProof="0" dirty="0">
                <a:ln>
                  <a:noFill/>
                </a:ln>
                <a:solidFill>
                  <a:srgbClr val="000000"/>
                </a:solidFill>
                <a:effectLst/>
                <a:uLnTx/>
                <a:uFillTx/>
                <a:ea typeface="+mn-ea"/>
                <a:cs typeface="+mn-cs"/>
              </a:rPr>
              <a:t>Graph of current and voltage across the resistor as functions of time, showing them to be exactly in phase.</a:t>
            </a:r>
          </a:p>
        </p:txBody>
      </p:sp>
    </p:spTree>
    <p:extLst>
      <p:ext uri="{BB962C8B-B14F-4D97-AF65-F5344CB8AC3E}">
        <p14:creationId xmlns:p14="http://schemas.microsoft.com/office/powerpoint/2010/main" val="9569704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err="1"/>
              <a:t>rms</a:t>
            </a:r>
            <a:r>
              <a:rPr lang="en-US" dirty="0"/>
              <a:t> current</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lnSpcReduction="20000"/>
              </a:bodyPr>
              <a:lstStyle/>
              <a:p>
                <a:r>
                  <a:rPr lang="en-US" dirty="0"/>
                  <a:t>What is the average current in a resistor? </a:t>
                </a:r>
              </a:p>
              <a:p>
                <a:pPr marL="0" indent="0">
                  <a:buNone/>
                </a:pPr>
                <a:endParaRPr lang="en-US" dirty="0"/>
              </a:p>
              <a:p>
                <a:pPr marL="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1">
                              <a:latin typeface="Cambria Math" panose="02040503050406030204" pitchFamily="18" charset="0"/>
                            </a:rPr>
                            <m:t>𝑎𝑣</m:t>
                          </m:r>
                        </m:sub>
                      </m:sSub>
                      <m:r>
                        <a:rPr lang="en-US" i="1">
                          <a:latin typeface="Cambria Math" panose="02040503050406030204" pitchFamily="18" charset="0"/>
                        </a:rPr>
                        <m:t>=0</m:t>
                      </m:r>
                    </m:oMath>
                  </m:oMathPara>
                </a14:m>
                <a:endParaRPr lang="en-US" dirty="0"/>
              </a:p>
              <a:p>
                <a:r>
                  <a:rPr lang="en-US" dirty="0"/>
                  <a:t>Root-mean-square current</a:t>
                </a:r>
              </a:p>
              <a:p>
                <a:pPr marL="0" indent="0" algn="ctr">
                  <a:buNone/>
                </a:pPr>
                <a:r>
                  <a:rPr lang="en-US" dirty="0"/>
                  <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1">
                            <a:latin typeface="Cambria Math" panose="02040503050406030204" pitchFamily="18" charset="0"/>
                          </a:rPr>
                          <m:t>𝑟𝑚𝑠</m:t>
                        </m:r>
                      </m:sub>
                    </m:sSub>
                    <m:r>
                      <a:rPr lang="en-US" i="1">
                        <a:latin typeface="Cambria Math" panose="02040503050406030204" pitchFamily="18" charset="0"/>
                      </a:rPr>
                      <m:t>=</m:t>
                    </m:r>
                    <m:rad>
                      <m:radPr>
                        <m:degHide m:val="on"/>
                        <m:ctrlPr>
                          <a:rPr lang="en-US" i="1">
                            <a:latin typeface="Cambria Math" panose="02040503050406030204" pitchFamily="18" charset="0"/>
                          </a:rPr>
                        </m:ctrlPr>
                      </m:radPr>
                      <m:deg/>
                      <m:e>
                        <m:acc>
                          <m:accPr>
                            <m:chr m:val="̅"/>
                            <m:ctrlPr>
                              <a:rPr lang="en-US" i="1">
                                <a:latin typeface="Cambria Math" panose="02040503050406030204" pitchFamily="18" charset="0"/>
                              </a:rPr>
                            </m:ctrlPr>
                          </m:accPr>
                          <m:e>
                            <m:sSup>
                              <m:sSupPr>
                                <m:ctrlPr>
                                  <a:rPr lang="en-US" i="1">
                                    <a:latin typeface="Cambria Math" panose="02040503050406030204" pitchFamily="18" charset="0"/>
                                  </a:rPr>
                                </m:ctrlPr>
                              </m:sSupPr>
                              <m:e>
                                <m:r>
                                  <a:rPr lang="en-US" i="1">
                                    <a:latin typeface="Cambria Math" panose="02040503050406030204" pitchFamily="18" charset="0"/>
                                  </a:rPr>
                                  <m:t>𝑖</m:t>
                                </m:r>
                              </m:e>
                              <m:sup>
                                <m:r>
                                  <a:rPr lang="en-US" i="1">
                                    <a:latin typeface="Cambria Math" panose="02040503050406030204" pitchFamily="18" charset="0"/>
                                  </a:rPr>
                                  <m:t>2</m:t>
                                </m:r>
                              </m:sup>
                            </m:sSup>
                          </m:e>
                        </m:acc>
                      </m:e>
                    </m:rad>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b="0" i="1" smtClean="0">
                                <a:latin typeface="Cambria Math" panose="02040503050406030204" pitchFamily="18" charset="0"/>
                              </a:rPr>
                              <m:t>0</m:t>
                            </m:r>
                          </m:sub>
                        </m:sSub>
                      </m:num>
                      <m:den>
                        <m:rad>
                          <m:radPr>
                            <m:degHide m:val="on"/>
                            <m:ctrlPr>
                              <a:rPr lang="en-US" i="1" smtClean="0">
                                <a:latin typeface="Cambria Math" panose="02040503050406030204" pitchFamily="18" charset="0"/>
                              </a:rPr>
                            </m:ctrlPr>
                          </m:radPr>
                          <m:deg/>
                          <m:e>
                            <m:r>
                              <a:rPr lang="en-US" b="0" i="1" smtClean="0">
                                <a:latin typeface="Cambria Math" panose="02040503050406030204" pitchFamily="18" charset="0"/>
                              </a:rPr>
                              <m:t>2</m:t>
                            </m:r>
                          </m:e>
                        </m:rad>
                      </m:den>
                    </m:f>
                  </m:oMath>
                </a14:m>
                <a:endParaRPr lang="en-US" dirty="0"/>
              </a:p>
              <a:p>
                <a:pPr marL="0" indent="0" algn="ctr">
                  <a:buNone/>
                </a:pPr>
                <a:r>
                  <a:rPr lang="en-US" dirty="0"/>
                  <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𝑟𝑚𝑠</m:t>
                        </m:r>
                      </m:sub>
                    </m:sSub>
                    <m:r>
                      <a:rPr lang="en-US" i="1">
                        <a:latin typeface="Cambria Math" panose="02040503050406030204" pitchFamily="18" charset="0"/>
                      </a:rPr>
                      <m:t>=</m:t>
                    </m:r>
                    <m:rad>
                      <m:radPr>
                        <m:degHide m:val="on"/>
                        <m:ctrlPr>
                          <a:rPr lang="en-US" i="1">
                            <a:latin typeface="Cambria Math" panose="02040503050406030204" pitchFamily="18" charset="0"/>
                          </a:rPr>
                        </m:ctrlPr>
                      </m:radPr>
                      <m:deg/>
                      <m:e>
                        <m:acc>
                          <m:accPr>
                            <m:chr m:val="̅"/>
                            <m:ctrlPr>
                              <a:rPr lang="en-US" i="1">
                                <a:latin typeface="Cambria Math" panose="02040503050406030204" pitchFamily="18" charset="0"/>
                              </a:rPr>
                            </m:ctrlPr>
                          </m:accPr>
                          <m:e>
                            <m:sSup>
                              <m:sSupPr>
                                <m:ctrlPr>
                                  <a:rPr lang="en-US" i="1">
                                    <a:latin typeface="Cambria Math" panose="02040503050406030204" pitchFamily="18" charset="0"/>
                                  </a:rPr>
                                </m:ctrlPr>
                              </m:sSupPr>
                              <m:e>
                                <m:r>
                                  <a:rPr lang="en-US" i="1">
                                    <a:latin typeface="Cambria Math" panose="02040503050406030204" pitchFamily="18" charset="0"/>
                                  </a:rPr>
                                  <m:t>𝑣</m:t>
                                </m:r>
                              </m:e>
                              <m:sup>
                                <m:r>
                                  <a:rPr lang="en-US" i="1">
                                    <a:latin typeface="Cambria Math" panose="02040503050406030204" pitchFamily="18" charset="0"/>
                                  </a:rPr>
                                  <m:t>2</m:t>
                                </m:r>
                              </m:sup>
                            </m:sSup>
                          </m:e>
                        </m:acc>
                      </m:e>
                    </m:rad>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b="0" i="1" smtClean="0">
                                <a:latin typeface="Cambria Math" panose="02040503050406030204" pitchFamily="18" charset="0"/>
                              </a:rPr>
                              <m:t>0</m:t>
                            </m:r>
                          </m:sub>
                        </m:sSub>
                      </m:num>
                      <m:den>
                        <m:rad>
                          <m:radPr>
                            <m:degHide m:val="on"/>
                            <m:ctrlPr>
                              <a:rPr lang="en-US" i="1" smtClean="0">
                                <a:latin typeface="Cambria Math" panose="02040503050406030204" pitchFamily="18" charset="0"/>
                              </a:rPr>
                            </m:ctrlPr>
                          </m:radPr>
                          <m:deg/>
                          <m:e>
                            <m:r>
                              <a:rPr lang="en-US" b="0" i="1" smtClean="0">
                                <a:latin typeface="Cambria Math" panose="02040503050406030204" pitchFamily="18" charset="0"/>
                              </a:rPr>
                              <m:t>2</m:t>
                            </m:r>
                          </m:e>
                        </m:rad>
                      </m:den>
                    </m:f>
                  </m:oMath>
                </a14:m>
                <a:endParaRPr lang="en-US" dirty="0"/>
              </a:p>
              <a:p>
                <a:pPr marL="0" indent="0" algn="ctr">
                  <a:buNone/>
                </a:pPr>
                <a:endParaRPr lang="en-US" dirty="0"/>
              </a:p>
              <a:p>
                <a:r>
                  <a:rPr lang="en-US" dirty="0"/>
                  <a:t>For the resistor in an ac circuit</a:t>
                </a:r>
              </a:p>
              <a:p>
                <a:pPr marL="0" indent="0">
                  <a:buNone/>
                </a:pPr>
                <a:endParaRPr lang="en-US" dirty="0"/>
              </a:p>
              <a:p>
                <a:pPr marL="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𝑟𝑚𝑠</m:t>
                          </m:r>
                        </m:sub>
                      </m:sSub>
                      <m:r>
                        <a:rPr lang="en-US" i="1">
                          <a:latin typeface="Cambria Math" panose="02040503050406030204" pitchFamily="18" charset="0"/>
                        </a:rPr>
                        <m:t>=</m:t>
                      </m:r>
                      <m:r>
                        <a:rPr lang="en-US" i="1">
                          <a:latin typeface="Cambria Math" panose="02040503050406030204" pitchFamily="18" charset="0"/>
                        </a:rPr>
                        <m:t>𝑅</m:t>
                      </m:r>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1">
                              <a:latin typeface="Cambria Math" panose="02040503050406030204" pitchFamily="18" charset="0"/>
                            </a:rPr>
                            <m:t>𝑟𝑚𝑠</m:t>
                          </m:r>
                        </m:sub>
                      </m:sSub>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l="-727" t="-2576"/>
                </a:stretch>
              </a:blipFill>
            </p:spPr>
            <p:txBody>
              <a:bodyPr/>
              <a:lstStyle/>
              <a:p>
                <a:r>
                  <a:rPr lang="en-US">
                    <a:noFill/>
                  </a:rPr>
                  <a:t> </a:t>
                </a:r>
              </a:p>
            </p:txBody>
          </p:sp>
        </mc:Fallback>
      </mc:AlternateContent>
      <p:sp>
        <p:nvSpPr>
          <p:cNvPr id="5" name="TextBox 4"/>
          <p:cNvSpPr txBox="1"/>
          <p:nvPr/>
        </p:nvSpPr>
        <p:spPr>
          <a:xfrm>
            <a:off x="0" y="5934670"/>
            <a:ext cx="3672588" cy="923330"/>
          </a:xfrm>
          <a:prstGeom prst="rect">
            <a:avLst/>
          </a:prstGeom>
          <a:solidFill>
            <a:srgbClr val="FFC000"/>
          </a:solidFill>
        </p:spPr>
        <p:txBody>
          <a:bodyPr wrap="square" rtlCol="0">
            <a:spAutoFit/>
          </a:bodyPr>
          <a:lstStyle/>
          <a:p>
            <a:r>
              <a:rPr lang="en-US" dirty="0"/>
              <a:t>“120-V ac” means the </a:t>
            </a:r>
            <a:r>
              <a:rPr lang="en-US" dirty="0" err="1"/>
              <a:t>rms</a:t>
            </a:r>
            <a:r>
              <a:rPr lang="en-US" dirty="0"/>
              <a:t> voltage, not the maximum, which is 170 V!</a:t>
            </a:r>
          </a:p>
        </p:txBody>
      </p:sp>
      <p:sp>
        <p:nvSpPr>
          <p:cNvPr id="6" name="TextBox 5"/>
          <p:cNvSpPr txBox="1"/>
          <p:nvPr/>
        </p:nvSpPr>
        <p:spPr>
          <a:xfrm>
            <a:off x="5486400" y="20007"/>
            <a:ext cx="3657600" cy="923330"/>
          </a:xfrm>
          <a:prstGeom prst="rect">
            <a:avLst/>
          </a:prstGeom>
          <a:solidFill>
            <a:schemeClr val="accent1"/>
          </a:solidFill>
        </p:spPr>
        <p:txBody>
          <a:bodyPr wrap="square" rtlCol="0">
            <a:spAutoFit/>
          </a:bodyPr>
          <a:lstStyle/>
          <a:p>
            <a:r>
              <a:rPr lang="en-US" i="1" dirty="0" err="1"/>
              <a:t>rms</a:t>
            </a:r>
            <a:r>
              <a:rPr lang="en-US" dirty="0"/>
              <a:t> current is a dc current that would produce the same power output as the actual ac circuit! </a:t>
            </a:r>
          </a:p>
        </p:txBody>
      </p:sp>
    </p:spTree>
    <p:extLst>
      <p:ext uri="{BB962C8B-B14F-4D97-AF65-F5344CB8AC3E}">
        <p14:creationId xmlns:p14="http://schemas.microsoft.com/office/powerpoint/2010/main" val="1804566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Inductor in an ac circuit</a:t>
            </a:r>
          </a:p>
        </p:txBody>
      </p:sp>
      <p:sp>
        <p:nvSpPr>
          <p:cNvPr id="5" name="TextBox 4"/>
          <p:cNvSpPr txBox="1"/>
          <p:nvPr/>
        </p:nvSpPr>
        <p:spPr>
          <a:xfrm>
            <a:off x="2286000" y="607291"/>
            <a:ext cx="6858000" cy="923330"/>
          </a:xfrm>
          <a:prstGeom prst="rect">
            <a:avLst/>
          </a:prstGeom>
          <a:noFill/>
        </p:spPr>
        <p:txBody>
          <a:bodyPr wrap="square" rtlCol="0">
            <a:spAutoFit/>
          </a:bodyPr>
          <a:lstStyle/>
          <a:p>
            <a:endParaRPr lang="en-US" dirty="0"/>
          </a:p>
          <a:p>
            <a:endParaRPr lang="en-US" dirty="0"/>
          </a:p>
          <a:p>
            <a:endParaRPr lang="en-US" dirty="0"/>
          </a:p>
        </p:txBody>
      </p:sp>
      <p:pic>
        <p:nvPicPr>
          <p:cNvPr id="3" name="Picture 2">
            <a:extLst>
              <a:ext uri="{FF2B5EF4-FFF2-40B4-BE49-F238E27FC236}">
                <a16:creationId xmlns:a16="http://schemas.microsoft.com/office/drawing/2014/main" id="{4F21DBB6-C803-367F-9ACC-0083B7944F5B}"/>
              </a:ext>
            </a:extLst>
          </p:cNvPr>
          <p:cNvPicPr>
            <a:picLocks noChangeAspect="1"/>
          </p:cNvPicPr>
          <p:nvPr/>
        </p:nvPicPr>
        <p:blipFill>
          <a:blip r:embed="rId2"/>
          <a:stretch>
            <a:fillRect/>
          </a:stretch>
        </p:blipFill>
        <p:spPr>
          <a:xfrm>
            <a:off x="935183" y="1981200"/>
            <a:ext cx="6163590" cy="2584928"/>
          </a:xfrm>
          <a:prstGeom prst="rect">
            <a:avLst/>
          </a:prstGeom>
        </p:spPr>
      </p:pic>
      <p:sp>
        <p:nvSpPr>
          <p:cNvPr id="10" name="TextBox 9">
            <a:extLst>
              <a:ext uri="{FF2B5EF4-FFF2-40B4-BE49-F238E27FC236}">
                <a16:creationId xmlns:a16="http://schemas.microsoft.com/office/drawing/2014/main" id="{83DBB239-DA47-0584-8B67-CA44F0E95DA0}"/>
              </a:ext>
            </a:extLst>
          </p:cNvPr>
          <p:cNvSpPr txBox="1"/>
          <p:nvPr/>
        </p:nvSpPr>
        <p:spPr>
          <a:xfrm>
            <a:off x="762000" y="4806811"/>
            <a:ext cx="7293965" cy="957185"/>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20000"/>
              </a:spcBef>
              <a:spcAft>
                <a:spcPts val="600"/>
              </a:spcAft>
              <a:buClr>
                <a:srgbClr val="6CB255"/>
              </a:buClr>
              <a:buSzTx/>
              <a:buFontTx/>
              <a:buAutoNum type="alphaLcParenBoth"/>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An AC voltage source in series with an inductor having negligible resistance.</a:t>
            </a:r>
          </a:p>
          <a:p>
            <a:pPr marL="342900" marR="0" lvl="0" indent="-342900" algn="l" defTabSz="914400" rtl="0" eaLnBrk="1" fontAlgn="base" latinLnBrk="0" hangingPunct="1">
              <a:lnSpc>
                <a:spcPct val="100000"/>
              </a:lnSpc>
              <a:spcBef>
                <a:spcPct val="20000"/>
              </a:spcBef>
              <a:spcAft>
                <a:spcPts val="600"/>
              </a:spcAft>
              <a:buClr>
                <a:srgbClr val="6CB255"/>
              </a:buClr>
              <a:buSzTx/>
              <a:buFontTx/>
              <a:buAutoNum type="alphaLcParenBoth"/>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Graph of current and voltage across the inductor as functions of time.</a:t>
            </a:r>
          </a:p>
        </p:txBody>
      </p:sp>
    </p:spTree>
    <p:extLst>
      <p:ext uri="{BB962C8B-B14F-4D97-AF65-F5344CB8AC3E}">
        <p14:creationId xmlns:p14="http://schemas.microsoft.com/office/powerpoint/2010/main" val="2616276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Inductor in an ac circuit, continued</a:t>
            </a:r>
          </a:p>
        </p:txBody>
      </p:sp>
      <mc:AlternateContent xmlns:mc="http://schemas.openxmlformats.org/markup-compatibility/2006" xmlns:a14="http://schemas.microsoft.com/office/drawing/2010/main">
        <mc:Choice Requires="a14">
          <p:sp>
            <p:nvSpPr>
              <p:cNvPr id="5" name="TextBox 4"/>
              <p:cNvSpPr txBox="1"/>
              <p:nvPr/>
            </p:nvSpPr>
            <p:spPr>
              <a:xfrm>
                <a:off x="457200" y="1796822"/>
                <a:ext cx="6858000" cy="2609689"/>
              </a:xfrm>
              <a:prstGeom prst="rect">
                <a:avLst/>
              </a:prstGeom>
              <a:noFill/>
            </p:spPr>
            <p:txBody>
              <a:bodyPr wrap="square" rtlCol="0">
                <a:spAutoFit/>
              </a:bodyPr>
              <a:lstStyle/>
              <a:p>
                <a:endParaRPr lang="en-US" dirty="0"/>
              </a:p>
              <a:p>
                <a:r>
                  <a:rPr lang="en-US" dirty="0"/>
                  <a:t>Current lags behind the voltage by 90 degrees.</a:t>
                </a:r>
              </a:p>
              <a:p>
                <a:pPr marL="285750" indent="-285750">
                  <a:buFont typeface="Arial" panose="020B0604020202020204" pitchFamily="34" charset="0"/>
                  <a:buChar char="•"/>
                </a:pPr>
                <a:endParaRPr lang="en-US" dirty="0"/>
              </a:p>
              <a:p>
                <a:pPr algn="ct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𝐿</m:t>
                        </m:r>
                        <m:r>
                          <a:rPr lang="en-US" i="1">
                            <a:latin typeface="Cambria Math" panose="02040503050406030204" pitchFamily="18" charset="0"/>
                          </a:rPr>
                          <m:t>,0</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𝑋</m:t>
                        </m:r>
                      </m:e>
                      <m:sub>
                        <m:r>
                          <a:rPr lang="en-US" i="1">
                            <a:latin typeface="Cambria Math" panose="02040503050406030204" pitchFamily="18" charset="0"/>
                          </a:rPr>
                          <m:t>𝐿</m:t>
                        </m:r>
                      </m:sub>
                    </m:sSub>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1">
                            <a:latin typeface="Cambria Math" panose="02040503050406030204" pitchFamily="18" charset="0"/>
                          </a:rPr>
                          <m:t>𝐿</m:t>
                        </m:r>
                        <m:r>
                          <a:rPr lang="en-US" i="1">
                            <a:latin typeface="Cambria Math" panose="02040503050406030204" pitchFamily="18" charset="0"/>
                          </a:rPr>
                          <m:t>,0</m:t>
                        </m:r>
                      </m:sub>
                    </m:sSub>
                  </m:oMath>
                </a14:m>
                <a:r>
                  <a:rPr lang="en-US" dirty="0"/>
                  <a:t> </a:t>
                </a:r>
              </a:p>
              <a:p>
                <a:r>
                  <a:rPr lang="en-US" dirty="0"/>
                  <a:t>or </a:t>
                </a:r>
              </a:p>
              <a:p>
                <a:r>
                  <a:rPr lang="en-US" dirty="0"/>
                  <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𝑉</m:t>
                        </m:r>
                      </m:e>
                      <m:sub>
                        <m:r>
                          <a:rPr lang="en-US" i="1">
                            <a:latin typeface="Cambria Math" panose="02040503050406030204" pitchFamily="18" charset="0"/>
                          </a:rPr>
                          <m:t>𝐿</m:t>
                        </m:r>
                        <m:r>
                          <a:rPr lang="en-US" i="1">
                            <a:latin typeface="Cambria Math" panose="02040503050406030204" pitchFamily="18" charset="0"/>
                          </a:rPr>
                          <m:t>,</m:t>
                        </m:r>
                        <m:r>
                          <a:rPr lang="en-US" i="1">
                            <a:latin typeface="Cambria Math" panose="02040503050406030204" pitchFamily="18" charset="0"/>
                          </a:rPr>
                          <m:t>𝑟𝑚𝑠</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𝑋</m:t>
                        </m:r>
                      </m:e>
                      <m:sub>
                        <m:r>
                          <a:rPr lang="en-US" i="1">
                            <a:latin typeface="Cambria Math" panose="02040503050406030204" pitchFamily="18" charset="0"/>
                          </a:rPr>
                          <m:t>𝐿</m:t>
                        </m:r>
                      </m:sub>
                    </m:sSub>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1">
                            <a:latin typeface="Cambria Math" panose="02040503050406030204" pitchFamily="18" charset="0"/>
                          </a:rPr>
                          <m:t>𝐿</m:t>
                        </m:r>
                        <m:r>
                          <a:rPr lang="en-US" i="1">
                            <a:latin typeface="Cambria Math" panose="02040503050406030204" pitchFamily="18" charset="0"/>
                          </a:rPr>
                          <m:t>,</m:t>
                        </m:r>
                        <m:r>
                          <a:rPr lang="en-US" i="1">
                            <a:latin typeface="Cambria Math" panose="02040503050406030204" pitchFamily="18" charset="0"/>
                          </a:rPr>
                          <m:t>𝑟𝑚𝑠</m:t>
                        </m:r>
                      </m:sub>
                    </m:sSub>
                  </m:oMath>
                </a14:m>
                <a:r>
                  <a:rPr lang="en-US" dirty="0"/>
                  <a:t> </a:t>
                </a:r>
              </a:p>
              <a:p>
                <a:pPr marL="285750" indent="-285750">
                  <a:buFont typeface="Arial" panose="020B0604020202020204" pitchFamily="34" charset="0"/>
                  <a:buChar char="•"/>
                </a:pPr>
                <a:endParaRPr lang="en-US" dirty="0"/>
              </a:p>
              <a:p>
                <a:r>
                  <a:rPr lang="en-US" dirty="0"/>
                  <a:t>where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𝑋</m:t>
                        </m:r>
                      </m:e>
                      <m:sub>
                        <m:r>
                          <a:rPr lang="en-US" i="1">
                            <a:latin typeface="Cambria Math" panose="02040503050406030204" pitchFamily="18" charset="0"/>
                          </a:rPr>
                          <m:t>𝐿</m:t>
                        </m:r>
                      </m:sub>
                    </m:sSub>
                    <m:r>
                      <a:rPr lang="en-US" i="1">
                        <a:latin typeface="Cambria Math" panose="02040503050406030204" pitchFamily="18" charset="0"/>
                      </a:rPr>
                      <m:t>=</m:t>
                    </m:r>
                    <m:r>
                      <a:rPr lang="en-US" i="1">
                        <a:latin typeface="Cambria Math" panose="02040503050406030204" pitchFamily="18" charset="0"/>
                      </a:rPr>
                      <m:t>𝜔</m:t>
                    </m:r>
                    <m:r>
                      <a:rPr lang="en-US" i="1">
                        <a:latin typeface="Cambria Math" panose="02040503050406030204" pitchFamily="18" charset="0"/>
                      </a:rPr>
                      <m:t>𝐿</m:t>
                    </m:r>
                  </m:oMath>
                </a14:m>
                <a:r>
                  <a:rPr lang="en-US" dirty="0"/>
                  <a:t> (</a:t>
                </a:r>
                <a:r>
                  <a:rPr lang="en-US" i="1" dirty="0"/>
                  <a:t>inductive reactance</a:t>
                </a:r>
                <a:r>
                  <a:rPr lang="en-US" dirty="0"/>
                  <a:t>)</a:t>
                </a:r>
              </a:p>
              <a:p>
                <a:endParaRPr lang="en-US" dirty="0"/>
              </a:p>
            </p:txBody>
          </p:sp>
        </mc:Choice>
        <mc:Fallback xmlns="">
          <p:sp>
            <p:nvSpPr>
              <p:cNvPr id="5" name="TextBox 4"/>
              <p:cNvSpPr txBox="1">
                <a:spLocks noRot="1" noChangeAspect="1" noMove="1" noResize="1" noEditPoints="1" noAdjustHandles="1" noChangeArrowheads="1" noChangeShapeType="1" noTextEdit="1"/>
              </p:cNvSpPr>
              <p:nvPr/>
            </p:nvSpPr>
            <p:spPr>
              <a:xfrm>
                <a:off x="457200" y="1796822"/>
                <a:ext cx="6858000" cy="2609689"/>
              </a:xfrm>
              <a:prstGeom prst="rect">
                <a:avLst/>
              </a:prstGeom>
              <a:blipFill>
                <a:blip r:embed="rId2"/>
                <a:stretch>
                  <a:fillRect l="-711"/>
                </a:stretch>
              </a:blipFill>
            </p:spPr>
            <p:txBody>
              <a:bodyPr/>
              <a:lstStyle/>
              <a:p>
                <a:r>
                  <a:rPr lang="en-US">
                    <a:noFill/>
                  </a:rPr>
                  <a:t> </a:t>
                </a:r>
              </a:p>
            </p:txBody>
          </p:sp>
        </mc:Fallback>
      </mc:AlternateContent>
      <p:sp>
        <p:nvSpPr>
          <p:cNvPr id="6" name="TextBox 5"/>
          <p:cNvSpPr txBox="1"/>
          <p:nvPr/>
        </p:nvSpPr>
        <p:spPr>
          <a:xfrm>
            <a:off x="5471932" y="5715000"/>
            <a:ext cx="3657600" cy="646331"/>
          </a:xfrm>
          <a:prstGeom prst="rect">
            <a:avLst/>
          </a:prstGeom>
          <a:solidFill>
            <a:schemeClr val="accent1">
              <a:lumMod val="20000"/>
              <a:lumOff val="80000"/>
            </a:schemeClr>
          </a:solidFill>
        </p:spPr>
        <p:txBody>
          <a:bodyPr wrap="square" rtlCol="0">
            <a:spAutoFit/>
          </a:bodyPr>
          <a:lstStyle/>
          <a:p>
            <a:r>
              <a:rPr lang="en-US" dirty="0"/>
              <a:t>Note: units of the inductive reactance are Ohms!</a:t>
            </a:r>
          </a:p>
        </p:txBody>
      </p:sp>
    </p:spTree>
    <p:extLst>
      <p:ext uri="{BB962C8B-B14F-4D97-AF65-F5344CB8AC3E}">
        <p14:creationId xmlns:p14="http://schemas.microsoft.com/office/powerpoint/2010/main" val="33328001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 inductor in an ac circuit example</a:t>
            </a:r>
          </a:p>
        </p:txBody>
      </p:sp>
      <p:sp>
        <p:nvSpPr>
          <p:cNvPr id="3" name="Content Placeholder 2"/>
          <p:cNvSpPr>
            <a:spLocks noGrp="1"/>
          </p:cNvSpPr>
          <p:nvPr>
            <p:ph idx="1"/>
          </p:nvPr>
        </p:nvSpPr>
        <p:spPr>
          <a:xfrm>
            <a:off x="609598" y="1930400"/>
            <a:ext cx="6347714" cy="3880773"/>
          </a:xfrm>
        </p:spPr>
        <p:txBody>
          <a:bodyPr/>
          <a:lstStyle/>
          <a:p>
            <a:pPr marL="0" indent="0">
              <a:buNone/>
            </a:pPr>
            <a:r>
              <a:rPr lang="en-US" dirty="0"/>
              <a:t>Suppose you want the current amplitude in a pure inductor in a radio receiver to be 250 </a:t>
            </a:r>
            <a:r>
              <a:rPr lang="en-US" dirty="0">
                <a:latin typeface="Symbol" panose="05050102010706020507" pitchFamily="18" charset="2"/>
              </a:rPr>
              <a:t>m</a:t>
            </a:r>
            <a:r>
              <a:rPr lang="en-US" dirty="0"/>
              <a:t>A when the voltage amplitude is 3.60 V at a frequency of 1.60 MHz (corresponding to the upper end of the AM broadcast band). What inductive reactance is needed? What inductance?  If the voltage amplitude is kept constant, what will be the current amplitude through the inductor at 16.0 </a:t>
            </a:r>
            <a:r>
              <a:rPr lang="en-US" dirty="0" err="1"/>
              <a:t>Mhz</a:t>
            </a:r>
            <a:r>
              <a:rPr lang="en-US" dirty="0"/>
              <a:t>?</a:t>
            </a:r>
          </a:p>
        </p:txBody>
      </p:sp>
    </p:spTree>
    <p:extLst>
      <p:ext uri="{BB962C8B-B14F-4D97-AF65-F5344CB8AC3E}">
        <p14:creationId xmlns:p14="http://schemas.microsoft.com/office/powerpoint/2010/main" val="31560548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Capacitor in an ac circuit</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09600" y="1981200"/>
                <a:ext cx="7696200" cy="5410200"/>
              </a:xfrm>
            </p:spPr>
            <p:txBody>
              <a:bodyPr>
                <a:normAutofit/>
              </a:bodyPr>
              <a:lstStyle/>
              <a:p>
                <a:pPr marL="0" indent="0">
                  <a:buNone/>
                </a:pPr>
                <a:endParaRPr lang="en-US" sz="2100" dirty="0"/>
              </a:p>
              <a:p>
                <a:pPr marL="0" indent="0">
                  <a:buNone/>
                </a:pPr>
                <a14:m>
                  <m:oMathPara xmlns:m="http://schemas.openxmlformats.org/officeDocument/2006/math">
                    <m:oMathParaPr>
                      <m:jc m:val="centerGroup"/>
                    </m:oMathParaPr>
                    <m:oMath xmlns:m="http://schemas.openxmlformats.org/officeDocument/2006/math">
                      <m:sSub>
                        <m:sSubPr>
                          <m:ctrlPr>
                            <a:rPr lang="en-US" sz="2100" i="1">
                              <a:latin typeface="Cambria Math" panose="02040503050406030204" pitchFamily="18" charset="0"/>
                            </a:rPr>
                          </m:ctrlPr>
                        </m:sSubPr>
                        <m:e>
                          <m:r>
                            <a:rPr lang="en-US" sz="2100" i="1">
                              <a:latin typeface="Cambria Math" panose="02040503050406030204" pitchFamily="18" charset="0"/>
                            </a:rPr>
                            <m:t>𝑉</m:t>
                          </m:r>
                        </m:e>
                        <m:sub>
                          <m:r>
                            <a:rPr lang="en-US" sz="2100" i="1">
                              <a:latin typeface="Cambria Math" panose="02040503050406030204" pitchFamily="18" charset="0"/>
                            </a:rPr>
                            <m:t>𝐶</m:t>
                          </m:r>
                          <m:r>
                            <a:rPr lang="en-US" sz="2100" i="1">
                              <a:latin typeface="Cambria Math" panose="02040503050406030204" pitchFamily="18" charset="0"/>
                            </a:rPr>
                            <m:t>,</m:t>
                          </m:r>
                          <m:r>
                            <a:rPr lang="en-US" sz="2100" i="1">
                              <a:latin typeface="Cambria Math" panose="02040503050406030204" pitchFamily="18" charset="0"/>
                            </a:rPr>
                            <m:t>𝑟𝑚𝑠</m:t>
                          </m:r>
                        </m:sub>
                      </m:sSub>
                      <m:r>
                        <a:rPr lang="en-US" sz="2100" i="1">
                          <a:latin typeface="Cambria Math" panose="02040503050406030204" pitchFamily="18" charset="0"/>
                        </a:rPr>
                        <m:t>=</m:t>
                      </m:r>
                      <m:sSub>
                        <m:sSubPr>
                          <m:ctrlPr>
                            <a:rPr lang="en-US" sz="2100" i="1">
                              <a:latin typeface="Cambria Math" panose="02040503050406030204" pitchFamily="18" charset="0"/>
                            </a:rPr>
                          </m:ctrlPr>
                        </m:sSubPr>
                        <m:e>
                          <m:r>
                            <a:rPr lang="en-US" sz="2100" i="1">
                              <a:latin typeface="Cambria Math" panose="02040503050406030204" pitchFamily="18" charset="0"/>
                            </a:rPr>
                            <m:t>𝑋</m:t>
                          </m:r>
                        </m:e>
                        <m:sub>
                          <m:r>
                            <a:rPr lang="en-US" sz="2100" i="1">
                              <a:latin typeface="Cambria Math" panose="02040503050406030204" pitchFamily="18" charset="0"/>
                            </a:rPr>
                            <m:t>𝐶</m:t>
                          </m:r>
                        </m:sub>
                      </m:sSub>
                      <m:sSub>
                        <m:sSubPr>
                          <m:ctrlPr>
                            <a:rPr lang="en-US" sz="2100" i="1">
                              <a:latin typeface="Cambria Math" panose="02040503050406030204" pitchFamily="18" charset="0"/>
                            </a:rPr>
                          </m:ctrlPr>
                        </m:sSubPr>
                        <m:e>
                          <m:r>
                            <a:rPr lang="en-US" sz="2100" i="1">
                              <a:latin typeface="Cambria Math" panose="02040503050406030204" pitchFamily="18" charset="0"/>
                            </a:rPr>
                            <m:t>𝐼</m:t>
                          </m:r>
                        </m:e>
                        <m:sub>
                          <m:r>
                            <a:rPr lang="en-US" sz="2100" i="1">
                              <a:latin typeface="Cambria Math" panose="02040503050406030204" pitchFamily="18" charset="0"/>
                            </a:rPr>
                            <m:t>𝐶</m:t>
                          </m:r>
                          <m:r>
                            <a:rPr lang="en-US" sz="2100" i="1">
                              <a:latin typeface="Cambria Math" panose="02040503050406030204" pitchFamily="18" charset="0"/>
                            </a:rPr>
                            <m:t>,</m:t>
                          </m:r>
                          <m:r>
                            <a:rPr lang="en-US" sz="2100" i="1">
                              <a:latin typeface="Cambria Math" panose="02040503050406030204" pitchFamily="18" charset="0"/>
                            </a:rPr>
                            <m:t>𝑟𝑚𝑠</m:t>
                          </m:r>
                        </m:sub>
                      </m:sSub>
                    </m:oMath>
                  </m:oMathPara>
                </a14:m>
                <a:endParaRPr lang="en-US" sz="2100" dirty="0"/>
              </a:p>
              <a:p>
                <a:pPr marL="0" indent="0">
                  <a:buNone/>
                </a:pPr>
                <a14:m>
                  <m:oMathPara xmlns:m="http://schemas.openxmlformats.org/officeDocument/2006/math">
                    <m:oMathParaPr>
                      <m:jc m:val="centerGroup"/>
                    </m:oMathParaPr>
                    <m:oMath xmlns:m="http://schemas.openxmlformats.org/officeDocument/2006/math">
                      <m:sSub>
                        <m:sSubPr>
                          <m:ctrlPr>
                            <a:rPr lang="en-US" sz="2100" i="1">
                              <a:latin typeface="Cambria Math" panose="02040503050406030204" pitchFamily="18" charset="0"/>
                            </a:rPr>
                          </m:ctrlPr>
                        </m:sSubPr>
                        <m:e>
                          <m:r>
                            <a:rPr lang="en-US" sz="2100" i="1">
                              <a:latin typeface="Cambria Math" panose="02040503050406030204" pitchFamily="18" charset="0"/>
                            </a:rPr>
                            <m:t>𝑉</m:t>
                          </m:r>
                        </m:e>
                        <m:sub>
                          <m:r>
                            <a:rPr lang="en-US" sz="2100" i="1">
                              <a:latin typeface="Cambria Math" panose="02040503050406030204" pitchFamily="18" charset="0"/>
                            </a:rPr>
                            <m:t>𝐶</m:t>
                          </m:r>
                          <m:r>
                            <a:rPr lang="en-US" sz="2100" i="1">
                              <a:latin typeface="Cambria Math" panose="02040503050406030204" pitchFamily="18" charset="0"/>
                            </a:rPr>
                            <m:t>,0</m:t>
                          </m:r>
                        </m:sub>
                      </m:sSub>
                      <m:r>
                        <a:rPr lang="en-US" sz="2100" i="1">
                          <a:latin typeface="Cambria Math" panose="02040503050406030204" pitchFamily="18" charset="0"/>
                        </a:rPr>
                        <m:t>=</m:t>
                      </m:r>
                      <m:sSub>
                        <m:sSubPr>
                          <m:ctrlPr>
                            <a:rPr lang="en-US" sz="2100" i="1">
                              <a:latin typeface="Cambria Math" panose="02040503050406030204" pitchFamily="18" charset="0"/>
                            </a:rPr>
                          </m:ctrlPr>
                        </m:sSubPr>
                        <m:e>
                          <m:r>
                            <a:rPr lang="en-US" sz="2100" i="1">
                              <a:latin typeface="Cambria Math" panose="02040503050406030204" pitchFamily="18" charset="0"/>
                            </a:rPr>
                            <m:t>𝑋</m:t>
                          </m:r>
                        </m:e>
                        <m:sub>
                          <m:r>
                            <a:rPr lang="en-US" sz="2100" i="1">
                              <a:latin typeface="Cambria Math" panose="02040503050406030204" pitchFamily="18" charset="0"/>
                            </a:rPr>
                            <m:t>𝐶</m:t>
                          </m:r>
                        </m:sub>
                      </m:sSub>
                      <m:sSub>
                        <m:sSubPr>
                          <m:ctrlPr>
                            <a:rPr lang="en-US" sz="2100" i="1">
                              <a:latin typeface="Cambria Math" panose="02040503050406030204" pitchFamily="18" charset="0"/>
                            </a:rPr>
                          </m:ctrlPr>
                        </m:sSubPr>
                        <m:e>
                          <m:r>
                            <a:rPr lang="en-US" sz="2100" i="1">
                              <a:latin typeface="Cambria Math" panose="02040503050406030204" pitchFamily="18" charset="0"/>
                            </a:rPr>
                            <m:t>𝐼</m:t>
                          </m:r>
                        </m:e>
                        <m:sub>
                          <m:eqArr>
                            <m:eqArrPr>
                              <m:ctrlPr>
                                <a:rPr lang="en-US" sz="2100" i="1">
                                  <a:latin typeface="Cambria Math" panose="02040503050406030204" pitchFamily="18" charset="0"/>
                                </a:rPr>
                              </m:ctrlPr>
                            </m:eqArrPr>
                            <m:e>
                              <m:r>
                                <a:rPr lang="en-US" sz="2100" i="1">
                                  <a:latin typeface="Cambria Math" panose="02040503050406030204" pitchFamily="18" charset="0"/>
                                </a:rPr>
                                <m:t>𝐶</m:t>
                              </m:r>
                              <m:r>
                                <a:rPr lang="en-US" sz="2100" i="1">
                                  <a:latin typeface="Cambria Math" panose="02040503050406030204" pitchFamily="18" charset="0"/>
                                </a:rPr>
                                <m:t>,0</m:t>
                              </m:r>
                            </m:e>
                            <m:e/>
                          </m:eqArr>
                        </m:sub>
                      </m:sSub>
                    </m:oMath>
                  </m:oMathPara>
                </a14:m>
                <a:endParaRPr lang="en-US" sz="2100" dirty="0"/>
              </a:p>
              <a:p>
                <a:pPr marL="0" indent="0">
                  <a:buNone/>
                </a:pPr>
                <a:r>
                  <a:rPr lang="en-US" sz="2100" dirty="0"/>
                  <a:t>where </a:t>
                </a:r>
              </a:p>
              <a:p>
                <a:pPr marL="0" indent="0">
                  <a:buNone/>
                </a:pPr>
                <a14:m>
                  <m:oMathPara xmlns:m="http://schemas.openxmlformats.org/officeDocument/2006/math">
                    <m:oMathParaPr>
                      <m:jc m:val="centerGroup"/>
                    </m:oMathParaPr>
                    <m:oMath xmlns:m="http://schemas.openxmlformats.org/officeDocument/2006/math">
                      <m:sSub>
                        <m:sSubPr>
                          <m:ctrlPr>
                            <a:rPr lang="en-US" sz="2100" i="1">
                              <a:latin typeface="Cambria Math" panose="02040503050406030204" pitchFamily="18" charset="0"/>
                            </a:rPr>
                          </m:ctrlPr>
                        </m:sSubPr>
                        <m:e>
                          <m:r>
                            <a:rPr lang="en-US" sz="2100" b="0" i="1" smtClean="0">
                              <a:latin typeface="Cambria Math" panose="02040503050406030204" pitchFamily="18" charset="0"/>
                            </a:rPr>
                            <m:t>𝑋</m:t>
                          </m:r>
                        </m:e>
                        <m:sub>
                          <m:r>
                            <a:rPr lang="en-US" sz="2100" i="1">
                              <a:latin typeface="Cambria Math" panose="02040503050406030204" pitchFamily="18" charset="0"/>
                            </a:rPr>
                            <m:t>𝑐</m:t>
                          </m:r>
                        </m:sub>
                      </m:sSub>
                      <m:r>
                        <a:rPr lang="en-US" sz="2100" i="1">
                          <a:latin typeface="Cambria Math" panose="02040503050406030204" pitchFamily="18" charset="0"/>
                        </a:rPr>
                        <m:t>=</m:t>
                      </m:r>
                      <m:f>
                        <m:fPr>
                          <m:ctrlPr>
                            <a:rPr lang="en-US" sz="2100" i="1">
                              <a:latin typeface="Cambria Math" panose="02040503050406030204" pitchFamily="18" charset="0"/>
                            </a:rPr>
                          </m:ctrlPr>
                        </m:fPr>
                        <m:num>
                          <m:r>
                            <a:rPr lang="en-US" sz="2100" i="1">
                              <a:latin typeface="Cambria Math" panose="02040503050406030204" pitchFamily="18" charset="0"/>
                            </a:rPr>
                            <m:t>1</m:t>
                          </m:r>
                        </m:num>
                        <m:den>
                          <m:r>
                            <a:rPr lang="en-US" sz="2100" i="1">
                              <a:latin typeface="Cambria Math" panose="02040503050406030204" pitchFamily="18" charset="0"/>
                            </a:rPr>
                            <m:t>𝜔</m:t>
                          </m:r>
                          <m:r>
                            <a:rPr lang="en-US" sz="2100" i="1">
                              <a:latin typeface="Cambria Math" panose="02040503050406030204" pitchFamily="18" charset="0"/>
                            </a:rPr>
                            <m:t>𝐶</m:t>
                          </m:r>
                        </m:den>
                      </m:f>
                    </m:oMath>
                  </m:oMathPara>
                </a14:m>
                <a:endParaRPr lang="en-US" sz="2100" dirty="0"/>
              </a:p>
              <a:p>
                <a:pPr marL="0" indent="0">
                  <a:buNone/>
                </a:pPr>
                <a:r>
                  <a:rPr lang="en-US" sz="2100" dirty="0"/>
                  <a:t>is </a:t>
                </a:r>
                <a:r>
                  <a:rPr lang="en-US" sz="2100" i="1" dirty="0"/>
                  <a:t>capacitive reactance </a:t>
                </a:r>
              </a:p>
              <a:p>
                <a:pPr marL="0" indent="0">
                  <a:buNone/>
                </a:pPr>
                <a:endParaRPr lang="en-US" sz="2100" i="1" dirty="0"/>
              </a:p>
              <a:p>
                <a:pPr marL="0" indent="0">
                  <a:buNone/>
                </a:pPr>
                <a:endParaRPr lang="en-US" sz="2100" i="1" dirty="0"/>
              </a:p>
              <a:p>
                <a:pPr marL="0" indent="0">
                  <a:buNone/>
                </a:pPr>
                <a:endParaRPr lang="en-US" sz="2100" i="1" dirty="0"/>
              </a:p>
              <a:p>
                <a:pPr marL="0" indent="0">
                  <a:buNone/>
                </a:pPr>
                <a:endParaRPr lang="en-US" sz="2100" i="1" dirty="0"/>
              </a:p>
              <a:p>
                <a:pPr marL="0" indent="0">
                  <a:buNone/>
                </a:pPr>
                <a:endParaRPr lang="en-US" sz="2100" i="1"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09600" y="1981200"/>
                <a:ext cx="7696200" cy="5410200"/>
              </a:xfrm>
              <a:blipFill>
                <a:blip r:embed="rId2"/>
                <a:stretch>
                  <a:fillRect l="-2138"/>
                </a:stretch>
              </a:blipFill>
            </p:spPr>
            <p:txBody>
              <a:bodyPr/>
              <a:lstStyle/>
              <a:p>
                <a:r>
                  <a:rPr lang="en-US">
                    <a:noFill/>
                  </a:rPr>
                  <a:t> </a:t>
                </a:r>
              </a:p>
            </p:txBody>
          </p:sp>
        </mc:Fallback>
      </mc:AlternateContent>
    </p:spTree>
    <p:extLst>
      <p:ext uri="{BB962C8B-B14F-4D97-AF65-F5344CB8AC3E}">
        <p14:creationId xmlns:p14="http://schemas.microsoft.com/office/powerpoint/2010/main" val="16569481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8779</TotalTime>
  <Words>758</Words>
  <Application>Microsoft Office PowerPoint</Application>
  <PresentationFormat>On-screen Show (4:3)</PresentationFormat>
  <Paragraphs>84</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Retrospect</vt:lpstr>
      <vt:lpstr>ALTERNATING CURRENTS</vt:lpstr>
      <vt:lpstr>Today’s objectives</vt:lpstr>
      <vt:lpstr>ac generator</vt:lpstr>
      <vt:lpstr>Resistor in an ac circuit</vt:lpstr>
      <vt:lpstr>rms current</vt:lpstr>
      <vt:lpstr>Inductor in an ac circuit</vt:lpstr>
      <vt:lpstr>Inductor in an ac circuit, continued</vt:lpstr>
      <vt:lpstr>An inductor in an ac circuit example</vt:lpstr>
      <vt:lpstr>Capacitor in an ac circuit</vt:lpstr>
      <vt:lpstr>Capacitance in an ac circuit, continued</vt:lpstr>
      <vt:lpstr>Phasors</vt:lpstr>
      <vt:lpstr>The L-R-C series circuit</vt:lpstr>
      <vt:lpstr>The L-R-C series circuit, continued</vt:lpstr>
      <vt:lpstr>Impedance</vt:lpstr>
      <vt:lpstr>Resonance in an ac circuit</vt:lpstr>
      <vt:lpstr>Resonance and the circuits’ resistance</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502</cp:revision>
  <cp:lastPrinted>2011-04-21T17:00:36Z</cp:lastPrinted>
  <dcterms:created xsi:type="dcterms:W3CDTF">2002-07-11T17:04:39Z</dcterms:created>
  <dcterms:modified xsi:type="dcterms:W3CDTF">2023-12-15T15:19:52Z</dcterms:modified>
</cp:coreProperties>
</file>