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69" r:id="rId1"/>
  </p:sldMasterIdLst>
  <p:notesMasterIdLst>
    <p:notesMasterId r:id="rId9"/>
  </p:notesMasterIdLst>
  <p:handoutMasterIdLst>
    <p:handoutMasterId r:id="rId10"/>
  </p:handoutMasterIdLst>
  <p:sldIdLst>
    <p:sldId id="303" r:id="rId2"/>
    <p:sldId id="392" r:id="rId3"/>
    <p:sldId id="347" r:id="rId4"/>
    <p:sldId id="348" r:id="rId5"/>
    <p:sldId id="369" r:id="rId6"/>
    <p:sldId id="372" r:id="rId7"/>
    <p:sldId id="386" r:id="rId8"/>
  </p:sldIdLst>
  <p:sldSz cx="9144000" cy="6858000" type="screen4x3"/>
  <p:notesSz cx="6858000" cy="9144000"/>
  <p:custDataLst>
    <p:tags r:id="rId1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2" autoAdjust="0"/>
    <p:restoredTop sz="93202" autoAdjust="0"/>
  </p:normalViewPr>
  <p:slideViewPr>
    <p:cSldViewPr>
      <p:cViewPr varScale="1">
        <p:scale>
          <a:sx n="111" d="100"/>
          <a:sy n="111" d="100"/>
        </p:scale>
        <p:origin x="684" y="80"/>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6BEC9396-8555-FA4B-BE46-CD49A721E76D}"/>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FB3592F9-13EE-7E8D-A00B-502BDAFD38C4}"/>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82E9DA3B-9F6E-28D5-2B5E-BEF507A280C8}"/>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376516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46775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6363850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One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4400590"/>
          </a:xfrm>
        </p:spPr>
        <p:txBody>
          <a:bodyPr/>
          <a:lstStyle/>
          <a:p>
            <a:pPr lvl="0"/>
            <a:r>
              <a:rPr lang="en-US" dirty="0"/>
              <a:t>Edit Master text styles</a:t>
            </a:r>
          </a:p>
        </p:txBody>
      </p:sp>
    </p:spTree>
    <p:extLst>
      <p:ext uri="{BB962C8B-B14F-4D97-AF65-F5344CB8AC3E}">
        <p14:creationId xmlns:p14="http://schemas.microsoft.com/office/powerpoint/2010/main" val="20538433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p>
            <a:pPr lvl="0"/>
            <a:r>
              <a:rPr lang="en-US" dirty="0"/>
              <a:t>Edit Master text styles</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p>
            <a:pPr lvl="0"/>
            <a:r>
              <a:rPr lang="en-US" dirty="0"/>
              <a:t>Edit Master text styles</a:t>
            </a:r>
          </a:p>
        </p:txBody>
      </p:sp>
    </p:spTree>
    <p:extLst>
      <p:ext uri="{BB962C8B-B14F-4D97-AF65-F5344CB8AC3E}">
        <p14:creationId xmlns:p14="http://schemas.microsoft.com/office/powerpoint/2010/main" val="2339202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68303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4148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35599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37069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26828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106361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1519117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1949345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489224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11973C2-EB8B-452A-A698-4A252FD3A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10162E77-11AD-44A7-84EC-40C59EEFBD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86200" y="634946"/>
            <a:ext cx="4776107" cy="1450757"/>
          </a:xfrm>
        </p:spPr>
        <p:txBody>
          <a:bodyPr>
            <a:normAutofit/>
          </a:bodyPr>
          <a:lstStyle/>
          <a:p>
            <a:r>
              <a:rPr lang="en-US" sz="4700" dirty="0">
                <a:solidFill>
                  <a:srgbClr val="514467"/>
                </a:solidFill>
              </a:rPr>
              <a:t>COULOMB’S LAW </a:t>
            </a:r>
          </a:p>
        </p:txBody>
      </p:sp>
      <p:pic>
        <p:nvPicPr>
          <p:cNvPr id="5" name="Picture 4"/>
          <p:cNvPicPr>
            <a:picLocks noChangeAspect="1"/>
          </p:cNvPicPr>
          <p:nvPr/>
        </p:nvPicPr>
        <p:blipFill rotWithShape="1">
          <a:blip r:embed="rId2"/>
          <a:srcRect l="15151" r="48647" b="1"/>
          <a:stretch/>
        </p:blipFill>
        <p:spPr>
          <a:xfrm>
            <a:off x="20" y="-12128"/>
            <a:ext cx="3490702" cy="6870127"/>
          </a:xfrm>
          <a:prstGeom prst="rect">
            <a:avLst/>
          </a:prstGeom>
        </p:spPr>
      </p:pic>
      <p:cxnSp>
        <p:nvCxnSpPr>
          <p:cNvPr id="14" name="Straight Connector 13">
            <a:extLst>
              <a:ext uri="{FF2B5EF4-FFF2-40B4-BE49-F238E27FC236}">
                <a16:creationId xmlns:a16="http://schemas.microsoft.com/office/drawing/2014/main" id="{5AB158E9-1B40-4CD6-95F0-95CA11DF7B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65712" y="2085703"/>
            <a:ext cx="4628015"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3886200" y="2198914"/>
            <a:ext cx="4776107" cy="3670180"/>
          </a:xfrm>
        </p:spPr>
        <p:txBody>
          <a:bodyPr>
            <a:normAutofit/>
          </a:bodyPr>
          <a:lstStyle/>
          <a:p>
            <a:pPr marL="0" indent="0">
              <a:buNone/>
            </a:pPr>
            <a:endParaRPr lang="en-US" dirty="0"/>
          </a:p>
        </p:txBody>
      </p:sp>
      <p:pic>
        <p:nvPicPr>
          <p:cNvPr id="4" name="Picture 3" descr="OSX-Stacked-TM-RGB-300dpi-2016.jpg">
            <a:extLst>
              <a:ext uri="{FF2B5EF4-FFF2-40B4-BE49-F238E27FC236}">
                <a16:creationId xmlns:a16="http://schemas.microsoft.com/office/drawing/2014/main" id="{47D2F949-FFF7-419D-5A07-EA757687AD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83DF-12C6-6AC1-2C75-62C10EBC2C4F}"/>
              </a:ext>
            </a:extLst>
          </p:cNvPr>
          <p:cNvSpPr>
            <a:spLocks noGrp="1"/>
          </p:cNvSpPr>
          <p:nvPr>
            <p:ph type="title"/>
          </p:nvPr>
        </p:nvSpPr>
        <p:spPr/>
        <p:txBody>
          <a:bodyPr/>
          <a:lstStyle/>
          <a:p>
            <a:r>
              <a:rPr lang="en-US" dirty="0"/>
              <a:t>Today’s objectives</a:t>
            </a:r>
          </a:p>
        </p:txBody>
      </p:sp>
      <p:sp>
        <p:nvSpPr>
          <p:cNvPr id="3" name="Content Placeholder 2">
            <a:extLst>
              <a:ext uri="{FF2B5EF4-FFF2-40B4-BE49-F238E27FC236}">
                <a16:creationId xmlns:a16="http://schemas.microsoft.com/office/drawing/2014/main" id="{A822C281-42A2-9031-67D7-974E7FCEA35B}"/>
              </a:ext>
            </a:extLst>
          </p:cNvPr>
          <p:cNvSpPr>
            <a:spLocks noGrp="1"/>
          </p:cNvSpPr>
          <p:nvPr>
            <p:ph idx="1"/>
          </p:nvPr>
        </p:nvSpPr>
        <p:spPr/>
        <p:txBody>
          <a:bodyPr/>
          <a:lstStyle/>
          <a:p>
            <a:pPr algn="l"/>
            <a:r>
              <a:rPr lang="en-US" b="0" i="0" dirty="0">
                <a:solidFill>
                  <a:srgbClr val="555555"/>
                </a:solidFill>
                <a:effectLst/>
                <a:latin typeface="Neue Helvetica W01"/>
              </a:rPr>
              <a:t>By the end of this </a:t>
            </a:r>
            <a:r>
              <a:rPr lang="en-US" dirty="0">
                <a:solidFill>
                  <a:srgbClr val="555555"/>
                </a:solidFill>
                <a:latin typeface="Neue Helvetica W01"/>
              </a:rPr>
              <a:t>class</a:t>
            </a:r>
            <a:r>
              <a:rPr lang="en-US" b="0" i="0" dirty="0">
                <a:solidFill>
                  <a:srgbClr val="555555"/>
                </a:solidFill>
                <a:effectLst/>
                <a:latin typeface="Neue Helvetica W01"/>
              </a:rPr>
              <a:t>, you will be able to:</a:t>
            </a:r>
          </a:p>
          <a:p>
            <a:pPr algn="l">
              <a:buFont typeface="Arial" panose="020B0604020202020204" pitchFamily="34" charset="0"/>
              <a:buChar char="•"/>
            </a:pPr>
            <a:r>
              <a:rPr lang="en-US" b="0" i="0" dirty="0">
                <a:solidFill>
                  <a:srgbClr val="424242"/>
                </a:solidFill>
                <a:effectLst/>
                <a:latin typeface="Neue Helvetica W01"/>
              </a:rPr>
              <a:t>State Coulomb’s law in terms of how the electrostatic force changes with the distance between two objects.</a:t>
            </a:r>
          </a:p>
          <a:p>
            <a:pPr algn="l">
              <a:buFont typeface="Arial" panose="020B0604020202020204" pitchFamily="34" charset="0"/>
              <a:buChar char="•"/>
            </a:pPr>
            <a:r>
              <a:rPr lang="en-US" b="0" i="0" dirty="0">
                <a:solidFill>
                  <a:srgbClr val="424242"/>
                </a:solidFill>
                <a:effectLst/>
                <a:latin typeface="Neue Helvetica W01"/>
              </a:rPr>
              <a:t>Calculate the electrostatic force between two charged point forces, such as electrons or protons.</a:t>
            </a:r>
          </a:p>
          <a:p>
            <a:pPr algn="l">
              <a:buFont typeface="Arial" panose="020B0604020202020204" pitchFamily="34" charset="0"/>
              <a:buChar char="•"/>
            </a:pPr>
            <a:r>
              <a:rPr lang="en-US" b="0" i="0" dirty="0">
                <a:solidFill>
                  <a:srgbClr val="424242"/>
                </a:solidFill>
                <a:effectLst/>
                <a:latin typeface="Neue Helvetica W01"/>
              </a:rPr>
              <a:t>Compare the electrostatic force to the gravitational attraction for a proton and an electron; for a human and the Earth.</a:t>
            </a:r>
          </a:p>
          <a:p>
            <a:endParaRPr lang="en-US" dirty="0"/>
          </a:p>
        </p:txBody>
      </p:sp>
    </p:spTree>
    <p:extLst>
      <p:ext uri="{BB962C8B-B14F-4D97-AF65-F5344CB8AC3E}">
        <p14:creationId xmlns:p14="http://schemas.microsoft.com/office/powerpoint/2010/main" val="2326438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36F1772-5B88-4687-974A-52C4564FFF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58509" y="634946"/>
            <a:ext cx="4803797" cy="1450757"/>
          </a:xfrm>
        </p:spPr>
        <p:txBody>
          <a:bodyPr>
            <a:normAutofit/>
          </a:bodyPr>
          <a:lstStyle/>
          <a:p>
            <a:r>
              <a:rPr lang="en-US" dirty="0"/>
              <a:t>Force between point charges </a:t>
            </a:r>
          </a:p>
        </p:txBody>
      </p:sp>
      <p:pic>
        <p:nvPicPr>
          <p:cNvPr id="5" name="Picture 4" descr="A black and white photo of a person in military uniform&#10;&#10;Description automatically generated"/>
          <p:cNvPicPr>
            <a:picLocks noChangeAspect="1"/>
          </p:cNvPicPr>
          <p:nvPr/>
        </p:nvPicPr>
        <p:blipFill>
          <a:blip r:embed="rId2"/>
          <a:stretch>
            <a:fillRect/>
          </a:stretch>
        </p:blipFill>
        <p:spPr>
          <a:xfrm>
            <a:off x="495942" y="581098"/>
            <a:ext cx="2974337" cy="2476136"/>
          </a:xfrm>
          <a:prstGeom prst="rect">
            <a:avLst/>
          </a:prstGeom>
        </p:spPr>
      </p:pic>
      <p:cxnSp>
        <p:nvCxnSpPr>
          <p:cNvPr id="12" name="Straight Connector 11">
            <a:extLst>
              <a:ext uri="{FF2B5EF4-FFF2-40B4-BE49-F238E27FC236}">
                <a16:creationId xmlns:a16="http://schemas.microsoft.com/office/drawing/2014/main" id="{FC2C99CD-8BCA-45F5-BA47-7A6D80CA892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885935" y="2086188"/>
            <a:ext cx="43891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pic>
        <p:nvPicPr>
          <p:cNvPr id="4" name="Picture 3" descr="Within the device, the negatively charged ball attracts the positively charged one. The positive ball moves until the elastic forces in the torsion fiber supporting the ball balance the electrostatic attraction.&#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4322" y="3218101"/>
            <a:ext cx="1937576" cy="2476136"/>
          </a:xfrm>
          <a:prstGeom prst="rect">
            <a:avLst/>
          </a:prstGeom>
        </p:spPr>
      </p:pic>
      <p:sp>
        <p:nvSpPr>
          <p:cNvPr id="3" name="Content Placeholder 2"/>
          <p:cNvSpPr>
            <a:spLocks noGrp="1"/>
          </p:cNvSpPr>
          <p:nvPr>
            <p:ph idx="1"/>
          </p:nvPr>
        </p:nvSpPr>
        <p:spPr>
          <a:xfrm>
            <a:off x="3858509" y="2198914"/>
            <a:ext cx="4803797" cy="3670180"/>
          </a:xfrm>
        </p:spPr>
        <p:txBody>
          <a:bodyPr>
            <a:normAutofit/>
          </a:bodyPr>
          <a:lstStyle/>
          <a:p>
            <a:pPr marL="255600" indent="-255600">
              <a:buSzPct val="100000"/>
            </a:pPr>
            <a:r>
              <a:rPr lang="en-CA" dirty="0"/>
              <a:t>Coulomb studied the interaction forces of charged particles in detail in 1784. </a:t>
            </a:r>
          </a:p>
          <a:p>
            <a:pPr marL="255600" indent="-255600">
              <a:buSzPct val="100000"/>
            </a:pPr>
            <a:r>
              <a:rPr lang="en-CA" dirty="0"/>
              <a:t>He used a torsion balance similar to the one used 13 years later by Cavendish to study the much weaker gravitational interaction. </a:t>
            </a:r>
          </a:p>
          <a:p>
            <a:pPr marL="255600" indent="-255600">
              <a:buSzPct val="100000"/>
            </a:pPr>
            <a:r>
              <a:rPr lang="en-CA" dirty="0"/>
              <a:t>For point charges, Coulomb found that the magnitude of the </a:t>
            </a:r>
            <a:r>
              <a:rPr lang="en-US" dirty="0"/>
              <a:t>electric force between two point charges is directly proportional to the product of their charges and inversely proportional to the square of the distance between them.</a:t>
            </a:r>
          </a:p>
          <a:p>
            <a:pPr marL="255600" indent="-255600">
              <a:buSzPct val="100000"/>
            </a:pPr>
            <a:endParaRPr lang="en-US" dirty="0"/>
          </a:p>
          <a:p>
            <a:endParaRPr lang="en-US" dirty="0"/>
          </a:p>
        </p:txBody>
      </p:sp>
      <p:sp>
        <p:nvSpPr>
          <p:cNvPr id="14" name="Rectangle 13">
            <a:extLst>
              <a:ext uri="{FF2B5EF4-FFF2-40B4-BE49-F238E27FC236}">
                <a16:creationId xmlns:a16="http://schemas.microsoft.com/office/drawing/2014/main" id="{C7E8667B-49C4-4E47-AB3E-78AC18E95C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E3846C"/>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6" name="Rectangle 15">
            <a:extLst>
              <a:ext uri="{FF2B5EF4-FFF2-40B4-BE49-F238E27FC236}">
                <a16:creationId xmlns:a16="http://schemas.microsoft.com/office/drawing/2014/main" id="{8A1780B1-1435-4EBC-947B-9609953FD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9C8C6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911552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0100" y="198335"/>
            <a:ext cx="7543800" cy="1450757"/>
          </a:xfrm>
        </p:spPr>
        <p:txBody>
          <a:bodyPr/>
          <a:lstStyle/>
          <a:p>
            <a:r>
              <a:rPr lang="en-US" dirty="0"/>
              <a:t>Force between point charges, continued</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609600" y="1981200"/>
                <a:ext cx="5105401" cy="4545010"/>
              </a:xfrm>
            </p:spPr>
            <p:txBody>
              <a:bodyPr>
                <a:normAutofit lnSpcReduction="10000"/>
              </a:bodyPr>
              <a:lstStyle/>
              <a:p>
                <a:pPr marL="0" indent="0">
                  <a:buNone/>
                </a:pPr>
                <a:r>
                  <a:rPr lang="en-US" dirty="0"/>
                  <a:t>Electric force acts along a line connecting the charges. </a:t>
                </a:r>
              </a:p>
              <a:p>
                <a:pPr marL="0" indent="0">
                  <a:buNone/>
                </a:pPr>
                <a:r>
                  <a:rPr lang="en-US" dirty="0"/>
                  <a:t>Electric force is attractive for opposite charges and repulsive for similar charges.</a:t>
                </a:r>
              </a:p>
              <a:p>
                <a:pPr marL="0" indent="0">
                  <a:buNone/>
                </a:pPr>
                <a:endParaRPr lang="en-US" i="1"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𝑘</m:t>
                      </m:r>
                      <m:f>
                        <m:fPr>
                          <m:ctrlPr>
                            <a:rPr lang="en-US" i="1">
                              <a:latin typeface="Cambria Math" panose="02040503050406030204" pitchFamily="18" charset="0"/>
                            </a:rPr>
                          </m:ctrlPr>
                        </m:fPr>
                        <m:num>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𝑞</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𝑞</m:t>
                              </m:r>
                            </m:e>
                            <m:sub>
                              <m:r>
                                <a:rPr lang="en-US" i="1">
                                  <a:latin typeface="Cambria Math" panose="02040503050406030204" pitchFamily="18" charset="0"/>
                                </a:rPr>
                                <m:t>2</m:t>
                              </m:r>
                            </m:sub>
                          </m:sSub>
                          <m:r>
                            <a:rPr lang="en-US" i="1">
                              <a:latin typeface="Cambria Math" panose="02040503050406030204" pitchFamily="18" charset="0"/>
                            </a:rPr>
                            <m:t>|</m:t>
                          </m:r>
                        </m:num>
                        <m:den>
                          <m:sSup>
                            <m:sSupPr>
                              <m:ctrlPr>
                                <a:rPr lang="en-US" i="1">
                                  <a:latin typeface="Cambria Math" panose="02040503050406030204" pitchFamily="18" charset="0"/>
                                </a:rPr>
                              </m:ctrlPr>
                            </m:sSupPr>
                            <m:e>
                              <m:r>
                                <a:rPr lang="en-US" i="1">
                                  <a:latin typeface="Cambria Math" panose="02040503050406030204" pitchFamily="18" charset="0"/>
                                </a:rPr>
                                <m:t>𝑟</m:t>
                              </m:r>
                            </m:e>
                            <m:sup>
                              <m:r>
                                <a:rPr lang="en-US" i="1">
                                  <a:latin typeface="Cambria Math" panose="02040503050406030204" pitchFamily="18" charset="0"/>
                                </a:rPr>
                                <m:t>2</m:t>
                              </m:r>
                            </m:sup>
                          </m:sSup>
                        </m:den>
                      </m:f>
                    </m:oMath>
                  </m:oMathPara>
                </a14:m>
                <a:endParaRPr lang="en-US" dirty="0"/>
              </a:p>
              <a:p>
                <a:pPr marL="0" indent="0">
                  <a:buNone/>
                </a:pPr>
                <a:r>
                  <a:rPr lang="en-US" dirty="0"/>
                  <a:t>where </a:t>
                </a:r>
                <a14:m>
                  <m:oMath xmlns:m="http://schemas.openxmlformats.org/officeDocument/2006/math">
                    <m:r>
                      <a:rPr lang="en-US" i="1">
                        <a:latin typeface="Cambria Math" panose="02040503050406030204" pitchFamily="18" charset="0"/>
                      </a:rPr>
                      <m:t>𝑘</m:t>
                    </m:r>
                    <m:r>
                      <a:rPr lang="en-US" i="1">
                        <a:latin typeface="Cambria Math" panose="02040503050406030204" pitchFamily="18" charset="0"/>
                      </a:rPr>
                      <m:t>=8.99×</m:t>
                    </m:r>
                    <m:sSup>
                      <m:sSupPr>
                        <m:ctrlPr>
                          <a:rPr lang="en-US" i="1">
                            <a:latin typeface="Cambria Math" panose="02040503050406030204" pitchFamily="18" charset="0"/>
                          </a:rPr>
                        </m:ctrlPr>
                      </m:sSupPr>
                      <m:e>
                        <m:r>
                          <a:rPr lang="en-US" i="1">
                            <a:latin typeface="Cambria Math" panose="02040503050406030204" pitchFamily="18" charset="0"/>
                          </a:rPr>
                          <m:t>10</m:t>
                        </m:r>
                      </m:e>
                      <m:sup>
                        <m:r>
                          <a:rPr lang="en-US" i="1">
                            <a:latin typeface="Cambria Math" panose="02040503050406030204" pitchFamily="18" charset="0"/>
                          </a:rPr>
                          <m:t>9</m:t>
                        </m:r>
                      </m:sup>
                    </m:sSup>
                    <m:r>
                      <a:rPr lang="en-US" i="1">
                        <a:latin typeface="Cambria Math" panose="02040503050406030204" pitchFamily="18" charset="0"/>
                      </a:rPr>
                      <m:t> </m:t>
                    </m:r>
                    <m:r>
                      <a:rPr lang="en-US" i="1">
                        <a:latin typeface="Cambria Math" panose="02040503050406030204" pitchFamily="18" charset="0"/>
                      </a:rPr>
                      <m:t>𝑁</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𝑚</m:t>
                        </m:r>
                      </m:e>
                      <m:sup>
                        <m:r>
                          <a:rPr lang="en-US" i="1">
                            <a:latin typeface="Cambria Math" panose="02040503050406030204" pitchFamily="18" charset="0"/>
                          </a:rPr>
                          <m:t>2</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𝐶</m:t>
                        </m:r>
                      </m:e>
                      <m:sup>
                        <m:r>
                          <a:rPr lang="en-US" i="1">
                            <a:latin typeface="Cambria Math" panose="02040503050406030204" pitchFamily="18" charset="0"/>
                          </a:rPr>
                          <m:t>2</m:t>
                        </m:r>
                      </m:sup>
                    </m:sSup>
                  </m:oMath>
                </a14:m>
                <a:r>
                  <a:rPr lang="en-US" dirty="0"/>
                  <a:t>(Coulomb’s constant)  or alternatively:</a:t>
                </a:r>
              </a:p>
              <a:p>
                <a:pPr marL="0" indent="0">
                  <a:buNone/>
                </a:pPr>
                <a:endParaRPr lang="en-US" dirty="0"/>
              </a:p>
              <a:p>
                <a:pPr marL="0" indent="0">
                  <a:buNone/>
                </a:pPr>
                <a:endParaRPr lang="en-US" dirty="0"/>
              </a:p>
              <a:p>
                <a:pPr marL="0" indent="0">
                  <a:buNone/>
                </a:pPr>
                <a:r>
                  <a:rPr lang="en-US" dirty="0"/>
                  <a:t>where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𝜀</m:t>
                        </m:r>
                      </m:e>
                      <m:sub>
                        <m:r>
                          <a:rPr lang="en-US" i="1">
                            <a:latin typeface="Cambria Math" panose="02040503050406030204" pitchFamily="18" charset="0"/>
                          </a:rPr>
                          <m:t>0</m:t>
                        </m:r>
                      </m:sub>
                    </m:sSub>
                    <m:r>
                      <a:rPr lang="en-US" i="1">
                        <a:latin typeface="Cambria Math" panose="02040503050406030204" pitchFamily="18" charset="0"/>
                      </a:rPr>
                      <m:t>=8.85×</m:t>
                    </m:r>
                    <m:sSup>
                      <m:sSupPr>
                        <m:ctrlPr>
                          <a:rPr lang="en-US" i="1">
                            <a:latin typeface="Cambria Math" panose="02040503050406030204" pitchFamily="18" charset="0"/>
                          </a:rPr>
                        </m:ctrlPr>
                      </m:sSupPr>
                      <m:e>
                        <m:r>
                          <a:rPr lang="en-US" i="1">
                            <a:latin typeface="Cambria Math" panose="02040503050406030204" pitchFamily="18" charset="0"/>
                          </a:rPr>
                          <m:t>1</m:t>
                        </m:r>
                        <m:r>
                          <a:rPr lang="en-US" b="0" i="1" smtClean="0">
                            <a:latin typeface="Cambria Math" panose="02040503050406030204" pitchFamily="18" charset="0"/>
                          </a:rPr>
                          <m:t>0</m:t>
                        </m:r>
                      </m:e>
                      <m:sup>
                        <m:r>
                          <a:rPr lang="en-US" i="1">
                            <a:latin typeface="Cambria Math" panose="02040503050406030204" pitchFamily="18" charset="0"/>
                          </a:rPr>
                          <m:t>−12</m:t>
                        </m:r>
                      </m:sup>
                    </m:sSup>
                    <m:r>
                      <a:rPr lang="en-US" i="1">
                        <a:latin typeface="Cambria Math" panose="02040503050406030204" pitchFamily="18" charset="0"/>
                      </a:rPr>
                      <m:t> </m:t>
                    </m:r>
                    <m:sSup>
                      <m:sSupPr>
                        <m:ctrlPr>
                          <a:rPr lang="en-US" i="1">
                            <a:latin typeface="Cambria Math" panose="02040503050406030204" pitchFamily="18" charset="0"/>
                          </a:rPr>
                        </m:ctrlPr>
                      </m:sSupPr>
                      <m:e>
                        <m:r>
                          <a:rPr lang="en-US" i="1">
                            <a:latin typeface="Cambria Math" panose="02040503050406030204" pitchFamily="18" charset="0"/>
                          </a:rPr>
                          <m:t>𝐶</m:t>
                        </m:r>
                      </m:e>
                      <m:sup>
                        <m:r>
                          <a:rPr lang="en-US" i="1">
                            <a:latin typeface="Cambria Math" panose="02040503050406030204" pitchFamily="18" charset="0"/>
                          </a:rPr>
                          <m:t>2</m:t>
                        </m:r>
                      </m:sup>
                    </m:sSup>
                    <m:r>
                      <a:rPr lang="en-US" i="1">
                        <a:latin typeface="Cambria Math" panose="02040503050406030204" pitchFamily="18" charset="0"/>
                      </a:rPr>
                      <m:t>/(</m:t>
                    </m:r>
                    <m:r>
                      <a:rPr lang="en-US" i="1">
                        <a:latin typeface="Cambria Math" panose="02040503050406030204" pitchFamily="18" charset="0"/>
                      </a:rPr>
                      <m:t>𝑁</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𝑚</m:t>
                        </m:r>
                      </m:e>
                      <m:sup>
                        <m:r>
                          <a:rPr lang="en-US" i="1">
                            <a:latin typeface="Cambria Math" panose="02040503050406030204" pitchFamily="18" charset="0"/>
                          </a:rPr>
                          <m:t>2</m:t>
                        </m:r>
                      </m:sup>
                    </m:sSup>
                    <m:r>
                      <a:rPr lang="en-US" i="1">
                        <a:latin typeface="Cambria Math" panose="02040503050406030204" pitchFamily="18" charset="0"/>
                      </a:rPr>
                      <m:t>)</m:t>
                    </m:r>
                  </m:oMath>
                </a14:m>
                <a:r>
                  <a:rPr lang="en-US" dirty="0"/>
                  <a:t> (permittivity of free space)</a:t>
                </a:r>
              </a:p>
              <a:p>
                <a:pPr marL="0" indent="0">
                  <a:buNone/>
                </a:pPr>
                <a:endParaRPr lang="en-US"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609600" y="1981200"/>
                <a:ext cx="5105401" cy="4545010"/>
              </a:xfrm>
              <a:blipFill>
                <a:blip r:embed="rId2"/>
                <a:stretch>
                  <a:fillRect l="-2983" t="-1877"/>
                </a:stretch>
              </a:blipFill>
            </p:spPr>
            <p:txBody>
              <a:bodyPr/>
              <a:lstStyle/>
              <a:p>
                <a:r>
                  <a:rPr lang="en-US">
                    <a:noFill/>
                  </a:rPr>
                  <a:t> </a:t>
                </a:r>
              </a:p>
            </p:txBody>
          </p:sp>
        </mc:Fallback>
      </mc:AlternateContent>
      <p:sp>
        <p:nvSpPr>
          <p:cNvPr id="6" name="Rectangle 12"/>
          <p:cNvSpPr>
            <a:spLocks noChangeArrowheads="1"/>
          </p:cNvSpPr>
          <p:nvPr/>
        </p:nvSpPr>
        <p:spPr bwMode="auto">
          <a:xfrm flipV="1">
            <a:off x="1600200" y="4648198"/>
            <a:ext cx="656410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2658831281"/>
              </p:ext>
            </p:extLst>
          </p:nvPr>
        </p:nvGraphicFramePr>
        <p:xfrm>
          <a:off x="1944386" y="4958330"/>
          <a:ext cx="2955119" cy="651733"/>
        </p:xfrm>
        <a:graphic>
          <a:graphicData uri="http://schemas.openxmlformats.org/presentationml/2006/ole">
            <mc:AlternateContent xmlns:mc="http://schemas.openxmlformats.org/markup-compatibility/2006">
              <mc:Choice xmlns:v="urn:schemas-microsoft-com:vml" Requires="v">
                <p:oleObj r:id="rId3" imgW="2095500" imgH="457200" progId="Equation.DSMT4">
                  <p:embed/>
                </p:oleObj>
              </mc:Choice>
              <mc:Fallback>
                <p:oleObj r:id="rId3" imgW="2095500" imgH="457200" progId="Equation.DSMT4">
                  <p:embed/>
                  <p:pic>
                    <p:nvPicPr>
                      <p:cNvPr id="7"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4386" y="4958330"/>
                        <a:ext cx="2955119" cy="651733"/>
                      </a:xfrm>
                      <a:prstGeom prst="rect">
                        <a:avLst/>
                      </a:prstGeom>
                      <a:noFill/>
                    </p:spPr>
                  </p:pic>
                </p:oleObj>
              </mc:Fallback>
            </mc:AlternateContent>
          </a:graphicData>
        </a:graphic>
      </p:graphicFrame>
      <p:pic>
        <p:nvPicPr>
          <p:cNvPr id="4" name="Picture 3">
            <a:extLst>
              <a:ext uri="{FF2B5EF4-FFF2-40B4-BE49-F238E27FC236}">
                <a16:creationId xmlns:a16="http://schemas.microsoft.com/office/drawing/2014/main" id="{F728E7E9-A497-0A9D-3187-DF4502887FF6}"/>
              </a:ext>
            </a:extLst>
          </p:cNvPr>
          <p:cNvPicPr>
            <a:picLocks noChangeAspect="1"/>
          </p:cNvPicPr>
          <p:nvPr/>
        </p:nvPicPr>
        <p:blipFill>
          <a:blip r:embed="rId5"/>
          <a:stretch>
            <a:fillRect/>
          </a:stretch>
        </p:blipFill>
        <p:spPr>
          <a:xfrm>
            <a:off x="5822898" y="3276600"/>
            <a:ext cx="3304477" cy="643628"/>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670E6123-3DE7-62C2-361B-06478AB53718}"/>
                  </a:ext>
                </a:extLst>
              </p:cNvPr>
              <p:cNvSpPr txBox="1"/>
              <p:nvPr/>
            </p:nvSpPr>
            <p:spPr>
              <a:xfrm>
                <a:off x="5943600" y="4360866"/>
                <a:ext cx="3048000" cy="169277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000" b="0" i="0" u="none" strike="noStrike" kern="1200" cap="none" spc="0" normalizeH="0" baseline="0" noProof="0" dirty="0">
                    <a:ln>
                      <a:noFill/>
                    </a:ln>
                    <a:solidFill>
                      <a:prstClr val="black"/>
                    </a:solidFill>
                    <a:effectLst/>
                    <a:uLnTx/>
                    <a:uFillTx/>
                    <a:latin typeface="Arial"/>
                  </a:rPr>
                  <a:t>The magnitude of the electrostatic force </a:t>
                </a:r>
                <a14:m>
                  <m:oMath xmlns:m="http://schemas.openxmlformats.org/officeDocument/2006/math">
                    <m:r>
                      <a:rPr kumimoji="0" lang="en-US" sz="1000" b="0" i="1" u="none" strike="noStrike" kern="1200" cap="none" spc="0" normalizeH="0" baseline="0" noProof="0" dirty="0" smtClean="0">
                        <a:ln>
                          <a:noFill/>
                        </a:ln>
                        <a:solidFill>
                          <a:prstClr val="black"/>
                        </a:solidFill>
                        <a:effectLst/>
                        <a:uLnTx/>
                        <a:uFillTx/>
                        <a:latin typeface="Cambria Math"/>
                      </a:rPr>
                      <m:t>𝐹</m:t>
                    </m:r>
                  </m:oMath>
                </a14:m>
                <a:r>
                  <a:rPr kumimoji="0" lang="en-US" sz="1000" b="0" i="1" u="none" strike="noStrike" kern="1200" cap="none" spc="0" normalizeH="0" baseline="0" noProof="0" dirty="0">
                    <a:ln>
                      <a:noFill/>
                    </a:ln>
                    <a:solidFill>
                      <a:prstClr val="black"/>
                    </a:solidFill>
                    <a:effectLst/>
                    <a:uLnTx/>
                    <a:uFillTx/>
                    <a:latin typeface="Arial"/>
                  </a:rPr>
                  <a:t> </a:t>
                </a:r>
                <a:r>
                  <a:rPr kumimoji="0" lang="en-US" sz="1000" b="0" i="0" u="none" strike="noStrike" kern="1200" cap="none" spc="0" normalizeH="0" baseline="0" noProof="0" dirty="0">
                    <a:ln>
                      <a:noFill/>
                    </a:ln>
                    <a:solidFill>
                      <a:prstClr val="black"/>
                    </a:solidFill>
                    <a:effectLst/>
                    <a:uLnTx/>
                    <a:uFillTx/>
                    <a:latin typeface="Arial"/>
                  </a:rPr>
                  <a:t>between point charges </a:t>
                </a:r>
                <a14:m>
                  <m:oMath xmlns:m="http://schemas.openxmlformats.org/officeDocument/2006/math">
                    <m:r>
                      <a:rPr kumimoji="0" lang="en-US" sz="1000" b="0" i="1" u="none" strike="noStrike" kern="1200" cap="none" spc="0" normalizeH="0" baseline="0" noProof="0" dirty="0" smtClean="0">
                        <a:ln>
                          <a:noFill/>
                        </a:ln>
                        <a:solidFill>
                          <a:prstClr val="black"/>
                        </a:solidFill>
                        <a:effectLst/>
                        <a:uLnTx/>
                        <a:uFillTx/>
                        <a:latin typeface="Cambria Math"/>
                      </a:rPr>
                      <m:t>𝑞</m:t>
                    </m:r>
                    <m:r>
                      <a:rPr kumimoji="0" lang="en-US" sz="1000" b="0" i="1" u="none" strike="noStrike" kern="1200" cap="none" spc="0" normalizeH="0" baseline="-25000" noProof="0" dirty="0">
                        <a:ln>
                          <a:noFill/>
                        </a:ln>
                        <a:solidFill>
                          <a:prstClr val="black"/>
                        </a:solidFill>
                        <a:effectLst/>
                        <a:uLnTx/>
                        <a:uFillTx/>
                        <a:latin typeface="Cambria Math"/>
                      </a:rPr>
                      <m:t>1</m:t>
                    </m:r>
                  </m:oMath>
                </a14:m>
                <a:r>
                  <a:rPr kumimoji="0" lang="en-US" sz="1000" b="0" i="0" u="none" strike="noStrike" kern="1200" cap="none" spc="0" normalizeH="0" baseline="0" noProof="0" dirty="0">
                    <a:ln>
                      <a:noFill/>
                    </a:ln>
                    <a:solidFill>
                      <a:prstClr val="black"/>
                    </a:solidFill>
                    <a:effectLst/>
                    <a:uLnTx/>
                    <a:uFillTx/>
                    <a:latin typeface="Arial"/>
                  </a:rPr>
                  <a:t> and </a:t>
                </a:r>
                <a14:m>
                  <m:oMath xmlns:m="http://schemas.openxmlformats.org/officeDocument/2006/math">
                    <m:r>
                      <a:rPr kumimoji="0" lang="en-US" sz="1000" b="0" i="1" u="none" strike="noStrike" kern="1200" cap="none" spc="0" normalizeH="0" baseline="0" noProof="0" dirty="0" smtClean="0">
                        <a:ln>
                          <a:noFill/>
                        </a:ln>
                        <a:solidFill>
                          <a:prstClr val="black"/>
                        </a:solidFill>
                        <a:effectLst/>
                        <a:uLnTx/>
                        <a:uFillTx/>
                        <a:latin typeface="Cambria Math"/>
                      </a:rPr>
                      <m:t>𝑞</m:t>
                    </m:r>
                    <m:r>
                      <a:rPr kumimoji="0" lang="en-US" sz="1000" b="0" i="1" u="none" strike="noStrike" kern="1200" cap="none" spc="0" normalizeH="0" baseline="-25000" noProof="0" dirty="0" smtClean="0">
                        <a:ln>
                          <a:noFill/>
                        </a:ln>
                        <a:solidFill>
                          <a:prstClr val="black"/>
                        </a:solidFill>
                        <a:effectLst/>
                        <a:uLnTx/>
                        <a:uFillTx/>
                        <a:latin typeface="Cambria Math"/>
                      </a:rPr>
                      <m:t>2</m:t>
                    </m:r>
                  </m:oMath>
                </a14:m>
                <a:r>
                  <a:rPr kumimoji="0" lang="en-US" sz="1000" b="0" i="0" u="none" strike="noStrike" kern="1200" cap="none" spc="0" normalizeH="0" baseline="0" noProof="0" dirty="0">
                    <a:ln>
                      <a:noFill/>
                    </a:ln>
                    <a:solidFill>
                      <a:prstClr val="black"/>
                    </a:solidFill>
                    <a:effectLst/>
                    <a:uLnTx/>
                    <a:uFillTx/>
                    <a:latin typeface="Arial"/>
                  </a:rPr>
                  <a:t> separated by a distance </a:t>
                </a:r>
                <a:r>
                  <a:rPr kumimoji="0" lang="en-US" sz="1000" b="0" i="1" u="none" strike="noStrike" kern="1200" cap="none" spc="0" normalizeH="0" baseline="0" noProof="0" dirty="0">
                    <a:ln>
                      <a:noFill/>
                    </a:ln>
                    <a:solidFill>
                      <a:prstClr val="black"/>
                    </a:solidFill>
                    <a:effectLst/>
                    <a:uLnTx/>
                    <a:uFillTx/>
                    <a:latin typeface="Arial"/>
                  </a:rPr>
                  <a:t>r </a:t>
                </a:r>
                <a:r>
                  <a:rPr kumimoji="0" lang="en-US" sz="1000" b="0" i="0" u="none" strike="noStrike" kern="1200" cap="none" spc="0" normalizeH="0" baseline="0" noProof="0" dirty="0">
                    <a:ln>
                      <a:noFill/>
                    </a:ln>
                    <a:solidFill>
                      <a:prstClr val="black"/>
                    </a:solidFill>
                    <a:effectLst/>
                    <a:uLnTx/>
                    <a:uFillTx/>
                    <a:latin typeface="Arial"/>
                  </a:rPr>
                  <a:t>is given by Coulomb’s law. Note that Newton’s third law (every force exerted creates an equal and opposite force) applies as usual—the force on </a:t>
                </a:r>
                <a14:m>
                  <m:oMath xmlns:m="http://schemas.openxmlformats.org/officeDocument/2006/math">
                    <m:r>
                      <a:rPr kumimoji="0" lang="en-US" sz="1000" b="0" i="1" u="none" strike="noStrike" kern="1200" cap="none" spc="0" normalizeH="0" baseline="0" noProof="0" dirty="0" smtClean="0">
                        <a:ln>
                          <a:noFill/>
                        </a:ln>
                        <a:solidFill>
                          <a:prstClr val="black"/>
                        </a:solidFill>
                        <a:effectLst/>
                        <a:uLnTx/>
                        <a:uFillTx/>
                        <a:latin typeface="Cambria Math"/>
                      </a:rPr>
                      <m:t>𝑞</m:t>
                    </m:r>
                    <m:r>
                      <a:rPr kumimoji="0" lang="en-US" sz="1000" b="0" i="1" u="none" strike="noStrike" kern="1200" cap="none" spc="0" normalizeH="0" baseline="-25000" noProof="0" dirty="0">
                        <a:ln>
                          <a:noFill/>
                        </a:ln>
                        <a:solidFill>
                          <a:prstClr val="black"/>
                        </a:solidFill>
                        <a:effectLst/>
                        <a:uLnTx/>
                        <a:uFillTx/>
                        <a:latin typeface="Cambria Math"/>
                      </a:rPr>
                      <m:t>1</m:t>
                    </m:r>
                  </m:oMath>
                </a14:m>
                <a:r>
                  <a:rPr kumimoji="0" lang="en-US" sz="1000" b="0" i="0" u="none" strike="noStrike" kern="1200" cap="none" spc="0" normalizeH="0" baseline="0" noProof="0" dirty="0">
                    <a:ln>
                      <a:noFill/>
                    </a:ln>
                    <a:solidFill>
                      <a:prstClr val="black"/>
                    </a:solidFill>
                    <a:effectLst/>
                    <a:uLnTx/>
                    <a:uFillTx/>
                    <a:latin typeface="Arial"/>
                  </a:rPr>
                  <a:t> is equal in magnitude and opposite in direction to the force it exerts on </a:t>
                </a:r>
                <a14:m>
                  <m:oMath xmlns:m="http://schemas.openxmlformats.org/officeDocument/2006/math">
                    <m:r>
                      <a:rPr kumimoji="0" lang="en-US" sz="1000" b="0" i="1" u="none" strike="noStrike" kern="1200" cap="none" spc="0" normalizeH="0" baseline="0" noProof="0" dirty="0" smtClean="0">
                        <a:ln>
                          <a:noFill/>
                        </a:ln>
                        <a:solidFill>
                          <a:prstClr val="black"/>
                        </a:solidFill>
                        <a:effectLst/>
                        <a:uLnTx/>
                        <a:uFillTx/>
                        <a:latin typeface="Cambria Math"/>
                      </a:rPr>
                      <m:t>𝑞</m:t>
                    </m:r>
                    <m:r>
                      <a:rPr kumimoji="0" lang="en-US" sz="1000" b="0" i="1" u="none" strike="noStrike" kern="1200" cap="none" spc="0" normalizeH="0" baseline="-25000" noProof="0" dirty="0" smtClean="0">
                        <a:ln>
                          <a:noFill/>
                        </a:ln>
                        <a:solidFill>
                          <a:prstClr val="black"/>
                        </a:solidFill>
                        <a:effectLst/>
                        <a:uLnTx/>
                        <a:uFillTx/>
                        <a:latin typeface="Cambria Math"/>
                      </a:rPr>
                      <m:t>2</m:t>
                    </m:r>
                    <m:r>
                      <a:rPr kumimoji="0" lang="en-US" sz="1000" b="0" i="1" u="none" strike="noStrike" kern="1200" cap="none" spc="0" normalizeH="0" baseline="0" noProof="0" dirty="0" smtClean="0">
                        <a:ln>
                          <a:noFill/>
                        </a:ln>
                        <a:solidFill>
                          <a:prstClr val="black"/>
                        </a:solidFill>
                        <a:effectLst/>
                        <a:uLnTx/>
                        <a:uFillTx/>
                        <a:latin typeface="Cambria Math"/>
                      </a:rPr>
                      <m:t> </m:t>
                    </m:r>
                  </m:oMath>
                </a14:m>
                <a:r>
                  <a:rPr kumimoji="0" lang="en-US" sz="1000" b="0" i="0" u="none" strike="noStrike" kern="1200" cap="none" spc="0" normalizeH="0" baseline="0" noProof="0" dirty="0">
                    <a:ln>
                      <a:noFill/>
                    </a:ln>
                    <a:solidFill>
                      <a:prstClr val="black"/>
                    </a:solidFill>
                    <a:effectLst/>
                    <a:uLnTx/>
                    <a:uFillTx/>
                    <a:latin typeface="Arial"/>
                  </a:rPr>
                  <a:t>. </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000" b="0" i="0" u="none" strike="noStrike" kern="1200" cap="none" spc="0" normalizeH="0" baseline="0" noProof="0" dirty="0">
                    <a:ln>
                      <a:noFill/>
                    </a:ln>
                    <a:solidFill>
                      <a:prstClr val="black"/>
                    </a:solidFill>
                    <a:effectLst/>
                    <a:uLnTx/>
                    <a:uFillTx/>
                    <a:latin typeface="Arial"/>
                  </a:rPr>
                  <a:t>Like charges.</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000" b="0" i="0" u="none" strike="noStrike" kern="1200" cap="none" spc="0" normalizeH="0" baseline="0" noProof="0" dirty="0">
                    <a:ln>
                      <a:noFill/>
                    </a:ln>
                    <a:solidFill>
                      <a:prstClr val="black"/>
                    </a:solidFill>
                    <a:effectLst/>
                    <a:uLnTx/>
                    <a:uFillTx/>
                    <a:latin typeface="Arial"/>
                  </a:rPr>
                  <a:t>Unlike charges.</a:t>
                </a:r>
                <a:endParaRPr lang="en-US" sz="1000" dirty="0"/>
              </a:p>
            </p:txBody>
          </p:sp>
        </mc:Choice>
        <mc:Fallback xmlns="">
          <p:sp>
            <p:nvSpPr>
              <p:cNvPr id="10" name="TextBox 9">
                <a:extLst>
                  <a:ext uri="{FF2B5EF4-FFF2-40B4-BE49-F238E27FC236}">
                    <a16:creationId xmlns:a16="http://schemas.microsoft.com/office/drawing/2014/main" id="{670E6123-3DE7-62C2-361B-06478AB53718}"/>
                  </a:ext>
                </a:extLst>
              </p:cNvPr>
              <p:cNvSpPr txBox="1">
                <a:spLocks noRot="1" noChangeAspect="1" noMove="1" noResize="1" noEditPoints="1" noAdjustHandles="1" noChangeArrowheads="1" noChangeShapeType="1" noTextEdit="1"/>
              </p:cNvSpPr>
              <p:nvPr/>
            </p:nvSpPr>
            <p:spPr>
              <a:xfrm>
                <a:off x="5943600" y="4360866"/>
                <a:ext cx="3048000" cy="1692771"/>
              </a:xfrm>
              <a:prstGeom prst="rect">
                <a:avLst/>
              </a:prstGeom>
              <a:blipFill>
                <a:blip r:embed="rId6"/>
                <a:stretch>
                  <a:fillRect r="-400" b="-719"/>
                </a:stretch>
              </a:blipFill>
            </p:spPr>
            <p:txBody>
              <a:bodyPr/>
              <a:lstStyle/>
              <a:p>
                <a:r>
                  <a:rPr lang="en-US">
                    <a:noFill/>
                  </a:rPr>
                  <a:t> </a:t>
                </a:r>
              </a:p>
            </p:txBody>
          </p:sp>
        </mc:Fallback>
      </mc:AlternateContent>
    </p:spTree>
    <p:extLst>
      <p:ext uri="{BB962C8B-B14F-4D97-AF65-F5344CB8AC3E}">
        <p14:creationId xmlns:p14="http://schemas.microsoft.com/office/powerpoint/2010/main" val="19076418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4800" b="0" dirty="0">
                <a:solidFill>
                  <a:schemeClr val="tx1"/>
                </a:solidFill>
              </a:rPr>
              <a:t>Coulomb’s law, details</a:t>
            </a:r>
            <a:endParaRPr lang="en-IN" sz="4800" b="0" dirty="0">
              <a:solidFill>
                <a:schemeClr val="tx1"/>
              </a:solidFill>
            </a:endParaRPr>
          </a:p>
        </p:txBody>
      </p:sp>
      <p:sp>
        <p:nvSpPr>
          <p:cNvPr id="8" name="Content Placeholder 7"/>
          <p:cNvSpPr>
            <a:spLocks noGrp="1"/>
          </p:cNvSpPr>
          <p:nvPr>
            <p:ph sz="quarter" idx="13"/>
          </p:nvPr>
        </p:nvSpPr>
        <p:spPr>
          <a:xfrm>
            <a:off x="520930" y="2133600"/>
            <a:ext cx="8318269" cy="3962400"/>
          </a:xfrm>
        </p:spPr>
        <p:txBody>
          <a:bodyPr>
            <a:normAutofit/>
          </a:bodyPr>
          <a:lstStyle/>
          <a:p>
            <a:pPr indent="-255600"/>
            <a:r>
              <a:rPr lang="en-US" sz="2400" dirty="0">
                <a:latin typeface="+mn-lt"/>
              </a:rPr>
              <a:t>Coulomb’s law describes the force between two charged </a:t>
            </a:r>
            <a:r>
              <a:rPr lang="en-IN" sz="2400" b="1" dirty="0">
                <a:latin typeface="+mn-lt"/>
              </a:rPr>
              <a:t>particles</a:t>
            </a:r>
            <a:r>
              <a:rPr lang="en-IN" sz="2400" dirty="0">
                <a:latin typeface="+mn-lt"/>
              </a:rPr>
              <a:t>.</a:t>
            </a:r>
          </a:p>
          <a:p>
            <a:pPr indent="-255600"/>
            <a:r>
              <a:rPr lang="en-US" sz="2400" dirty="0">
                <a:latin typeface="+mn-lt"/>
              </a:rPr>
              <a:t>Coulomb’s law applies only to </a:t>
            </a:r>
            <a:r>
              <a:rPr lang="en-US" sz="2400" b="1" dirty="0">
                <a:latin typeface="+mn-lt"/>
              </a:rPr>
              <a:t>point charges </a:t>
            </a:r>
            <a:r>
              <a:rPr lang="en-US" sz="2400" dirty="0">
                <a:latin typeface="+mn-lt"/>
              </a:rPr>
              <a:t>and spherically symmetric charge distributions.</a:t>
            </a:r>
          </a:p>
          <a:p>
            <a:pPr indent="-255600"/>
            <a:r>
              <a:rPr lang="en-US" sz="2400" dirty="0">
                <a:latin typeface="+mn-lt"/>
              </a:rPr>
              <a:t>Objects can be considered point charges if they are much smaller than the distance between them.</a:t>
            </a:r>
          </a:p>
          <a:p>
            <a:pPr indent="-255600"/>
            <a:r>
              <a:rPr lang="en-US" sz="2400" dirty="0"/>
              <a:t>Coulomb’s law looks much like Newton’s gravity except the charge </a:t>
            </a:r>
            <a:r>
              <a:rPr lang="en-US" sz="2400" i="1" dirty="0"/>
              <a:t>q</a:t>
            </a:r>
            <a:r>
              <a:rPr lang="en-US" sz="2400" dirty="0"/>
              <a:t> can be positive or negative, so the force can be attractive or repulsive.</a:t>
            </a:r>
          </a:p>
          <a:p>
            <a:pPr indent="-255600"/>
            <a:endParaRPr lang="en-IN" sz="2400" dirty="0">
              <a:latin typeface="+mn-lt"/>
            </a:endParaRPr>
          </a:p>
        </p:txBody>
      </p:sp>
    </p:spTree>
    <p:extLst>
      <p:ext uri="{BB962C8B-B14F-4D97-AF65-F5344CB8AC3E}">
        <p14:creationId xmlns:p14="http://schemas.microsoft.com/office/powerpoint/2010/main" val="2517587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800" b="0" dirty="0">
                <a:solidFill>
                  <a:schemeClr val="tx1"/>
                </a:solidFill>
              </a:rPr>
              <a:t>Superposition principle and other important details</a:t>
            </a:r>
            <a:endParaRPr lang="en-IN" sz="4800" b="0" dirty="0">
              <a:solidFill>
                <a:schemeClr val="tx1"/>
              </a:solidFill>
            </a:endParaRPr>
          </a:p>
        </p:txBody>
      </p:sp>
      <p:sp>
        <p:nvSpPr>
          <p:cNvPr id="3" name="Content Placeholder 2"/>
          <p:cNvSpPr>
            <a:spLocks noGrp="1"/>
          </p:cNvSpPr>
          <p:nvPr>
            <p:ph sz="quarter" idx="13"/>
          </p:nvPr>
        </p:nvSpPr>
        <p:spPr>
          <a:xfrm>
            <a:off x="457200" y="2109697"/>
            <a:ext cx="8229600" cy="2343321"/>
          </a:xfrm>
        </p:spPr>
        <p:txBody>
          <a:bodyPr>
            <a:normAutofit/>
          </a:bodyPr>
          <a:lstStyle/>
          <a:p>
            <a:pPr indent="-255600"/>
            <a:r>
              <a:rPr lang="en-US" sz="2400" b="1" dirty="0">
                <a:latin typeface="+mn-lt"/>
              </a:rPr>
              <a:t>Electric forces, like other forces, can be superimposed.</a:t>
            </a:r>
            <a:endParaRPr lang="en-US" sz="2400" dirty="0">
              <a:latin typeface="+mn-lt"/>
            </a:endParaRPr>
          </a:p>
          <a:p>
            <a:pPr indent="-255600"/>
            <a:r>
              <a:rPr lang="en-US" sz="2400" dirty="0">
                <a:latin typeface="+mn-lt"/>
              </a:rPr>
              <a:t>The </a:t>
            </a:r>
            <a:r>
              <a:rPr lang="en-US" sz="2400" b="1" dirty="0">
                <a:latin typeface="+mn-lt"/>
              </a:rPr>
              <a:t>net</a:t>
            </a:r>
            <a:r>
              <a:rPr lang="en-US" sz="2400" dirty="0">
                <a:latin typeface="+mn-lt"/>
              </a:rPr>
              <a:t> electric force on charge </a:t>
            </a:r>
            <a:r>
              <a:rPr lang="en-US" sz="2400" i="1" dirty="0">
                <a:latin typeface="+mn-lt"/>
              </a:rPr>
              <a:t>j</a:t>
            </a:r>
            <a:r>
              <a:rPr lang="en-US" sz="2400" dirty="0">
                <a:latin typeface="+mn-lt"/>
              </a:rPr>
              <a:t> due to all other charges is the sum of the individuals forces due to each charge:</a:t>
            </a:r>
          </a:p>
        </p:txBody>
      </p:sp>
      <p:sp>
        <p:nvSpPr>
          <p:cNvPr id="4" name="Content Placeholder 3"/>
          <p:cNvSpPr>
            <a:spLocks noGrp="1"/>
          </p:cNvSpPr>
          <p:nvPr>
            <p:ph sz="quarter" idx="14"/>
          </p:nvPr>
        </p:nvSpPr>
        <p:spPr>
          <a:xfrm>
            <a:off x="457200" y="4748303"/>
            <a:ext cx="8229600" cy="528320"/>
          </a:xfrm>
        </p:spPr>
        <p:txBody>
          <a:bodyPr/>
          <a:lstStyle/>
          <a:p>
            <a:pPr indent="-255600"/>
            <a:r>
              <a:rPr lang="en-US" sz="2400" dirty="0">
                <a:latin typeface="+mn-lt"/>
              </a:rPr>
              <a:t>Each force is given by Coulomb’s law.</a:t>
            </a:r>
            <a:endParaRPr lang="en-IN" sz="2400" dirty="0">
              <a:latin typeface="+mn-lt"/>
            </a:endParaRPr>
          </a:p>
        </p:txBody>
      </p:sp>
      <p:pic>
        <p:nvPicPr>
          <p:cNvPr id="5" name="Picture 4" descr="Vector F sub net = Vector F sub 1 on j + vector F sub 2 on j + vector F sub 3 on j + ellipses."/>
          <p:cNvPicPr>
            <a:picLocks noChangeAspect="1"/>
          </p:cNvPicPr>
          <p:nvPr/>
        </p:nvPicPr>
        <p:blipFill>
          <a:blip r:embed="rId2"/>
          <a:stretch>
            <a:fillRect/>
          </a:stretch>
        </p:blipFill>
        <p:spPr>
          <a:xfrm>
            <a:off x="2438400" y="3732920"/>
            <a:ext cx="4131948" cy="562792"/>
          </a:xfrm>
          <a:prstGeom prst="rect">
            <a:avLst/>
          </a:prstGeom>
        </p:spPr>
      </p:pic>
    </p:spTree>
    <p:extLst>
      <p:ext uri="{BB962C8B-B14F-4D97-AF65-F5344CB8AC3E}">
        <p14:creationId xmlns:p14="http://schemas.microsoft.com/office/powerpoint/2010/main" val="2663772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Superposition principle, example</a:t>
            </a:r>
          </a:p>
        </p:txBody>
      </p:sp>
      <p:sp>
        <p:nvSpPr>
          <p:cNvPr id="3" name="Content Placeholder 2"/>
          <p:cNvSpPr>
            <a:spLocks noGrp="1"/>
          </p:cNvSpPr>
          <p:nvPr>
            <p:ph idx="1"/>
          </p:nvPr>
        </p:nvSpPr>
        <p:spPr/>
        <p:txBody>
          <a:bodyPr/>
          <a:lstStyle/>
          <a:p>
            <a:r>
              <a:rPr lang="en-US" dirty="0"/>
              <a:t>Two +10 </a:t>
            </a:r>
            <a:r>
              <a:rPr lang="en-US" dirty="0" err="1"/>
              <a:t>nC</a:t>
            </a:r>
            <a:r>
              <a:rPr lang="en-US" dirty="0"/>
              <a:t> charged particles are 2.0 cm apart on the </a:t>
            </a:r>
            <a:r>
              <a:rPr lang="en-US" i="1" dirty="0"/>
              <a:t>x</a:t>
            </a:r>
            <a:r>
              <a:rPr lang="en-US" dirty="0"/>
              <a:t>-axis. What is the net force on a +1.0 </a:t>
            </a:r>
            <a:r>
              <a:rPr lang="en-US" dirty="0" err="1"/>
              <a:t>nC</a:t>
            </a:r>
            <a:r>
              <a:rPr lang="en-US" dirty="0"/>
              <a:t> charge midway between them? What is the net force if the charged particle on the right is replaced by a -10 </a:t>
            </a:r>
            <a:r>
              <a:rPr lang="en-US" dirty="0" err="1"/>
              <a:t>nC</a:t>
            </a:r>
            <a:r>
              <a:rPr lang="en-US" dirty="0"/>
              <a:t> charge?</a:t>
            </a:r>
            <a:endParaRPr lang="en-IN" dirty="0"/>
          </a:p>
          <a:p>
            <a:endParaRPr lang="en-US" dirty="0"/>
          </a:p>
        </p:txBody>
      </p:sp>
    </p:spTree>
    <p:extLst>
      <p:ext uri="{BB962C8B-B14F-4D97-AF65-F5344CB8AC3E}">
        <p14:creationId xmlns:p14="http://schemas.microsoft.com/office/powerpoint/2010/main" val="37218539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19128</TotalTime>
  <Words>467</Words>
  <Application>Microsoft Office PowerPoint</Application>
  <PresentationFormat>On-screen Show (4:3)</PresentationFormat>
  <Paragraphs>33</Paragraphs>
  <Slides>7</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5" baseType="lpstr">
      <vt:lpstr>Arial</vt:lpstr>
      <vt:lpstr>Calibri</vt:lpstr>
      <vt:lpstr>Calibri Light</vt:lpstr>
      <vt:lpstr>Cambria Math</vt:lpstr>
      <vt:lpstr>Neue Helvetica W01</vt:lpstr>
      <vt:lpstr>Times New Roman</vt:lpstr>
      <vt:lpstr>Retrospect</vt:lpstr>
      <vt:lpstr>Equation.DSMT4</vt:lpstr>
      <vt:lpstr>COULOMB’S LAW </vt:lpstr>
      <vt:lpstr>Today’s objectives</vt:lpstr>
      <vt:lpstr>Force between point charges </vt:lpstr>
      <vt:lpstr>Force between point charges, continued</vt:lpstr>
      <vt:lpstr>Coulomb’s law, details</vt:lpstr>
      <vt:lpstr>Superposition principle and other important details</vt:lpstr>
      <vt:lpstr>Superposition principle, example</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518</cp:revision>
  <cp:lastPrinted>2011-04-21T17:00:36Z</cp:lastPrinted>
  <dcterms:created xsi:type="dcterms:W3CDTF">2002-07-11T17:04:39Z</dcterms:created>
  <dcterms:modified xsi:type="dcterms:W3CDTF">2023-12-05T19:22:24Z</dcterms:modified>
</cp:coreProperties>
</file>