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55" r:id="rId1"/>
  </p:sldMasterIdLst>
  <p:notesMasterIdLst>
    <p:notesMasterId r:id="rId18"/>
  </p:notesMasterIdLst>
  <p:handoutMasterIdLst>
    <p:handoutMasterId r:id="rId19"/>
  </p:handoutMasterIdLst>
  <p:sldIdLst>
    <p:sldId id="303" r:id="rId2"/>
    <p:sldId id="354" r:id="rId3"/>
    <p:sldId id="321" r:id="rId4"/>
    <p:sldId id="324" r:id="rId5"/>
    <p:sldId id="325" r:id="rId6"/>
    <p:sldId id="326" r:id="rId7"/>
    <p:sldId id="328" r:id="rId8"/>
    <p:sldId id="327" r:id="rId9"/>
    <p:sldId id="332" r:id="rId10"/>
    <p:sldId id="334" r:id="rId11"/>
    <p:sldId id="337" r:id="rId12"/>
    <p:sldId id="339" r:id="rId13"/>
    <p:sldId id="340" r:id="rId14"/>
    <p:sldId id="341" r:id="rId15"/>
    <p:sldId id="342" r:id="rId16"/>
    <p:sldId id="343" r:id="rId17"/>
  </p:sldIdLst>
  <p:sldSz cx="9144000" cy="6858000" type="screen4x3"/>
  <p:notesSz cx="6858000" cy="9144000"/>
  <p:custDataLst>
    <p:tags r:id="rId20"/>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09">
          <p15:clr>
            <a:srgbClr val="A4A3A4"/>
          </p15:clr>
        </p15:guide>
        <p15:guide id="2" orient="horz" pos="1803">
          <p15:clr>
            <a:srgbClr val="A4A3A4"/>
          </p15:clr>
        </p15:guide>
        <p15:guide id="3" pos="2880">
          <p15:clr>
            <a:srgbClr val="A4A3A4"/>
          </p15:clr>
        </p15:guide>
        <p15:guide id="4" pos="192">
          <p15:clr>
            <a:srgbClr val="A4A3A4"/>
          </p15:clr>
        </p15:guide>
        <p15:guide id="5" pos="332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4A37"/>
    <a:srgbClr val="00417E"/>
    <a:srgbClr val="FFECD7"/>
    <a:srgbClr val="F7955A"/>
    <a:srgbClr val="666699"/>
    <a:srgbClr val="0066CC"/>
    <a:srgbClr val="00487A"/>
    <a:srgbClr val="D333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78" autoAdjust="0"/>
    <p:restoredTop sz="93202" autoAdjust="0"/>
  </p:normalViewPr>
  <p:slideViewPr>
    <p:cSldViewPr>
      <p:cViewPr>
        <p:scale>
          <a:sx n="111" d="100"/>
          <a:sy n="111" d="100"/>
        </p:scale>
        <p:origin x="172" y="80"/>
      </p:cViewPr>
      <p:guideLst>
        <p:guide orient="horz" pos="1209"/>
        <p:guide orient="horz" pos="1803"/>
        <p:guide pos="2880"/>
        <p:guide pos="192"/>
        <p:guide pos="3323"/>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kumimoji="1" sz="1200">
                <a:latin typeface="Times New Roman" charset="0"/>
              </a:defRPr>
            </a:lvl1pPr>
          </a:lstStyle>
          <a:p>
            <a:pPr>
              <a:defRPr/>
            </a:pPr>
            <a:endParaRPr lang="en-US"/>
          </a:p>
        </p:txBody>
      </p:sp>
      <p:sp>
        <p:nvSpPr>
          <p:cNvPr id="32771"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1" sz="1200">
                <a:latin typeface="Times New Roman" charset="0"/>
              </a:defRPr>
            </a:lvl1pPr>
          </a:lstStyle>
          <a:p>
            <a:pPr>
              <a:defRPr/>
            </a:pPr>
            <a:endParaRPr lang="en-US"/>
          </a:p>
        </p:txBody>
      </p:sp>
      <p:sp>
        <p:nvSpPr>
          <p:cNvPr id="32772"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kumimoji="1" sz="1200">
                <a:latin typeface="Times New Roman" charset="0"/>
              </a:defRPr>
            </a:lvl1pPr>
          </a:lstStyle>
          <a:p>
            <a:pPr>
              <a:defRPr/>
            </a:pPr>
            <a:endParaRPr lang="en-US"/>
          </a:p>
        </p:txBody>
      </p:sp>
      <p:sp>
        <p:nvSpPr>
          <p:cNvPr id="32773"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kumimoji="1" sz="1200">
                <a:latin typeface="Times New Roman" panose="02020603050405020304" pitchFamily="18" charset="0"/>
              </a:defRPr>
            </a:lvl1pPr>
          </a:lstStyle>
          <a:p>
            <a:fld id="{B4D4A477-E489-4D48-B0DE-C00A06EDB909}"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lgn="l">
              <a:defRPr sz="1200">
                <a:latin typeface="Times New Roman" charset="0"/>
              </a:defRPr>
            </a:lvl1pPr>
          </a:lstStyle>
          <a:p>
            <a:pPr>
              <a:defRPr/>
            </a:pPr>
            <a:endParaRPr lang="en-US"/>
          </a:p>
        </p:txBody>
      </p:sp>
      <p:sp>
        <p:nvSpPr>
          <p:cNvPr id="34819" name="Rectangle 3"/>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2" name="Rectangle 4"/>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53" name="Rectangle 5"/>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defRPr sz="1200">
                <a:latin typeface="Times New Roman" charset="0"/>
              </a:defRPr>
            </a:lvl1pPr>
          </a:lstStyle>
          <a:p>
            <a:pPr>
              <a:defRPr/>
            </a:pPr>
            <a:endParaRPr lang="en-US"/>
          </a:p>
        </p:txBody>
      </p:sp>
      <p:sp>
        <p:nvSpPr>
          <p:cNvPr id="2054"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lgn="l">
              <a:defRPr sz="1200">
                <a:latin typeface="Times New Roman" charset="0"/>
              </a:defRPr>
            </a:lvl1pPr>
          </a:lstStyle>
          <a:p>
            <a:pPr>
              <a:defRPr/>
            </a:pPr>
            <a:endParaRPr lang="en-US"/>
          </a:p>
        </p:txBody>
      </p:sp>
      <p:sp>
        <p:nvSpPr>
          <p:cNvPr id="2055"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defRPr sz="1200">
                <a:latin typeface="Times New Roman" panose="02020603050405020304" pitchFamily="18" charset="0"/>
              </a:defRPr>
            </a:lvl1pPr>
          </a:lstStyle>
          <a:p>
            <a:fld id="{F0C69C93-BAD1-48EF-94E0-CF535B80067E}"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pPr/>
              <a:t>12/15/2023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 name="Picture 9" descr="\\Ps14\ircd\50694_Young_Freedman_13e_IRDVD\Supplied\67546Young13e_marktg\Links\Calatrava-Bridge_sml.jpg">
            <a:extLst>
              <a:ext uri="{FF2B5EF4-FFF2-40B4-BE49-F238E27FC236}">
                <a16:creationId xmlns:a16="http://schemas.microsoft.com/office/drawing/2014/main" id="{AE3F066B-C1BF-03CC-B571-18B381961395}"/>
              </a:ext>
            </a:extLst>
          </p:cNvPr>
          <p:cNvPicPr>
            <a:picLocks noChangeAspect="1" noChangeArrowheads="1"/>
          </p:cNvPicPr>
          <p:nvPr userDrawn="1"/>
        </p:nvPicPr>
        <p:blipFill rotWithShape="1">
          <a:blip r:embed="rId2">
            <a:duotone>
              <a:schemeClr val="accent3">
                <a:shade val="45000"/>
                <a:satMod val="135000"/>
              </a:schemeClr>
              <a:prstClr val="white"/>
            </a:duotone>
            <a:extLst>
              <a:ext uri="{28A0092B-C50C-407E-A947-70E740481C1C}">
                <a14:useLocalDpi xmlns:a14="http://schemas.microsoft.com/office/drawing/2010/main" val="0"/>
              </a:ext>
            </a:extLst>
          </a:blip>
          <a:srcRect t="25000" b="25000"/>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11" name="Text Box 17">
            <a:extLst>
              <a:ext uri="{FF2B5EF4-FFF2-40B4-BE49-F238E27FC236}">
                <a16:creationId xmlns:a16="http://schemas.microsoft.com/office/drawing/2014/main" id="{2973503D-4BF4-D3CF-9C5C-AB3C4CF038EF}"/>
              </a:ext>
            </a:extLst>
          </p:cNvPr>
          <p:cNvSpPr txBox="1">
            <a:spLocks noChangeArrowheads="1"/>
          </p:cNvSpPr>
          <p:nvPr userDrawn="1"/>
        </p:nvSpPr>
        <p:spPr bwMode="auto">
          <a:xfrm>
            <a:off x="260350" y="5029200"/>
            <a:ext cx="86868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25400" dist="25399" dir="2700000" algn="ctr" rotWithShape="0">
                    <a:schemeClr val="bg2"/>
                  </a:outerShdw>
                </a:effectLst>
              </a14:hiddenEffects>
            </a:ext>
          </a:extLst>
        </p:spPr>
        <p:txBody>
          <a:bodyPr>
            <a:spAutoFit/>
          </a:bodyPr>
          <a:lstStyle/>
          <a:p>
            <a:pPr algn="l">
              <a:defRPr/>
            </a:pPr>
            <a:r>
              <a:rPr lang="en-US" sz="1800" dirty="0">
                <a:solidFill>
                  <a:srgbClr val="D33325"/>
                </a:solidFill>
                <a:latin typeface="Arial" charset="0"/>
              </a:rPr>
              <a:t>PowerPoint</a:t>
            </a:r>
            <a:r>
              <a:rPr lang="en-US" sz="1800" baseline="30000" dirty="0">
                <a:solidFill>
                  <a:srgbClr val="D33325"/>
                </a:solidFill>
                <a:latin typeface="Arial" charset="0"/>
              </a:rPr>
              <a:t>®</a:t>
            </a:r>
            <a:r>
              <a:rPr lang="en-US" sz="1800" dirty="0">
                <a:solidFill>
                  <a:srgbClr val="D33325"/>
                </a:solidFill>
                <a:latin typeface="Arial" charset="0"/>
              </a:rPr>
              <a:t> Lectures for</a:t>
            </a:r>
          </a:p>
          <a:p>
            <a:pPr algn="l">
              <a:defRPr/>
            </a:pPr>
            <a:r>
              <a:rPr lang="en-US" sz="1800" b="1" i="1" dirty="0">
                <a:solidFill>
                  <a:srgbClr val="D33325"/>
                </a:solidFill>
                <a:latin typeface="Arial" charset="0"/>
              </a:rPr>
              <a:t>University Physics, Thirteenth Edition</a:t>
            </a:r>
          </a:p>
          <a:p>
            <a:pPr algn="l">
              <a:defRPr/>
            </a:pPr>
            <a:r>
              <a:rPr lang="en-US" sz="1800" b="1" i="1" dirty="0">
                <a:solidFill>
                  <a:srgbClr val="D33325"/>
                </a:solidFill>
                <a:latin typeface="Times New Roman" charset="0"/>
              </a:rPr>
              <a:t>   – Hugh D. Young and Roger A. Freedman</a:t>
            </a:r>
          </a:p>
        </p:txBody>
      </p:sp>
      <p:sp>
        <p:nvSpPr>
          <p:cNvPr id="12" name="Text Box 23">
            <a:extLst>
              <a:ext uri="{FF2B5EF4-FFF2-40B4-BE49-F238E27FC236}">
                <a16:creationId xmlns:a16="http://schemas.microsoft.com/office/drawing/2014/main" id="{55DB721D-23F2-3582-503F-DB31F9145B29}"/>
              </a:ext>
            </a:extLst>
          </p:cNvPr>
          <p:cNvSpPr txBox="1">
            <a:spLocks noChangeArrowheads="1"/>
          </p:cNvSpPr>
          <p:nvPr userDrawn="1"/>
        </p:nvSpPr>
        <p:spPr bwMode="auto">
          <a:xfrm>
            <a:off x="254000" y="6096000"/>
            <a:ext cx="3086100" cy="366713"/>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349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pPr algn="l"/>
            <a:r>
              <a:rPr lang="en-US" altLang="en-US" sz="1800" b="1">
                <a:solidFill>
                  <a:srgbClr val="D33325"/>
                </a:solidFill>
                <a:latin typeface="Times New Roman" panose="02020603050405020304" pitchFamily="18" charset="0"/>
              </a:rPr>
              <a:t>Lectures by Wayne Anderson</a:t>
            </a:r>
          </a:p>
        </p:txBody>
      </p:sp>
    </p:spTree>
    <p:extLst>
      <p:ext uri="{BB962C8B-B14F-4D97-AF65-F5344CB8AC3E}">
        <p14:creationId xmlns:p14="http://schemas.microsoft.com/office/powerpoint/2010/main" val="21942834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12/15/2023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3926661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2302"/>
            <a:ext cx="1971675"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2302"/>
            <a:ext cx="5800725"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12/15/2023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8509513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Learning Objective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118872" indent="-118872">
              <a:buClr>
                <a:srgbClr val="007FA3"/>
              </a:buClr>
              <a:buSzPct val="25000"/>
              <a:defRPr sz="1600"/>
            </a:lvl1pPr>
            <a:lvl2pPr marL="569913" indent="-285750">
              <a:buClr>
                <a:srgbClr val="007FA3"/>
              </a:buClr>
              <a:defRPr sz="1600"/>
            </a:lvl2pPr>
            <a:lvl3pPr>
              <a:buClr>
                <a:srgbClr val="007FA3"/>
              </a:buClr>
              <a:defRPr sz="1600"/>
            </a:lvl3pPr>
            <a:lvl4pPr>
              <a:buClr>
                <a:srgbClr val="007FA3"/>
              </a:buClr>
              <a:defRPr sz="1600"/>
            </a:lvl4pPr>
            <a:lvl5pPr>
              <a:buClr>
                <a:srgbClr val="007FA3"/>
              </a:buClr>
              <a:defRPr sz="1600"/>
            </a:lvl5pPr>
            <a:lvl6pPr>
              <a:buClr>
                <a:srgbClr val="007FA3"/>
              </a:buClr>
              <a:defRPr sz="1600"/>
            </a:lvl6pPr>
            <a:lvl7pPr>
              <a:buClr>
                <a:srgbClr val="007FA3"/>
              </a:buClr>
              <a:defRPr sz="1600"/>
            </a:lvl7pPr>
            <a:lvl8pPr>
              <a:buClr>
                <a:srgbClr val="007FA3"/>
              </a:buClr>
              <a:defRPr sz="1600"/>
            </a:lvl8pPr>
            <a:lvl9pPr>
              <a:buClr>
                <a:srgbClr val="007FA3"/>
              </a:buCl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10"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t>12/15/2023</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t>‹#›</a:t>
            </a:fld>
            <a:endParaRPr lang="en-US" dirty="0"/>
          </a:p>
        </p:txBody>
      </p:sp>
    </p:spTree>
    <p:extLst>
      <p:ext uri="{BB962C8B-B14F-4D97-AF65-F5344CB8AC3E}">
        <p14:creationId xmlns:p14="http://schemas.microsoft.com/office/powerpoint/2010/main" val="39129623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457200" y="1600200"/>
            <a:ext cx="8229600" cy="21637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idx="13"/>
          </p:nvPr>
        </p:nvSpPr>
        <p:spPr>
          <a:xfrm>
            <a:off x="457200" y="3962400"/>
            <a:ext cx="8229600" cy="21637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t>12/15/2023</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t>‹#›</a:t>
            </a:fld>
            <a:endParaRPr lang="en-US" dirty="0"/>
          </a:p>
        </p:txBody>
      </p:sp>
    </p:spTree>
    <p:extLst>
      <p:ext uri="{BB962C8B-B14F-4D97-AF65-F5344CB8AC3E}">
        <p14:creationId xmlns:p14="http://schemas.microsoft.com/office/powerpoint/2010/main" val="21156583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Learning Objectives_Tex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457200" y="1600201"/>
            <a:ext cx="8229600" cy="3429000"/>
          </a:xfrm>
        </p:spPr>
        <p:txBody>
          <a:bodyPr/>
          <a:lstStyle>
            <a:lvl1pPr marL="118872" indent="-118872">
              <a:buClr>
                <a:srgbClr val="007FA3"/>
              </a:buClr>
              <a:buSzPct val="25000"/>
              <a:defRPr sz="1600"/>
            </a:lvl1pPr>
            <a:lvl2pPr marL="569913" indent="-285750">
              <a:buClr>
                <a:srgbClr val="007FA3"/>
              </a:buClr>
              <a:defRPr sz="1600"/>
            </a:lvl2pPr>
            <a:lvl3pPr>
              <a:buClr>
                <a:srgbClr val="007FA3"/>
              </a:buClr>
              <a:defRPr sz="1600"/>
            </a:lvl3pPr>
            <a:lvl4pPr>
              <a:buClr>
                <a:srgbClr val="007FA3"/>
              </a:buClr>
              <a:defRPr sz="1600"/>
            </a:lvl4pPr>
            <a:lvl5pPr>
              <a:buClr>
                <a:srgbClr val="007FA3"/>
              </a:buClr>
              <a:defRPr sz="1600"/>
            </a:lvl5pPr>
            <a:lvl6pPr>
              <a:buClr>
                <a:srgbClr val="007FA3"/>
              </a:buClr>
              <a:defRPr sz="1600"/>
            </a:lvl6pPr>
            <a:lvl7pPr>
              <a:buClr>
                <a:srgbClr val="007FA3"/>
              </a:buClr>
              <a:defRPr sz="1600"/>
            </a:lvl7pPr>
            <a:lvl8pPr>
              <a:buClr>
                <a:srgbClr val="007FA3"/>
              </a:buClr>
              <a:defRPr sz="1600"/>
            </a:lvl8pPr>
            <a:lvl9pPr>
              <a:buClr>
                <a:srgbClr val="007FA3"/>
              </a:buCl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10"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t>12/15/2023</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t>‹#›</a:t>
            </a:fld>
            <a:endParaRPr lang="en-US" dirty="0"/>
          </a:p>
        </p:txBody>
      </p:sp>
      <p:sp>
        <p:nvSpPr>
          <p:cNvPr id="5" name="Text Placeholder 4"/>
          <p:cNvSpPr>
            <a:spLocks noGrp="1"/>
          </p:cNvSpPr>
          <p:nvPr>
            <p:ph type="body" sz="quarter" idx="13"/>
          </p:nvPr>
        </p:nvSpPr>
        <p:spPr>
          <a:xfrm>
            <a:off x="457200" y="5156200"/>
            <a:ext cx="8229600" cy="863600"/>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Tree>
    <p:extLst>
      <p:ext uri="{BB962C8B-B14F-4D97-AF65-F5344CB8AC3E}">
        <p14:creationId xmlns:p14="http://schemas.microsoft.com/office/powerpoint/2010/main" val="17040343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12/15/2023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8824696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6DFF08F-DC6B-4601-B491-B0F83F6DD2DA}" type="datetimeFigureOut">
              <a:rPr lang="en-US" smtClean="0"/>
              <a:t>12/15/2023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60738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5"/>
            <a:ext cx="370332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5"/>
            <a:ext cx="370332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6DFF08F-DC6B-4601-B491-B0F83F6DD2DA}" type="datetimeFigureOut">
              <a:rPr lang="en-US" smtClean="0"/>
              <a:t>12/15/2023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9238579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22960" y="2582335"/>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6DFF08F-DC6B-4601-B491-B0F83F6DD2DA}" type="datetimeFigureOut">
              <a:rPr lang="en-US" smtClean="0"/>
              <a:t>12/15/2023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5620589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6DFF08F-DC6B-4601-B491-B0F83F6DD2DA}" type="datetimeFigureOut">
              <a:rPr lang="en-US" smtClean="0"/>
              <a:t>12/15/2023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8703405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96DFF08F-DC6B-4601-B491-B0F83F6DD2DA}" type="datetimeFigureOut">
              <a:rPr lang="en-US" smtClean="0"/>
              <a:t>12/15/2023</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9906934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600450" y="731520"/>
            <a:ext cx="486918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fld id="{96DFF08F-DC6B-4601-B491-B0F83F6DD2DA}" type="datetimeFigureOut">
              <a:rPr lang="en-US" smtClean="0"/>
              <a:t>12/15/2023</a:t>
            </a:fld>
            <a:endParaRPr lang="en-US" dirty="0"/>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smtClean="0"/>
              <a:t>‹#›</a:t>
            </a:fld>
            <a:endParaRPr lang="en-US" dirty="0"/>
          </a:p>
        </p:txBody>
      </p:sp>
    </p:spTree>
    <p:extLst>
      <p:ext uri="{BB962C8B-B14F-4D97-AF65-F5344CB8AC3E}">
        <p14:creationId xmlns:p14="http://schemas.microsoft.com/office/powerpoint/2010/main" val="2591241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22960"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CDD058F-B960-4439-B370-43D89816EE05}" type="datetimeFigureOut">
              <a:rPr lang="en-US" smtClean="0"/>
              <a:t>12/15/2023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B229B06-CF2A-459A-8CBC-F18C1D67D2BB}" type="slidenum">
              <a:rPr lang="en-US" smtClean="0"/>
              <a:t>‹#›</a:t>
            </a:fld>
            <a:endParaRPr lang="en-US" dirty="0"/>
          </a:p>
        </p:txBody>
      </p:sp>
    </p:spTree>
    <p:extLst>
      <p:ext uri="{BB962C8B-B14F-4D97-AF65-F5344CB8AC3E}">
        <p14:creationId xmlns:p14="http://schemas.microsoft.com/office/powerpoint/2010/main" val="27692898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9144001"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fld id="{96DFF08F-DC6B-4601-B491-B0F83F6DD2DA}" type="datetimeFigureOut">
              <a:rPr lang="en-US" smtClean="0"/>
              <a:pPr/>
              <a:t>12/15/2023</a:t>
            </a:fld>
            <a:endParaRPr lang="en-US" dirty="0"/>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smtClean="0"/>
              <a:pPr/>
              <a:t>‹#›</a:t>
            </a:fld>
            <a:endParaRPr lang="en-US" dirty="0"/>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21813040"/>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 id="2147483767" r:id="rId12"/>
    <p:sldLayoutId id="2147483768" r:id="rId13"/>
    <p:sldLayoutId id="2147483769" r:id="rId14"/>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29E218-74FB-4455-98BE-F2C5BA8978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1" name="Rectangle 10">
            <a:extLst>
              <a:ext uri="{FF2B5EF4-FFF2-40B4-BE49-F238E27FC236}">
                <a16:creationId xmlns:a16="http://schemas.microsoft.com/office/drawing/2014/main" id="{7E8D75FD-D4F9-4D11-B70D-82EFCB4CFA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9144000"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cxnSp>
        <p:nvCxnSpPr>
          <p:cNvPr id="13" name="Straight Connector 12">
            <a:extLst>
              <a:ext uri="{FF2B5EF4-FFF2-40B4-BE49-F238E27FC236}">
                <a16:creationId xmlns:a16="http://schemas.microsoft.com/office/drawing/2014/main" id="{1F5DC8C3-BA5F-4EED-BB9A-A14272BD82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05743"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15" name="Rectangle 14">
            <a:extLst>
              <a:ext uri="{FF2B5EF4-FFF2-40B4-BE49-F238E27FC236}">
                <a16:creationId xmlns:a16="http://schemas.microsoft.com/office/drawing/2014/main" id="{548B4202-DCD5-4F8C-B481-743A989A9D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5499" y="4550229"/>
            <a:ext cx="8181805" cy="1057655"/>
          </a:xfrm>
        </p:spPr>
        <p:txBody>
          <a:bodyPr vert="horz" lIns="91440" tIns="45720" rIns="91440" bIns="45720" rtlCol="0" anchor="b">
            <a:normAutofit/>
          </a:bodyPr>
          <a:lstStyle/>
          <a:p>
            <a:r>
              <a:rPr lang="en-US" sz="5200">
                <a:solidFill>
                  <a:schemeClr val="tx1">
                    <a:lumMod val="85000"/>
                    <a:lumOff val="15000"/>
                  </a:schemeClr>
                </a:solidFill>
              </a:rPr>
              <a:t>GEOMETRIC OPTICS</a:t>
            </a:r>
          </a:p>
        </p:txBody>
      </p:sp>
      <p:pic>
        <p:nvPicPr>
          <p:cNvPr id="4" name="Content Placeholder 3"/>
          <p:cNvPicPr>
            <a:picLocks noGrp="1" noChangeAspect="1"/>
          </p:cNvPicPr>
          <p:nvPr>
            <p:ph idx="1"/>
          </p:nvPr>
        </p:nvPicPr>
        <p:blipFill rotWithShape="1">
          <a:blip r:embed="rId2"/>
          <a:srcRect l="5690" r="-1" b="-1"/>
          <a:stretch/>
        </p:blipFill>
        <p:spPr>
          <a:xfrm>
            <a:off x="476592" y="640080"/>
            <a:ext cx="8187348" cy="3602736"/>
          </a:xfrm>
          <a:prstGeom prst="rect">
            <a:avLst/>
          </a:prstGeom>
        </p:spPr>
      </p:pic>
      <p:cxnSp>
        <p:nvCxnSpPr>
          <p:cNvPr id="17" name="Straight Connector 16">
            <a:extLst>
              <a:ext uri="{FF2B5EF4-FFF2-40B4-BE49-F238E27FC236}">
                <a16:creationId xmlns:a16="http://schemas.microsoft.com/office/drawing/2014/main" id="{F7F57F6B-E621-4E40-A34D-2FE12902AA2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40814" y="5618770"/>
            <a:ext cx="7886700" cy="0"/>
          </a:xfrm>
          <a:prstGeom prst="line">
            <a:avLst/>
          </a:prstGeom>
          <a:ln w="6350">
            <a:solidFill>
              <a:schemeClr val="tx2">
                <a:alpha val="90000"/>
              </a:schemeClr>
            </a:solidFill>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7CFB8C0F-4E01-4C10-A861-0C16EB92D2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1" name="Rectangle 20">
            <a:extLst>
              <a:ext uri="{FF2B5EF4-FFF2-40B4-BE49-F238E27FC236}">
                <a16:creationId xmlns:a16="http://schemas.microsoft.com/office/drawing/2014/main" id="{8EE702CF-91CE-4661-ACBF-3C8160D1B4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pic>
        <p:nvPicPr>
          <p:cNvPr id="5" name="Picture 4">
            <a:extLst>
              <a:ext uri="{FF2B5EF4-FFF2-40B4-BE49-F238E27FC236}">
                <a16:creationId xmlns:a16="http://schemas.microsoft.com/office/drawing/2014/main" id="{406F4991-7377-1707-6997-A3AFA2BDAB0F}"/>
              </a:ext>
            </a:extLst>
          </p:cNvPr>
          <p:cNvPicPr>
            <a:picLocks noChangeAspect="1"/>
          </p:cNvPicPr>
          <p:nvPr/>
        </p:nvPicPr>
        <p:blipFill>
          <a:blip r:embed="rId3"/>
          <a:stretch>
            <a:fillRect/>
          </a:stretch>
        </p:blipFill>
        <p:spPr>
          <a:xfrm>
            <a:off x="7811764" y="5453322"/>
            <a:ext cx="1231499" cy="835224"/>
          </a:xfrm>
          <a:prstGeom prst="rect">
            <a:avLst/>
          </a:prstGeom>
        </p:spPr>
      </p:pic>
    </p:spTree>
    <p:extLst>
      <p:ext uri="{BB962C8B-B14F-4D97-AF65-F5344CB8AC3E}">
        <p14:creationId xmlns:p14="http://schemas.microsoft.com/office/powerpoint/2010/main" val="10876006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7620000" cy="1320800"/>
          </a:xfrm>
        </p:spPr>
        <p:txBody>
          <a:bodyPr/>
          <a:lstStyle/>
          <a:p>
            <a:r>
              <a:rPr lang="en-US" altLang="en-US" sz="3600" dirty="0"/>
              <a:t>Index of Refraction for Yellow Light </a:t>
            </a:r>
            <a:r>
              <a:rPr lang="en-CA" altLang="en-US" sz="3600" dirty="0"/>
              <a:t>(</a:t>
            </a:r>
            <a:r>
              <a:rPr lang="el-GR" altLang="en-US" sz="3600" dirty="0"/>
              <a:t>λ</a:t>
            </a:r>
            <a:r>
              <a:rPr lang="en-US" altLang="en-US" sz="3600" baseline="-25000" dirty="0"/>
              <a:t>0</a:t>
            </a:r>
            <a:r>
              <a:rPr lang="en-US" altLang="en-US" sz="3600" dirty="0"/>
              <a:t> = 589nm)</a:t>
            </a:r>
            <a:endParaRPr lang="en-US" sz="3600" dirty="0"/>
          </a:p>
        </p:txBody>
      </p:sp>
      <p:graphicFrame>
        <p:nvGraphicFramePr>
          <p:cNvPr id="5" name="Table 4" descr="A table. The table provides the index of refraction n for each substance, as follows. Ice H 2 O, 1.309. Water at 20 degrees Celsius, 1.333. Glycerin at 20 degrees Celsius, 1.473. Crown glass, typical value, 1.52. Rock salt N ay C l, 1.544. Quartz S i O 2, 1.544. Diamond C, 2.417."/>
          <p:cNvGraphicFramePr>
            <a:graphicFrameLocks noGrp="1"/>
          </p:cNvGraphicFramePr>
          <p:nvPr/>
        </p:nvGraphicFramePr>
        <p:xfrm>
          <a:off x="990600" y="1676400"/>
          <a:ext cx="7299256" cy="4444005"/>
        </p:xfrm>
        <a:graphic>
          <a:graphicData uri="http://schemas.openxmlformats.org/drawingml/2006/table">
            <a:tbl>
              <a:tblPr firstRow="1" bandRow="1">
                <a:tableStyleId>{3B4B98B0-60AC-42C2-AFA5-B58CD77FA1E5}</a:tableStyleId>
              </a:tblPr>
              <a:tblGrid>
                <a:gridCol w="3943276">
                  <a:extLst>
                    <a:ext uri="{9D8B030D-6E8A-4147-A177-3AD203B41FA5}">
                      <a16:colId xmlns:a16="http://schemas.microsoft.com/office/drawing/2014/main" val="20000"/>
                    </a:ext>
                  </a:extLst>
                </a:gridCol>
                <a:gridCol w="3355980">
                  <a:extLst>
                    <a:ext uri="{9D8B030D-6E8A-4147-A177-3AD203B41FA5}">
                      <a16:colId xmlns:a16="http://schemas.microsoft.com/office/drawing/2014/main" val="20001"/>
                    </a:ext>
                  </a:extLst>
                </a:gridCol>
              </a:tblGrid>
              <a:tr h="56832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800" b="1" kern="1200" dirty="0">
                          <a:solidFill>
                            <a:schemeClr val="tx1"/>
                          </a:solidFill>
                          <a:latin typeface="+mn-lt"/>
                          <a:ea typeface="+mn-ea"/>
                          <a:cs typeface="+mn-cs"/>
                        </a:rPr>
                        <a:t>Substance</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CA" sz="1800" b="1" i="0" kern="1200" dirty="0">
                          <a:solidFill>
                            <a:schemeClr val="tx1"/>
                          </a:solidFill>
                          <a:latin typeface="+mn-lt"/>
                          <a:ea typeface="+mn-ea"/>
                          <a:cs typeface="Times New Roman"/>
                        </a:rPr>
                        <a:t>Index of Refraction, </a:t>
                      </a:r>
                      <a:r>
                        <a:rPr lang="en-CA" sz="1800" b="1" i="1" kern="1200" dirty="0">
                          <a:solidFill>
                            <a:schemeClr val="tx1"/>
                          </a:solidFill>
                          <a:latin typeface="+mn-lt"/>
                          <a:ea typeface="+mn-ea"/>
                          <a:cs typeface="Times New Roman"/>
                        </a:rPr>
                        <a:t>n</a:t>
                      </a:r>
                      <a:endParaRPr lang="en-CA" sz="1800" b="1" kern="1200" dirty="0">
                        <a:solidFill>
                          <a:schemeClr val="tx1"/>
                        </a:solidFill>
                        <a:latin typeface="+mn-lt"/>
                        <a:ea typeface="+mn-ea"/>
                        <a:cs typeface="+mn-cs"/>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832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800" kern="1200" dirty="0">
                          <a:solidFill>
                            <a:schemeClr val="tx1"/>
                          </a:solidFill>
                          <a:latin typeface="+mn-lt"/>
                          <a:ea typeface="+mn-ea"/>
                          <a:cs typeface="+mn-cs"/>
                        </a:rPr>
                        <a:t>Ice (H</a:t>
                      </a:r>
                      <a:r>
                        <a:rPr lang="en-CA" sz="1800" kern="1200" baseline="-25000" dirty="0">
                          <a:solidFill>
                            <a:schemeClr val="tx1"/>
                          </a:solidFill>
                          <a:latin typeface="+mn-lt"/>
                          <a:ea typeface="+mn-ea"/>
                          <a:cs typeface="+mn-cs"/>
                        </a:rPr>
                        <a:t>2</a:t>
                      </a:r>
                      <a:r>
                        <a:rPr lang="en-CA" sz="1800" kern="1200" dirty="0">
                          <a:solidFill>
                            <a:schemeClr val="tx1"/>
                          </a:solidFill>
                          <a:latin typeface="+mn-lt"/>
                          <a:ea typeface="+mn-ea"/>
                          <a:cs typeface="+mn-cs"/>
                        </a:rPr>
                        <a:t>O)</a:t>
                      </a:r>
                    </a:p>
                  </a:txBody>
                  <a:tcPr>
                    <a:lnT w="12700" cap="flat" cmpd="sng" algn="ctr">
                      <a:solidFill>
                        <a:schemeClr val="tx1"/>
                      </a:solidFill>
                      <a:prstDash val="solid"/>
                      <a:round/>
                      <a:headEnd type="none" w="med" len="med"/>
                      <a:tailEnd type="none" w="med" len="med"/>
                    </a:lnT>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CA" sz="1800" kern="1200" baseline="0" dirty="0">
                          <a:solidFill>
                            <a:schemeClr val="tx1"/>
                          </a:solidFill>
                          <a:latin typeface="+mn-lt"/>
                          <a:ea typeface="+mn-ea"/>
                          <a:cs typeface="+mn-cs"/>
                        </a:rPr>
                        <a:t>1.309</a:t>
                      </a:r>
                      <a:endParaRPr lang="en-CA" sz="1800" kern="1200" baseline="30000" dirty="0">
                        <a:solidFill>
                          <a:schemeClr val="tx1"/>
                        </a:solidFill>
                        <a:latin typeface="+mn-lt"/>
                        <a:ea typeface="+mn-ea"/>
                        <a:cs typeface="+mn-cs"/>
                      </a:endParaRPr>
                    </a:p>
                  </a:txBody>
                  <a:tcP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0001"/>
                  </a:ext>
                </a:extLst>
              </a:tr>
              <a:tr h="56832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800" kern="1200" dirty="0">
                          <a:solidFill>
                            <a:schemeClr val="tx1"/>
                          </a:solidFill>
                          <a:latin typeface="+mn-lt"/>
                          <a:ea typeface="+mn-ea"/>
                          <a:cs typeface="+mn-cs"/>
                        </a:rPr>
                        <a:t>Water (H</a:t>
                      </a:r>
                      <a:r>
                        <a:rPr lang="en-CA" sz="1800" kern="1200" baseline="-25000" dirty="0">
                          <a:solidFill>
                            <a:schemeClr val="tx1"/>
                          </a:solidFill>
                          <a:latin typeface="+mn-lt"/>
                          <a:ea typeface="+mn-ea"/>
                          <a:cs typeface="+mn-cs"/>
                        </a:rPr>
                        <a:t>2</a:t>
                      </a:r>
                      <a:r>
                        <a:rPr lang="en-CA" sz="1800" kern="1200" dirty="0">
                          <a:solidFill>
                            <a:schemeClr val="tx1"/>
                          </a:solidFill>
                          <a:latin typeface="+mn-lt"/>
                          <a:ea typeface="+mn-ea"/>
                          <a:cs typeface="+mn-cs"/>
                        </a:rPr>
                        <a:t>O) at 20 degrees Celsius</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CA" sz="1800" kern="1200" baseline="0" dirty="0">
                          <a:solidFill>
                            <a:schemeClr val="tx1"/>
                          </a:solidFill>
                          <a:latin typeface="+mn-lt"/>
                          <a:ea typeface="+mn-ea"/>
                          <a:cs typeface="+mn-cs"/>
                        </a:rPr>
                        <a:t>1.333</a:t>
                      </a:r>
                      <a:endParaRPr lang="en-CA" sz="1800" kern="1200" baseline="30000" dirty="0">
                        <a:solidFill>
                          <a:schemeClr val="tx1"/>
                        </a:solidFill>
                        <a:latin typeface="+mn-lt"/>
                        <a:ea typeface="+mn-ea"/>
                        <a:cs typeface="+mn-cs"/>
                      </a:endParaRPr>
                    </a:p>
                  </a:txBody>
                  <a:tcPr/>
                </a:tc>
                <a:extLst>
                  <a:ext uri="{0D108BD9-81ED-4DB2-BD59-A6C34878D82A}">
                    <a16:rowId xmlns:a16="http://schemas.microsoft.com/office/drawing/2014/main" val="10002"/>
                  </a:ext>
                </a:extLst>
              </a:tr>
              <a:tr h="56832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800" kern="1200" dirty="0">
                          <a:solidFill>
                            <a:schemeClr val="tx1"/>
                          </a:solidFill>
                          <a:latin typeface="+mn-lt"/>
                          <a:ea typeface="+mn-ea"/>
                          <a:cs typeface="+mn-cs"/>
                        </a:rPr>
                        <a:t>Glycerine at 20 degrees Celsius</a:t>
                      </a:r>
                    </a:p>
                  </a:txBody>
                  <a:tcP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CA" sz="1800" kern="1200" baseline="0" dirty="0">
                          <a:solidFill>
                            <a:schemeClr val="tx1"/>
                          </a:solidFill>
                          <a:latin typeface="+mn-lt"/>
                          <a:ea typeface="+mn-ea"/>
                          <a:cs typeface="+mn-cs"/>
                        </a:rPr>
                        <a:t>1.473</a:t>
                      </a:r>
                      <a:endParaRPr lang="en-CA" sz="1800" kern="1200" baseline="30000" dirty="0">
                        <a:solidFill>
                          <a:schemeClr val="tx1"/>
                        </a:solidFill>
                        <a:latin typeface="+mn-lt"/>
                        <a:ea typeface="+mn-ea"/>
                        <a:cs typeface="+mn-cs"/>
                      </a:endParaRPr>
                    </a:p>
                  </a:txBody>
                  <a:tcPr>
                    <a:noFill/>
                  </a:tcPr>
                </a:tc>
                <a:extLst>
                  <a:ext uri="{0D108BD9-81ED-4DB2-BD59-A6C34878D82A}">
                    <a16:rowId xmlns:a16="http://schemas.microsoft.com/office/drawing/2014/main" val="10003"/>
                  </a:ext>
                </a:extLst>
              </a:tr>
              <a:tr h="56832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800" kern="1200" dirty="0">
                          <a:solidFill>
                            <a:schemeClr val="tx1"/>
                          </a:solidFill>
                          <a:latin typeface="+mn-lt"/>
                          <a:ea typeface="+mn-ea"/>
                          <a:cs typeface="+mn-cs"/>
                        </a:rPr>
                        <a:t>Crown glass (typical value)</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CA" sz="1800" kern="1200" baseline="0" dirty="0">
                          <a:solidFill>
                            <a:schemeClr val="tx1"/>
                          </a:solidFill>
                          <a:latin typeface="+mn-lt"/>
                          <a:ea typeface="+mn-ea"/>
                          <a:cs typeface="+mn-cs"/>
                        </a:rPr>
                        <a:t>1.52</a:t>
                      </a:r>
                      <a:endParaRPr lang="en-CA" sz="1800" kern="1200" baseline="30000" dirty="0">
                        <a:solidFill>
                          <a:schemeClr val="tx1"/>
                        </a:solidFill>
                        <a:latin typeface="+mn-lt"/>
                        <a:ea typeface="+mn-ea"/>
                        <a:cs typeface="+mn-cs"/>
                      </a:endParaRPr>
                    </a:p>
                  </a:txBody>
                  <a:tcPr/>
                </a:tc>
                <a:extLst>
                  <a:ext uri="{0D108BD9-81ED-4DB2-BD59-A6C34878D82A}">
                    <a16:rowId xmlns:a16="http://schemas.microsoft.com/office/drawing/2014/main" val="10004"/>
                  </a:ext>
                </a:extLst>
              </a:tr>
              <a:tr h="56832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800" kern="1200" dirty="0">
                          <a:solidFill>
                            <a:schemeClr val="tx1"/>
                          </a:solidFill>
                          <a:latin typeface="+mn-lt"/>
                          <a:ea typeface="+mn-ea"/>
                          <a:cs typeface="+mn-cs"/>
                        </a:rPr>
                        <a:t>Rock</a:t>
                      </a:r>
                      <a:r>
                        <a:rPr lang="en-CA" sz="1800" kern="1200" baseline="0" dirty="0">
                          <a:solidFill>
                            <a:schemeClr val="tx1"/>
                          </a:solidFill>
                          <a:latin typeface="+mn-lt"/>
                          <a:ea typeface="+mn-ea"/>
                          <a:cs typeface="+mn-cs"/>
                        </a:rPr>
                        <a:t> salt (NaCl)</a:t>
                      </a:r>
                      <a:endParaRPr lang="en-CA" sz="1800" kern="1200" dirty="0">
                        <a:solidFill>
                          <a:schemeClr val="tx1"/>
                        </a:solidFill>
                        <a:latin typeface="+mn-lt"/>
                        <a:ea typeface="+mn-ea"/>
                        <a:cs typeface="+mn-cs"/>
                      </a:endParaRPr>
                    </a:p>
                  </a:txBody>
                  <a:tcP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CA" sz="1800" kern="1200" dirty="0">
                          <a:solidFill>
                            <a:schemeClr val="tx1"/>
                          </a:solidFill>
                          <a:latin typeface="+mn-lt"/>
                          <a:ea typeface="+mn-ea"/>
                          <a:cs typeface="+mn-cs"/>
                        </a:rPr>
                        <a:t>1.544</a:t>
                      </a:r>
                      <a:endParaRPr lang="en-CA" sz="1800" kern="1200" baseline="30000" dirty="0">
                        <a:solidFill>
                          <a:schemeClr val="tx1"/>
                        </a:solidFill>
                        <a:latin typeface="+mn-lt"/>
                        <a:ea typeface="+mn-ea"/>
                        <a:cs typeface="+mn-cs"/>
                      </a:endParaRPr>
                    </a:p>
                  </a:txBody>
                  <a:tcPr>
                    <a:noFill/>
                  </a:tcPr>
                </a:tc>
                <a:extLst>
                  <a:ext uri="{0D108BD9-81ED-4DB2-BD59-A6C34878D82A}">
                    <a16:rowId xmlns:a16="http://schemas.microsoft.com/office/drawing/2014/main" val="10005"/>
                  </a:ext>
                </a:extLst>
              </a:tr>
              <a:tr h="56832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800" kern="1200" dirty="0">
                          <a:solidFill>
                            <a:schemeClr val="tx1"/>
                          </a:solidFill>
                          <a:latin typeface="+mn-lt"/>
                          <a:ea typeface="+mn-ea"/>
                          <a:cs typeface="+mn-cs"/>
                        </a:rPr>
                        <a:t>Quartz (SiO</a:t>
                      </a:r>
                      <a:r>
                        <a:rPr lang="en-CA" sz="1800" kern="1200" baseline="-25000" dirty="0">
                          <a:solidFill>
                            <a:schemeClr val="tx1"/>
                          </a:solidFill>
                          <a:latin typeface="+mn-lt"/>
                          <a:ea typeface="+mn-ea"/>
                          <a:cs typeface="+mn-cs"/>
                        </a:rPr>
                        <a:t>2</a:t>
                      </a:r>
                      <a:r>
                        <a:rPr lang="en-CA" sz="1800" kern="1200" dirty="0">
                          <a:solidFill>
                            <a:schemeClr val="tx1"/>
                          </a:solidFill>
                          <a:latin typeface="+mn-lt"/>
                          <a:ea typeface="+mn-ea"/>
                          <a:cs typeface="+mn-cs"/>
                        </a:rPr>
                        <a:t>)</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CA" sz="1800" kern="1200" baseline="0" dirty="0">
                          <a:solidFill>
                            <a:schemeClr val="tx1"/>
                          </a:solidFill>
                          <a:latin typeface="+mn-lt"/>
                          <a:ea typeface="+mn-ea"/>
                          <a:cs typeface="+mn-cs"/>
                        </a:rPr>
                        <a:t>1.544</a:t>
                      </a:r>
                      <a:endParaRPr lang="en-CA" sz="1800" kern="1200" baseline="30000" dirty="0">
                        <a:solidFill>
                          <a:schemeClr val="tx1"/>
                        </a:solidFill>
                        <a:latin typeface="+mn-lt"/>
                        <a:ea typeface="+mn-ea"/>
                        <a:cs typeface="+mn-cs"/>
                      </a:endParaRPr>
                    </a:p>
                  </a:txBody>
                  <a:tcPr/>
                </a:tc>
                <a:extLst>
                  <a:ext uri="{0D108BD9-81ED-4DB2-BD59-A6C34878D82A}">
                    <a16:rowId xmlns:a16="http://schemas.microsoft.com/office/drawing/2014/main" val="10006"/>
                  </a:ext>
                </a:extLst>
              </a:tr>
              <a:tr h="46573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800" kern="1200" dirty="0">
                          <a:solidFill>
                            <a:schemeClr val="tx1"/>
                          </a:solidFill>
                          <a:latin typeface="+mn-lt"/>
                          <a:ea typeface="+mn-ea"/>
                          <a:cs typeface="+mn-cs"/>
                        </a:rPr>
                        <a:t>Diamond (C)</a:t>
                      </a:r>
                    </a:p>
                  </a:txBody>
                  <a:tcPr>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CA" sz="1800" kern="1200" baseline="0" dirty="0">
                          <a:solidFill>
                            <a:schemeClr val="tx1"/>
                          </a:solidFill>
                          <a:latin typeface="+mn-lt"/>
                          <a:ea typeface="+mn-ea"/>
                          <a:cs typeface="+mn-cs"/>
                        </a:rPr>
                        <a:t>2.417</a:t>
                      </a:r>
                      <a:endParaRPr lang="en-CA" sz="1800" kern="1200" baseline="30000" dirty="0">
                        <a:solidFill>
                          <a:schemeClr val="tx1"/>
                        </a:solidFill>
                        <a:latin typeface="+mn-lt"/>
                        <a:ea typeface="+mn-ea"/>
                        <a:cs typeface="+mn-cs"/>
                      </a:endParaRPr>
                    </a:p>
                  </a:txBody>
                  <a:tcP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1998151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7DE3B1B8-DC38-48E8-8C31-EF790659B5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81"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3" name="Rectangle 12">
            <a:extLst>
              <a:ext uri="{FF2B5EF4-FFF2-40B4-BE49-F238E27FC236}">
                <a16:creationId xmlns:a16="http://schemas.microsoft.com/office/drawing/2014/main" id="{9E63FFFE-1DB2-4A0F-B495-35782F1622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cxnSp>
        <p:nvCxnSpPr>
          <p:cNvPr id="15" name="Straight Connector 14">
            <a:extLst>
              <a:ext uri="{FF2B5EF4-FFF2-40B4-BE49-F238E27FC236}">
                <a16:creationId xmlns:a16="http://schemas.microsoft.com/office/drawing/2014/main" id="{32BB9A07-8AB8-4D82-B3BC-B500DDEC79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17" name="Rectangle 16">
            <a:extLst>
              <a:ext uri="{FF2B5EF4-FFF2-40B4-BE49-F238E27FC236}">
                <a16:creationId xmlns:a16="http://schemas.microsoft.com/office/drawing/2014/main" id="{73734CDA-1CE8-4F1C-B0B3-AAB252B013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p:cNvSpPr>
            <a:spLocks noGrp="1"/>
          </p:cNvSpPr>
          <p:nvPr>
            <p:ph type="title"/>
          </p:nvPr>
        </p:nvSpPr>
        <p:spPr>
          <a:xfrm>
            <a:off x="3731078" y="634946"/>
            <a:ext cx="4931229" cy="1450757"/>
          </a:xfrm>
        </p:spPr>
        <p:txBody>
          <a:bodyPr vert="horz" lIns="91440" tIns="45720" rIns="91440" bIns="45720" rtlCol="0" anchor="b">
            <a:normAutofit/>
          </a:bodyPr>
          <a:lstStyle/>
          <a:p>
            <a:r>
              <a:rPr lang="en-US" altLang="en-US" dirty="0"/>
              <a:t>Total Internal Reflection</a:t>
            </a:r>
            <a:endParaRPr lang="en-US" b="0" dirty="0"/>
          </a:p>
        </p:txBody>
      </p:sp>
      <p:pic>
        <p:nvPicPr>
          <p:cNvPr id="2" name="Picture 1" descr="A diagram of a triangle with lines and a point&#10;&#10;Description automatically generated">
            <a:extLst>
              <a:ext uri="{FF2B5EF4-FFF2-40B4-BE49-F238E27FC236}">
                <a16:creationId xmlns:a16="http://schemas.microsoft.com/office/drawing/2014/main" id="{9DFD7B74-C18C-76F3-5EAF-B15210FB1C79}"/>
              </a:ext>
            </a:extLst>
          </p:cNvPr>
          <p:cNvPicPr>
            <a:picLocks noChangeAspect="1"/>
          </p:cNvPicPr>
          <p:nvPr/>
        </p:nvPicPr>
        <p:blipFill>
          <a:blip r:embed="rId2"/>
          <a:stretch>
            <a:fillRect/>
          </a:stretch>
        </p:blipFill>
        <p:spPr>
          <a:xfrm>
            <a:off x="1065900" y="640081"/>
            <a:ext cx="1820184" cy="5314406"/>
          </a:xfrm>
          <a:prstGeom prst="rect">
            <a:avLst/>
          </a:prstGeom>
        </p:spPr>
      </p:pic>
      <p:cxnSp>
        <p:nvCxnSpPr>
          <p:cNvPr id="19" name="Straight Connector 18">
            <a:extLst>
              <a:ext uri="{FF2B5EF4-FFF2-40B4-BE49-F238E27FC236}">
                <a16:creationId xmlns:a16="http://schemas.microsoft.com/office/drawing/2014/main" id="{D7143990-FA50-4B23-AE6D-E17D22F5267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731077" y="2086188"/>
            <a:ext cx="4567326"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6" name="Content Placeholder 5"/>
          <p:cNvSpPr>
            <a:spLocks noGrp="1"/>
          </p:cNvSpPr>
          <p:nvPr>
            <p:ph idx="1"/>
          </p:nvPr>
        </p:nvSpPr>
        <p:spPr>
          <a:xfrm>
            <a:off x="3731076" y="2198914"/>
            <a:ext cx="4931230" cy="920544"/>
          </a:xfrm>
        </p:spPr>
        <p:txBody>
          <a:bodyPr vert="horz" lIns="0" tIns="45720" rIns="0" bIns="45720" rtlCol="0">
            <a:normAutofit/>
          </a:bodyPr>
          <a:lstStyle/>
          <a:p>
            <a:pPr marL="256032" indent="-256032">
              <a:buClr>
                <a:schemeClr val="accent1"/>
              </a:buClr>
              <a:buSzPct val="100000"/>
            </a:pPr>
            <a:r>
              <a:rPr lang="en-US" altLang="en-US" sz="1800" dirty="0"/>
              <a:t>Under certain circumstances, </a:t>
            </a:r>
            <a:r>
              <a:rPr lang="en-US" altLang="en-US" sz="1800" b="1" dirty="0"/>
              <a:t>all </a:t>
            </a:r>
            <a:r>
              <a:rPr lang="en-US" altLang="en-US" sz="1800" dirty="0"/>
              <a:t>of the light can be reflected back from an interface, even though the second material is transparent.</a:t>
            </a:r>
          </a:p>
          <a:p>
            <a:pPr marL="256032" indent="-256032">
              <a:buClr>
                <a:schemeClr val="accent1"/>
              </a:buClr>
              <a:buSzPct val="100000"/>
            </a:pPr>
            <a:endParaRPr lang="en-US" altLang="en-US" dirty="0"/>
          </a:p>
        </p:txBody>
      </p:sp>
      <p:sp>
        <p:nvSpPr>
          <p:cNvPr id="21" name="Rectangle 20">
            <a:extLst>
              <a:ext uri="{FF2B5EF4-FFF2-40B4-BE49-F238E27FC236}">
                <a16:creationId xmlns:a16="http://schemas.microsoft.com/office/drawing/2014/main" id="{29765C2F-E3D0-4261-9A4A-F97B2C609A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rgbClr val="F2C37A"/>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3" name="Rectangle 22">
            <a:extLst>
              <a:ext uri="{FF2B5EF4-FFF2-40B4-BE49-F238E27FC236}">
                <a16:creationId xmlns:a16="http://schemas.microsoft.com/office/drawing/2014/main" id="{6638892E-C2A5-4DB9-B4D3-22B4DA4B36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rgbClr val="8F7D6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4" name="TextBox 3">
            <a:extLst>
              <a:ext uri="{FF2B5EF4-FFF2-40B4-BE49-F238E27FC236}">
                <a16:creationId xmlns:a16="http://schemas.microsoft.com/office/drawing/2014/main" id="{6B2DE742-0E90-8715-3D00-51F09BED48E0}"/>
              </a:ext>
            </a:extLst>
          </p:cNvPr>
          <p:cNvSpPr txBox="1"/>
          <p:nvPr/>
        </p:nvSpPr>
        <p:spPr>
          <a:xfrm>
            <a:off x="3200400" y="4577286"/>
            <a:ext cx="5715000" cy="1231106"/>
          </a:xfrm>
          <a:prstGeom prst="rect">
            <a:avLst/>
          </a:prstGeom>
          <a:noFill/>
        </p:spPr>
        <p:txBody>
          <a:bodyPr wrap="square">
            <a:spAutoFit/>
          </a:bodyPr>
          <a:lstStyle/>
          <a:p>
            <a:r>
              <a:rPr lang="en-US" dirty="0"/>
              <a:t> </a:t>
            </a:r>
            <a:r>
              <a:rPr lang="en-US" sz="1400" dirty="0"/>
              <a:t>(a) A ray of light crosses a boundary where the speed of light increases and the index of refraction decreases. That is,  n</a:t>
            </a:r>
            <a:r>
              <a:rPr lang="en-US" sz="1400" baseline="-25000" dirty="0"/>
              <a:t>2</a:t>
            </a:r>
            <a:r>
              <a:rPr lang="en-US" sz="1400" dirty="0"/>
              <a:t>&lt;n</a:t>
            </a:r>
            <a:r>
              <a:rPr lang="en-US" sz="1400" baseline="-25000" dirty="0"/>
              <a:t>1</a:t>
            </a:r>
            <a:r>
              <a:rPr lang="en-US" sz="1400" dirty="0"/>
              <a:t> . The ray bends away from the perpendicular. (b) The critical angle  </a:t>
            </a:r>
            <a:r>
              <a:rPr lang="en-US" sz="1400" dirty="0" err="1"/>
              <a:t>θ</a:t>
            </a:r>
            <a:r>
              <a:rPr lang="en-US" sz="1400" baseline="-25000" dirty="0" err="1"/>
              <a:t>c</a:t>
            </a:r>
            <a:r>
              <a:rPr lang="en-US" sz="1400" baseline="-25000" dirty="0"/>
              <a:t> </a:t>
            </a:r>
            <a:r>
              <a:rPr lang="en-US" sz="1400" dirty="0"/>
              <a:t>is the one for which the angle of refraction is 90</a:t>
            </a:r>
            <a:r>
              <a:rPr lang="en-US" sz="1400" baseline="30000" dirty="0"/>
              <a:t>o</a:t>
            </a:r>
            <a:r>
              <a:rPr lang="en-US" sz="1400" dirty="0"/>
              <a:t>. (c) Total internal reflection occurs when the incident angle is greater than the critical angle.</a:t>
            </a:r>
          </a:p>
        </p:txBody>
      </p:sp>
      <p:pic>
        <p:nvPicPr>
          <p:cNvPr id="9" name="Picture 8">
            <a:extLst>
              <a:ext uri="{FF2B5EF4-FFF2-40B4-BE49-F238E27FC236}">
                <a16:creationId xmlns:a16="http://schemas.microsoft.com/office/drawing/2014/main" id="{4683A38F-7945-0612-DD5C-3BA727C0E5DF}"/>
              </a:ext>
            </a:extLst>
          </p:cNvPr>
          <p:cNvPicPr>
            <a:picLocks noChangeAspect="1"/>
          </p:cNvPicPr>
          <p:nvPr/>
        </p:nvPicPr>
        <p:blipFill>
          <a:blip r:embed="rId3"/>
          <a:stretch>
            <a:fillRect/>
          </a:stretch>
        </p:blipFill>
        <p:spPr>
          <a:xfrm>
            <a:off x="4495800" y="3349575"/>
            <a:ext cx="3657242" cy="591613"/>
          </a:xfrm>
          <a:prstGeom prst="rect">
            <a:avLst/>
          </a:prstGeom>
        </p:spPr>
      </p:pic>
    </p:spTree>
    <p:extLst>
      <p:ext uri="{BB962C8B-B14F-4D97-AF65-F5344CB8AC3E}">
        <p14:creationId xmlns:p14="http://schemas.microsoft.com/office/powerpoint/2010/main" val="37629810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28601"/>
            <a:ext cx="7543800" cy="1143000"/>
          </a:xfrm>
        </p:spPr>
        <p:txBody>
          <a:bodyPr>
            <a:normAutofit/>
          </a:bodyPr>
          <a:lstStyle/>
          <a:p>
            <a:r>
              <a:rPr lang="en-US" altLang="en-US" dirty="0"/>
              <a:t>Fiber Optics</a:t>
            </a:r>
            <a:endParaRPr lang="en-US" dirty="0"/>
          </a:p>
        </p:txBody>
      </p:sp>
      <p:sp>
        <p:nvSpPr>
          <p:cNvPr id="3" name="Content Placeholder 2"/>
          <p:cNvSpPr>
            <a:spLocks noGrp="1"/>
          </p:cNvSpPr>
          <p:nvPr>
            <p:ph idx="1"/>
          </p:nvPr>
        </p:nvSpPr>
        <p:spPr>
          <a:xfrm>
            <a:off x="457200" y="2209800"/>
            <a:ext cx="4267200" cy="3962400"/>
          </a:xfrm>
        </p:spPr>
        <p:txBody>
          <a:bodyPr/>
          <a:lstStyle/>
          <a:p>
            <a:pPr marL="256032" indent="-256032">
              <a:buSzPct val="100000"/>
            </a:pPr>
            <a:r>
              <a:rPr lang="en-CA" altLang="en-US" sz="2400" dirty="0"/>
              <a:t>When a beam of light enters at one end of a transparent rod, the light can be totally reflected internally if the index of refraction of the rod is greater than that of the surrounding material. </a:t>
            </a:r>
          </a:p>
          <a:p>
            <a:pPr marL="256032" indent="-256032">
              <a:buSzPct val="100000"/>
            </a:pPr>
            <a:r>
              <a:rPr lang="en-CA" altLang="en-US" sz="2400" dirty="0"/>
              <a:t>The light is “trapped” within even a curved rod, provided that the curvature is not too great.</a:t>
            </a:r>
            <a:endParaRPr lang="en-US" altLang="en-US" sz="2400" dirty="0"/>
          </a:p>
        </p:txBody>
      </p:sp>
      <p:pic>
        <p:nvPicPr>
          <p:cNvPr id="5" name="Picture 4">
            <a:extLst>
              <a:ext uri="{FF2B5EF4-FFF2-40B4-BE49-F238E27FC236}">
                <a16:creationId xmlns:a16="http://schemas.microsoft.com/office/drawing/2014/main" id="{6BC1B2B7-AC3E-4B41-EEA0-EF4654E5D5F6}"/>
              </a:ext>
            </a:extLst>
          </p:cNvPr>
          <p:cNvPicPr>
            <a:picLocks noChangeAspect="1"/>
          </p:cNvPicPr>
          <p:nvPr/>
        </p:nvPicPr>
        <p:blipFill>
          <a:blip r:embed="rId2"/>
          <a:stretch>
            <a:fillRect/>
          </a:stretch>
        </p:blipFill>
        <p:spPr>
          <a:xfrm>
            <a:off x="5105400" y="2133600"/>
            <a:ext cx="3726641" cy="2895600"/>
          </a:xfrm>
          <a:prstGeom prst="rect">
            <a:avLst/>
          </a:prstGeom>
        </p:spPr>
      </p:pic>
    </p:spTree>
    <p:extLst>
      <p:ext uri="{BB962C8B-B14F-4D97-AF65-F5344CB8AC3E}">
        <p14:creationId xmlns:p14="http://schemas.microsoft.com/office/powerpoint/2010/main" val="9110278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DE3B1B8-DC38-48E8-8C31-EF790659B5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81"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2" name="Rectangle 11">
            <a:extLst>
              <a:ext uri="{FF2B5EF4-FFF2-40B4-BE49-F238E27FC236}">
                <a16:creationId xmlns:a16="http://schemas.microsoft.com/office/drawing/2014/main" id="{9E63FFFE-1DB2-4A0F-B495-35782F1622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cxnSp>
        <p:nvCxnSpPr>
          <p:cNvPr id="14" name="Straight Connector 13">
            <a:extLst>
              <a:ext uri="{FF2B5EF4-FFF2-40B4-BE49-F238E27FC236}">
                <a16:creationId xmlns:a16="http://schemas.microsoft.com/office/drawing/2014/main" id="{32BB9A07-8AB8-4D82-B3BC-B500DDEC79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16" name="Rectangle 15">
            <a:extLst>
              <a:ext uri="{FF2B5EF4-FFF2-40B4-BE49-F238E27FC236}">
                <a16:creationId xmlns:a16="http://schemas.microsoft.com/office/drawing/2014/main" id="{73734CDA-1CE8-4F1C-B0B3-AAB252B013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731078" y="634946"/>
            <a:ext cx="4931229" cy="1450757"/>
          </a:xfrm>
        </p:spPr>
        <p:txBody>
          <a:bodyPr vert="horz" lIns="91440" tIns="45720" rIns="91440" bIns="45720" rtlCol="0" anchor="b">
            <a:normAutofit/>
          </a:bodyPr>
          <a:lstStyle/>
          <a:p>
            <a:r>
              <a:rPr lang="en-US" altLang="en-US" dirty="0"/>
              <a:t>Dispersion</a:t>
            </a:r>
            <a:r>
              <a:rPr lang="en-US" altLang="en-US" cap="all" dirty="0"/>
              <a:t> </a:t>
            </a:r>
            <a:endParaRPr lang="en-US" b="0" cap="all" dirty="0"/>
          </a:p>
        </p:txBody>
      </p:sp>
      <p:pic>
        <p:nvPicPr>
          <p:cNvPr id="5" name="Picture 4">
            <a:extLst>
              <a:ext uri="{FF2B5EF4-FFF2-40B4-BE49-F238E27FC236}">
                <a16:creationId xmlns:a16="http://schemas.microsoft.com/office/drawing/2014/main" id="{58C398AD-1514-67C5-64E3-D2048779AC45}"/>
              </a:ext>
            </a:extLst>
          </p:cNvPr>
          <p:cNvPicPr>
            <a:picLocks noChangeAspect="1"/>
          </p:cNvPicPr>
          <p:nvPr/>
        </p:nvPicPr>
        <p:blipFill>
          <a:blip r:embed="rId2"/>
          <a:stretch>
            <a:fillRect/>
          </a:stretch>
        </p:blipFill>
        <p:spPr>
          <a:xfrm>
            <a:off x="475499" y="796462"/>
            <a:ext cx="3000986" cy="5001643"/>
          </a:xfrm>
          <a:prstGeom prst="rect">
            <a:avLst/>
          </a:prstGeom>
        </p:spPr>
      </p:pic>
      <p:cxnSp>
        <p:nvCxnSpPr>
          <p:cNvPr id="18" name="Straight Connector 17">
            <a:extLst>
              <a:ext uri="{FF2B5EF4-FFF2-40B4-BE49-F238E27FC236}">
                <a16:creationId xmlns:a16="http://schemas.microsoft.com/office/drawing/2014/main" id="{D7143990-FA50-4B23-AE6D-E17D22F5267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731077" y="2086188"/>
            <a:ext cx="4567326"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3731076" y="2198914"/>
            <a:ext cx="4931230" cy="3670180"/>
          </a:xfrm>
        </p:spPr>
        <p:txBody>
          <a:bodyPr vert="horz" lIns="0" tIns="45720" rIns="0" bIns="45720" rtlCol="0">
            <a:normAutofit/>
          </a:bodyPr>
          <a:lstStyle/>
          <a:p>
            <a:pPr marL="256032" indent="-256032">
              <a:buClr>
                <a:schemeClr val="accent1"/>
              </a:buClr>
              <a:buSzPct val="100000"/>
            </a:pPr>
            <a:r>
              <a:rPr lang="en-US" altLang="en-US" sz="1800" dirty="0"/>
              <a:t>The speed of light in vacuum is the same for all wavelengths, but the speed in a material substance is different for different wavelengths. </a:t>
            </a:r>
          </a:p>
          <a:p>
            <a:pPr marL="256032" indent="-256032">
              <a:buClr>
                <a:schemeClr val="accent1"/>
              </a:buClr>
              <a:buSzPct val="100000"/>
            </a:pPr>
            <a:r>
              <a:rPr lang="en-US" altLang="en-US" sz="1800" dirty="0"/>
              <a:t>The dependence of wave speed and index of refraction on wavelength is called </a:t>
            </a:r>
            <a:r>
              <a:rPr lang="en-US" altLang="en-US" sz="1800" b="1" dirty="0"/>
              <a:t>dispersion</a:t>
            </a:r>
            <a:r>
              <a:rPr lang="en-US" altLang="en-US" sz="1800" dirty="0"/>
              <a:t>.</a:t>
            </a:r>
          </a:p>
          <a:p>
            <a:pPr marL="256032" indent="-256032">
              <a:buClr>
                <a:schemeClr val="accent1"/>
              </a:buClr>
              <a:buSzPct val="100000"/>
            </a:pPr>
            <a:r>
              <a:rPr lang="en-US" altLang="en-US" sz="1800" dirty="0"/>
              <a:t>In most materials the value of </a:t>
            </a:r>
            <a:r>
              <a:rPr lang="en-US" altLang="en-US" sz="1800" b="1" i="1" dirty="0"/>
              <a:t>n </a:t>
            </a:r>
            <a:r>
              <a:rPr lang="en-US" altLang="en-US" sz="1800" b="1" dirty="0"/>
              <a:t>decreases </a:t>
            </a:r>
            <a:r>
              <a:rPr lang="en-US" altLang="en-US" sz="1800" dirty="0"/>
              <a:t>with increasing wavelength and decreasing frequency.</a:t>
            </a:r>
          </a:p>
        </p:txBody>
      </p:sp>
      <p:sp>
        <p:nvSpPr>
          <p:cNvPr id="20" name="Rectangle 19">
            <a:extLst>
              <a:ext uri="{FF2B5EF4-FFF2-40B4-BE49-F238E27FC236}">
                <a16:creationId xmlns:a16="http://schemas.microsoft.com/office/drawing/2014/main" id="{29765C2F-E3D0-4261-9A4A-F97B2C609A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rgbClr val="FA9B03"/>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2" name="Rectangle 21">
            <a:extLst>
              <a:ext uri="{FF2B5EF4-FFF2-40B4-BE49-F238E27FC236}">
                <a16:creationId xmlns:a16="http://schemas.microsoft.com/office/drawing/2014/main" id="{6638892E-C2A5-4DB9-B4D3-22B4DA4B36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rgbClr val="5E3C4A"/>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7" name="TextBox 6">
            <a:extLst>
              <a:ext uri="{FF2B5EF4-FFF2-40B4-BE49-F238E27FC236}">
                <a16:creationId xmlns:a16="http://schemas.microsoft.com/office/drawing/2014/main" id="{7AA3A202-73C4-8C4E-12A0-5A7ED5419B80}"/>
              </a:ext>
            </a:extLst>
          </p:cNvPr>
          <p:cNvSpPr txBox="1"/>
          <p:nvPr/>
        </p:nvSpPr>
        <p:spPr>
          <a:xfrm>
            <a:off x="3815765" y="4838059"/>
            <a:ext cx="5006206" cy="1384995"/>
          </a:xfrm>
          <a:prstGeom prst="rect">
            <a:avLst/>
          </a:prstGeom>
          <a:noFill/>
        </p:spPr>
        <p:txBody>
          <a:bodyPr wrap="square">
            <a:spAutoFit/>
          </a:bodyPr>
          <a:lstStyle/>
          <a:p>
            <a:r>
              <a:rPr lang="en-US" sz="1400" dirty="0"/>
              <a:t>(a) A pure wavelength of light falls onto a prism and is refracted at both surfaces. (b) White light is dispersed by the prism (shown exaggerated). Since the index of refraction varies with wavelength, the angles of refraction vary with wavelength. A sequence of red to violet is produced, because the index of refraction increases steadily with decreasing wavelength.</a:t>
            </a:r>
          </a:p>
        </p:txBody>
      </p:sp>
    </p:spTree>
    <p:extLst>
      <p:ext uri="{BB962C8B-B14F-4D97-AF65-F5344CB8AC3E}">
        <p14:creationId xmlns:p14="http://schemas.microsoft.com/office/powerpoint/2010/main" val="38388548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960" y="286605"/>
            <a:ext cx="7543800" cy="1084996"/>
          </a:xfrm>
        </p:spPr>
        <p:txBody>
          <a:bodyPr>
            <a:normAutofit/>
          </a:bodyPr>
          <a:lstStyle/>
          <a:p>
            <a:r>
              <a:rPr lang="en-US" b="0" dirty="0"/>
              <a:t>Spectrum</a:t>
            </a:r>
          </a:p>
        </p:txBody>
      </p:sp>
      <p:sp>
        <p:nvSpPr>
          <p:cNvPr id="3" name="Content Placeholder 2"/>
          <p:cNvSpPr>
            <a:spLocks noGrp="1"/>
          </p:cNvSpPr>
          <p:nvPr>
            <p:ph idx="1"/>
          </p:nvPr>
        </p:nvSpPr>
        <p:spPr>
          <a:xfrm>
            <a:off x="685800" y="1961297"/>
            <a:ext cx="8229600" cy="781903"/>
          </a:xfrm>
        </p:spPr>
        <p:txBody>
          <a:bodyPr>
            <a:normAutofit/>
          </a:bodyPr>
          <a:lstStyle/>
          <a:p>
            <a:pPr marL="256032" indent="-256032">
              <a:buSzPct val="100000"/>
            </a:pPr>
            <a:r>
              <a:rPr lang="en-CA" altLang="en-US" sz="1800" dirty="0"/>
              <a:t>Ordinary white light is a superposition of waves with all visible wavelengths.</a:t>
            </a:r>
          </a:p>
          <a:p>
            <a:pPr marL="256032" indent="-256032">
              <a:buSzPct val="100000"/>
            </a:pPr>
            <a:r>
              <a:rPr lang="en-CA" altLang="en-US" sz="1800" dirty="0"/>
              <a:t>The band of dispersed colors is called a </a:t>
            </a:r>
            <a:r>
              <a:rPr lang="en-CA" altLang="en-US" sz="1800" b="1" dirty="0"/>
              <a:t>spectrum</a:t>
            </a:r>
            <a:r>
              <a:rPr lang="en-CA" altLang="en-US" sz="1800" dirty="0"/>
              <a:t>.</a:t>
            </a:r>
            <a:endParaRPr lang="en-US" altLang="en-US" sz="1800" dirty="0"/>
          </a:p>
        </p:txBody>
      </p:sp>
      <p:pic>
        <p:nvPicPr>
          <p:cNvPr id="5" name="Picture 4">
            <a:extLst>
              <a:ext uri="{FF2B5EF4-FFF2-40B4-BE49-F238E27FC236}">
                <a16:creationId xmlns:a16="http://schemas.microsoft.com/office/drawing/2014/main" id="{2738535C-6321-7939-11BD-C07366999693}"/>
              </a:ext>
            </a:extLst>
          </p:cNvPr>
          <p:cNvPicPr>
            <a:picLocks noChangeAspect="1"/>
          </p:cNvPicPr>
          <p:nvPr/>
        </p:nvPicPr>
        <p:blipFill>
          <a:blip r:embed="rId2"/>
          <a:stretch>
            <a:fillRect/>
          </a:stretch>
        </p:blipFill>
        <p:spPr>
          <a:xfrm>
            <a:off x="609600" y="3657600"/>
            <a:ext cx="8110268" cy="1808590"/>
          </a:xfrm>
          <a:prstGeom prst="rect">
            <a:avLst/>
          </a:prstGeom>
        </p:spPr>
      </p:pic>
    </p:spTree>
    <p:extLst>
      <p:ext uri="{BB962C8B-B14F-4D97-AF65-F5344CB8AC3E}">
        <p14:creationId xmlns:p14="http://schemas.microsoft.com/office/powerpoint/2010/main" val="21185683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dirty="0"/>
              <a:t>How Rainbows Form</a:t>
            </a:r>
            <a:endParaRPr lang="en-US" b="0" dirty="0"/>
          </a:p>
        </p:txBody>
      </p:sp>
      <p:sp>
        <p:nvSpPr>
          <p:cNvPr id="3" name="Content Placeholder 2"/>
          <p:cNvSpPr>
            <a:spLocks noGrp="1"/>
          </p:cNvSpPr>
          <p:nvPr>
            <p:ph idx="1"/>
          </p:nvPr>
        </p:nvSpPr>
        <p:spPr>
          <a:xfrm>
            <a:off x="533400" y="2057400"/>
            <a:ext cx="4419600" cy="4648200"/>
          </a:xfrm>
        </p:spPr>
        <p:txBody>
          <a:bodyPr>
            <a:normAutofit/>
          </a:bodyPr>
          <a:lstStyle/>
          <a:p>
            <a:pPr marL="256032" indent="-256032">
              <a:buSzPct val="100000"/>
            </a:pPr>
            <a:r>
              <a:rPr lang="en-CA" altLang="en-US" sz="1800" dirty="0"/>
              <a:t>When sunlight enters a spherical water droplet suspended in the air, it is (partially) reflected from the back surface of the droplet, and is refracted again upon exiting the droplet.</a:t>
            </a:r>
          </a:p>
          <a:p>
            <a:pPr marL="256032" indent="-256032">
              <a:buSzPct val="100000"/>
            </a:pPr>
            <a:r>
              <a:rPr lang="en-CA" altLang="en-US" sz="1800" dirty="0"/>
              <a:t>A light ray that enters the middle of the raindrop is reflected straight back. </a:t>
            </a:r>
          </a:p>
          <a:p>
            <a:pPr marL="256032" indent="-256032">
              <a:buSzPct val="100000"/>
            </a:pPr>
            <a:r>
              <a:rPr lang="en-CA" altLang="en-US" sz="1800" dirty="0"/>
              <a:t>All other rays exit the raindrop within an angle </a:t>
            </a:r>
            <a:r>
              <a:rPr lang="el-GR" altLang="en-US" sz="1800" dirty="0"/>
              <a:t>Δ</a:t>
            </a:r>
            <a:r>
              <a:rPr lang="en-CA" altLang="en-US" sz="1800" dirty="0"/>
              <a:t> of that middle ray, with many rays “piling up” at the angle </a:t>
            </a:r>
            <a:r>
              <a:rPr lang="el-GR" altLang="en-US" sz="1800" dirty="0"/>
              <a:t>Δ</a:t>
            </a:r>
            <a:r>
              <a:rPr lang="en-CA" altLang="en-US" sz="1800" dirty="0"/>
              <a:t>.</a:t>
            </a:r>
          </a:p>
        </p:txBody>
      </p:sp>
      <p:pic>
        <p:nvPicPr>
          <p:cNvPr id="5" name="Picture 4">
            <a:extLst>
              <a:ext uri="{FF2B5EF4-FFF2-40B4-BE49-F238E27FC236}">
                <a16:creationId xmlns:a16="http://schemas.microsoft.com/office/drawing/2014/main" id="{8814E7AF-74F9-7360-07BC-A2D16C1298EA}"/>
              </a:ext>
            </a:extLst>
          </p:cNvPr>
          <p:cNvPicPr>
            <a:picLocks noChangeAspect="1"/>
          </p:cNvPicPr>
          <p:nvPr/>
        </p:nvPicPr>
        <p:blipFill>
          <a:blip r:embed="rId2"/>
          <a:stretch>
            <a:fillRect/>
          </a:stretch>
        </p:blipFill>
        <p:spPr>
          <a:xfrm>
            <a:off x="5410200" y="2286000"/>
            <a:ext cx="3384804" cy="2962197"/>
          </a:xfrm>
          <a:prstGeom prst="rect">
            <a:avLst/>
          </a:prstGeom>
        </p:spPr>
      </p:pic>
    </p:spTree>
    <p:extLst>
      <p:ext uri="{BB962C8B-B14F-4D97-AF65-F5344CB8AC3E}">
        <p14:creationId xmlns:p14="http://schemas.microsoft.com/office/powerpoint/2010/main" val="8474137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240A2FC-E2C3-458D-96B4-5DF9028D93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2" name="Rectangle 11">
            <a:extLst>
              <a:ext uri="{FF2B5EF4-FFF2-40B4-BE49-F238E27FC236}">
                <a16:creationId xmlns:a16="http://schemas.microsoft.com/office/drawing/2014/main" id="{5F097929-F3D6-4D1F-8AFC-CF348171A9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9144000"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cxnSp>
        <p:nvCxnSpPr>
          <p:cNvPr id="14" name="Straight Connector 13">
            <a:extLst>
              <a:ext uri="{FF2B5EF4-FFF2-40B4-BE49-F238E27FC236}">
                <a16:creationId xmlns:a16="http://schemas.microsoft.com/office/drawing/2014/main" id="{43074C91-9045-414B-B5F9-567DAE3EED2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05743"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16" name="Rectangle 15">
            <a:extLst>
              <a:ext uri="{FF2B5EF4-FFF2-40B4-BE49-F238E27FC236}">
                <a16:creationId xmlns:a16="http://schemas.microsoft.com/office/drawing/2014/main" id="{2779F603-B669-4AD6-82F9-E09F76165B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073012" y="2819400"/>
            <a:ext cx="4689988" cy="3281452"/>
          </a:xfrm>
        </p:spPr>
        <p:txBody>
          <a:bodyPr vert="horz" lIns="91440" tIns="45720" rIns="91440" bIns="45720" rtlCol="0" anchor="b">
            <a:normAutofit/>
          </a:bodyPr>
          <a:lstStyle/>
          <a:p>
            <a:r>
              <a:rPr lang="en-US" altLang="en-US" dirty="0">
                <a:solidFill>
                  <a:schemeClr val="tx1">
                    <a:lumMod val="85000"/>
                    <a:lumOff val="15000"/>
                  </a:schemeClr>
                </a:solidFill>
              </a:rPr>
              <a:t>How Rainbows Form, continued</a:t>
            </a:r>
            <a:endParaRPr lang="en-US" b="0" dirty="0">
              <a:solidFill>
                <a:schemeClr val="tx1">
                  <a:lumMod val="85000"/>
                  <a:lumOff val="15000"/>
                </a:schemeClr>
              </a:solidFill>
            </a:endParaRPr>
          </a:p>
        </p:txBody>
      </p:sp>
      <p:pic>
        <p:nvPicPr>
          <p:cNvPr id="5" name="Picture 4">
            <a:extLst>
              <a:ext uri="{FF2B5EF4-FFF2-40B4-BE49-F238E27FC236}">
                <a16:creationId xmlns:a16="http://schemas.microsoft.com/office/drawing/2014/main" id="{980335E0-5AB3-C389-9502-E534D8DDB4B1}"/>
              </a:ext>
            </a:extLst>
          </p:cNvPr>
          <p:cNvPicPr>
            <a:picLocks noChangeAspect="1"/>
          </p:cNvPicPr>
          <p:nvPr/>
        </p:nvPicPr>
        <p:blipFill>
          <a:blip r:embed="rId2"/>
          <a:stretch>
            <a:fillRect/>
          </a:stretch>
        </p:blipFill>
        <p:spPr>
          <a:xfrm>
            <a:off x="381000" y="441385"/>
            <a:ext cx="2457781" cy="5783016"/>
          </a:xfrm>
          <a:prstGeom prst="rect">
            <a:avLst/>
          </a:prstGeom>
        </p:spPr>
      </p:pic>
      <p:cxnSp>
        <p:nvCxnSpPr>
          <p:cNvPr id="18" name="Straight Connector 17">
            <a:extLst>
              <a:ext uri="{FF2B5EF4-FFF2-40B4-BE49-F238E27FC236}">
                <a16:creationId xmlns:a16="http://schemas.microsoft.com/office/drawing/2014/main" id="{7ABFD994-C2DC-4E7D-9411-C7FF7813EF4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085303" y="4343400"/>
            <a:ext cx="4227080" cy="0"/>
          </a:xfrm>
          <a:prstGeom prst="line">
            <a:avLst/>
          </a:prstGeom>
          <a:ln w="6350">
            <a:solidFill>
              <a:schemeClr val="tx2">
                <a:alpha val="90000"/>
              </a:schemeClr>
            </a:solidFill>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BC0D1FC6-352C-4C7D-825F-C4E2F6A805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rgbClr val="E5EC2A"/>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2" name="Rectangle 21">
            <a:extLst>
              <a:ext uri="{FF2B5EF4-FFF2-40B4-BE49-F238E27FC236}">
                <a16:creationId xmlns:a16="http://schemas.microsoft.com/office/drawing/2014/main" id="{541AFC2C-CD98-4478-AB71-1A864026D9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rgbClr val="603D4A"/>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7" name="TextBox 6">
            <a:extLst>
              <a:ext uri="{FF2B5EF4-FFF2-40B4-BE49-F238E27FC236}">
                <a16:creationId xmlns:a16="http://schemas.microsoft.com/office/drawing/2014/main" id="{D90845F7-1ADB-81C1-5490-B8AADACC4C6F}"/>
              </a:ext>
            </a:extLst>
          </p:cNvPr>
          <p:cNvSpPr txBox="1"/>
          <p:nvPr/>
        </p:nvSpPr>
        <p:spPr>
          <a:xfrm>
            <a:off x="3992334" y="1143000"/>
            <a:ext cx="4413018" cy="2862322"/>
          </a:xfrm>
          <a:prstGeom prst="rect">
            <a:avLst/>
          </a:prstGeom>
          <a:noFill/>
        </p:spPr>
        <p:txBody>
          <a:bodyPr wrap="square">
            <a:spAutoFit/>
          </a:bodyPr>
          <a:lstStyle/>
          <a:p>
            <a:r>
              <a:rPr lang="en-US" dirty="0"/>
              <a:t>(a) Different colors emerge in different directions, and so you must look at different locations to see the various colors of a rainbow. (b) The arc of a rainbow results from the fact that a line between the observer and any point on the arc must make the correct angle with the parallel rays of sunlight to receive the refracted rays. (c) Double rainbow. (credit: Nicholas, Wikimedia Commons)</a:t>
            </a:r>
          </a:p>
        </p:txBody>
      </p:sp>
    </p:spTree>
    <p:extLst>
      <p:ext uri="{BB962C8B-B14F-4D97-AF65-F5344CB8AC3E}">
        <p14:creationId xmlns:p14="http://schemas.microsoft.com/office/powerpoint/2010/main" val="7718641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5C4A53-7EE5-AEDF-500A-C75ACADE0A34}"/>
              </a:ext>
            </a:extLst>
          </p:cNvPr>
          <p:cNvSpPr>
            <a:spLocks noGrp="1"/>
          </p:cNvSpPr>
          <p:nvPr>
            <p:ph type="title"/>
          </p:nvPr>
        </p:nvSpPr>
        <p:spPr/>
        <p:txBody>
          <a:bodyPr/>
          <a:lstStyle/>
          <a:p>
            <a:r>
              <a:rPr lang="en-US" dirty="0"/>
              <a:t>Today’s objectives</a:t>
            </a:r>
          </a:p>
        </p:txBody>
      </p:sp>
      <p:sp>
        <p:nvSpPr>
          <p:cNvPr id="3" name="Content Placeholder 2">
            <a:extLst>
              <a:ext uri="{FF2B5EF4-FFF2-40B4-BE49-F238E27FC236}">
                <a16:creationId xmlns:a16="http://schemas.microsoft.com/office/drawing/2014/main" id="{F26BC3DB-2B51-261E-3649-D51BE5E7C283}"/>
              </a:ext>
            </a:extLst>
          </p:cNvPr>
          <p:cNvSpPr>
            <a:spLocks noGrp="1"/>
          </p:cNvSpPr>
          <p:nvPr>
            <p:ph idx="1"/>
          </p:nvPr>
        </p:nvSpPr>
        <p:spPr/>
        <p:txBody>
          <a:bodyPr/>
          <a:lstStyle/>
          <a:p>
            <a:pPr algn="l"/>
            <a:r>
              <a:rPr lang="en-US" b="0" i="0" dirty="0">
                <a:solidFill>
                  <a:srgbClr val="555555"/>
                </a:solidFill>
                <a:effectLst/>
                <a:latin typeface="Neue Helvetica W01"/>
              </a:rPr>
              <a:t>By the end of this lesson, you will be able to:</a:t>
            </a:r>
          </a:p>
          <a:p>
            <a:pPr algn="l"/>
            <a:endParaRPr lang="en-US" b="0" i="0" dirty="0">
              <a:solidFill>
                <a:srgbClr val="555555"/>
              </a:solidFill>
              <a:effectLst/>
              <a:latin typeface="Neue Helvetica W01"/>
            </a:endParaRPr>
          </a:p>
          <a:p>
            <a:pPr algn="l">
              <a:buFont typeface="Arial" panose="020B0604020202020204" pitchFamily="34" charset="0"/>
              <a:buChar char="•"/>
            </a:pPr>
            <a:r>
              <a:rPr lang="en-US" b="0" i="0" dirty="0">
                <a:solidFill>
                  <a:srgbClr val="424242"/>
                </a:solidFill>
                <a:effectLst/>
                <a:latin typeface="Neue Helvetica W01"/>
              </a:rPr>
              <a:t>Explain reflection of light from polished and rough surfaces.</a:t>
            </a:r>
          </a:p>
          <a:p>
            <a:pPr algn="l">
              <a:buFont typeface="Arial" panose="020B0604020202020204" pitchFamily="34" charset="0"/>
              <a:buChar char="•"/>
            </a:pPr>
            <a:r>
              <a:rPr lang="en-US" dirty="0"/>
              <a:t>Explain the phenomenon of total internal reflection.</a:t>
            </a:r>
          </a:p>
          <a:p>
            <a:pPr algn="l">
              <a:buFont typeface="Arial" panose="020B0604020202020204" pitchFamily="34" charset="0"/>
              <a:buChar char="•"/>
            </a:pPr>
            <a:r>
              <a:rPr lang="en-US" dirty="0"/>
              <a:t>Describe the workings and uses of fiber optics.</a:t>
            </a:r>
          </a:p>
          <a:p>
            <a:pPr algn="l">
              <a:buFont typeface="Arial" panose="020B0604020202020204" pitchFamily="34" charset="0"/>
              <a:buChar char="•"/>
            </a:pPr>
            <a:r>
              <a:rPr lang="en-US" dirty="0"/>
              <a:t>Determine the index of refraction, given the speed of light in a medium.</a:t>
            </a:r>
          </a:p>
          <a:p>
            <a:pPr>
              <a:buFont typeface="Arial" panose="020B0604020202020204" pitchFamily="34" charset="0"/>
              <a:buChar char="•"/>
            </a:pPr>
            <a:r>
              <a:rPr lang="en-US" b="0" i="0" dirty="0">
                <a:solidFill>
                  <a:srgbClr val="424242"/>
                </a:solidFill>
                <a:effectLst/>
                <a:latin typeface="Neue Helvetica W01"/>
              </a:rPr>
              <a:t>Explain the phenomenon of dispersion and discuss its advantages and disadvantages.</a:t>
            </a:r>
          </a:p>
          <a:p>
            <a:pPr algn="l">
              <a:buFont typeface="Arial" panose="020B0604020202020204" pitchFamily="34" charset="0"/>
              <a:buChar char="•"/>
            </a:pPr>
            <a:endParaRPr lang="en-US" dirty="0"/>
          </a:p>
        </p:txBody>
      </p:sp>
    </p:spTree>
    <p:extLst>
      <p:ext uri="{BB962C8B-B14F-4D97-AF65-F5344CB8AC3E}">
        <p14:creationId xmlns:p14="http://schemas.microsoft.com/office/powerpoint/2010/main" val="40691448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960" y="286605"/>
            <a:ext cx="7543800" cy="1161196"/>
          </a:xfrm>
        </p:spPr>
        <p:txBody>
          <a:bodyPr>
            <a:normAutofit/>
          </a:bodyPr>
          <a:lstStyle/>
          <a:p>
            <a:r>
              <a:rPr lang="en-US" b="0" dirty="0"/>
              <a:t>The ray aspect of light</a:t>
            </a:r>
          </a:p>
        </p:txBody>
      </p:sp>
      <p:sp>
        <p:nvSpPr>
          <p:cNvPr id="6" name="TextBox 5">
            <a:extLst>
              <a:ext uri="{FF2B5EF4-FFF2-40B4-BE49-F238E27FC236}">
                <a16:creationId xmlns:a16="http://schemas.microsoft.com/office/drawing/2014/main" id="{CC2B2907-B7E7-6FF7-CF5D-C4B1A7281636}"/>
              </a:ext>
            </a:extLst>
          </p:cNvPr>
          <p:cNvSpPr txBox="1"/>
          <p:nvPr/>
        </p:nvSpPr>
        <p:spPr>
          <a:xfrm>
            <a:off x="685800" y="1905000"/>
            <a:ext cx="7772400" cy="3970318"/>
          </a:xfrm>
          <a:prstGeom prst="rect">
            <a:avLst/>
          </a:prstGeom>
          <a:noFill/>
        </p:spPr>
        <p:txBody>
          <a:bodyPr wrap="square">
            <a:spAutoFit/>
          </a:bodyPr>
          <a:lstStyle/>
          <a:p>
            <a:r>
              <a:rPr lang="en-US" dirty="0"/>
              <a:t>We will model light as traveling in straight lines called rays. </a:t>
            </a:r>
          </a:p>
          <a:p>
            <a:endParaRPr lang="en-US" dirty="0"/>
          </a:p>
          <a:p>
            <a:r>
              <a:rPr lang="en-US" dirty="0"/>
              <a:t>Light may change direction when it encounters objects (such as a mirror) or in passing from one material to another (such as in passing from air to glass), but it then continues in a straight line or as a ray. </a:t>
            </a:r>
          </a:p>
          <a:p>
            <a:endParaRPr lang="en-US" dirty="0"/>
          </a:p>
          <a:p>
            <a:r>
              <a:rPr lang="en-US" dirty="0"/>
              <a:t>The word ray comes from mathematics and here means a straight line that originates at some point. It is acceptable to visualize light rays as laser rays (or even science fiction depictions of ray guns). </a:t>
            </a:r>
          </a:p>
          <a:p>
            <a:endParaRPr lang="en-US" dirty="0"/>
          </a:p>
          <a:p>
            <a:r>
              <a:rPr lang="en-US" dirty="0"/>
              <a:t>Since light moves in straight lines, changing directions when it interacts with materials, it is described by geometry and simple trigonometry. This part of optics, where the ray aspect of light dominates, is therefore called geometric optics.</a:t>
            </a:r>
          </a:p>
        </p:txBody>
      </p:sp>
    </p:spTree>
    <p:extLst>
      <p:ext uri="{BB962C8B-B14F-4D97-AF65-F5344CB8AC3E}">
        <p14:creationId xmlns:p14="http://schemas.microsoft.com/office/powerpoint/2010/main" val="14833946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DE3B1B8-DC38-48E8-8C31-EF790659B5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81"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2" name="Rectangle 11">
            <a:extLst>
              <a:ext uri="{FF2B5EF4-FFF2-40B4-BE49-F238E27FC236}">
                <a16:creationId xmlns:a16="http://schemas.microsoft.com/office/drawing/2014/main" id="{9E63FFFE-1DB2-4A0F-B495-35782F1622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cxnSp>
        <p:nvCxnSpPr>
          <p:cNvPr id="14" name="Straight Connector 13">
            <a:extLst>
              <a:ext uri="{FF2B5EF4-FFF2-40B4-BE49-F238E27FC236}">
                <a16:creationId xmlns:a16="http://schemas.microsoft.com/office/drawing/2014/main" id="{32BB9A07-8AB8-4D82-B3BC-B500DDEC79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16" name="Rectangle 15">
            <a:extLst>
              <a:ext uri="{FF2B5EF4-FFF2-40B4-BE49-F238E27FC236}">
                <a16:creationId xmlns:a16="http://schemas.microsoft.com/office/drawing/2014/main" id="{08CB54FC-0B2A-4107-9A70-958B90B765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808763" y="634946"/>
            <a:ext cx="3845379" cy="1450757"/>
          </a:xfrm>
        </p:spPr>
        <p:txBody>
          <a:bodyPr vert="horz" lIns="91440" tIns="45720" rIns="91440" bIns="45720" rtlCol="0" anchor="b">
            <a:normAutofit/>
          </a:bodyPr>
          <a:lstStyle/>
          <a:p>
            <a:r>
              <a:rPr lang="en-US" altLang="en-US" dirty="0"/>
              <a:t>Reflection and Refraction</a:t>
            </a:r>
            <a:endParaRPr lang="en-US" dirty="0"/>
          </a:p>
        </p:txBody>
      </p:sp>
      <p:pic>
        <p:nvPicPr>
          <p:cNvPr id="5" name="Picture 4">
            <a:extLst>
              <a:ext uri="{FF2B5EF4-FFF2-40B4-BE49-F238E27FC236}">
                <a16:creationId xmlns:a16="http://schemas.microsoft.com/office/drawing/2014/main" id="{A1C96CB8-9942-9D31-95F6-52BCC320863C}"/>
              </a:ext>
            </a:extLst>
          </p:cNvPr>
          <p:cNvPicPr>
            <a:picLocks noChangeAspect="1"/>
          </p:cNvPicPr>
          <p:nvPr/>
        </p:nvPicPr>
        <p:blipFill>
          <a:blip r:embed="rId2"/>
          <a:stretch>
            <a:fillRect/>
          </a:stretch>
        </p:blipFill>
        <p:spPr>
          <a:xfrm>
            <a:off x="482394" y="1505719"/>
            <a:ext cx="4088720" cy="3526521"/>
          </a:xfrm>
          <a:prstGeom prst="rect">
            <a:avLst/>
          </a:prstGeom>
        </p:spPr>
      </p:pic>
      <p:cxnSp>
        <p:nvCxnSpPr>
          <p:cNvPr id="18" name="Straight Connector 17">
            <a:extLst>
              <a:ext uri="{FF2B5EF4-FFF2-40B4-BE49-F238E27FC236}">
                <a16:creationId xmlns:a16="http://schemas.microsoft.com/office/drawing/2014/main" id="{7855A9B5-1710-4B19-B0F1-CDFDD4ED5B7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808763" y="2086188"/>
            <a:ext cx="3561606"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4666876" y="2374676"/>
            <a:ext cx="3845379" cy="3670180"/>
          </a:xfrm>
        </p:spPr>
        <p:txBody>
          <a:bodyPr vert="horz" lIns="0" tIns="45720" rIns="0" bIns="45720" rtlCol="0">
            <a:normAutofit/>
          </a:bodyPr>
          <a:lstStyle/>
          <a:p>
            <a:pPr marL="256032" indent="-256032">
              <a:buClr>
                <a:schemeClr val="accent1"/>
              </a:buClr>
              <a:buSzPct val="100000"/>
            </a:pPr>
            <a:r>
              <a:rPr lang="en-US" altLang="en-US" dirty="0"/>
              <a:t>When a light wave strikes a smooth interface separating two transparent materials (such as air and glass or water and glass), the wave is in general partly reflected and partly refracted (transmitted) into the second material.</a:t>
            </a:r>
          </a:p>
          <a:p>
            <a:pPr marL="256032" indent="-256032">
              <a:buClr>
                <a:schemeClr val="accent1"/>
              </a:buClr>
              <a:buSzPct val="100000"/>
            </a:pPr>
            <a:r>
              <a:rPr lang="en-US" altLang="en-US" dirty="0"/>
              <a:t>The segments of plane waves can be represented by bundles of rays forming beams of light. </a:t>
            </a:r>
          </a:p>
          <a:p>
            <a:pPr marL="256032" indent="-256032">
              <a:buClr>
                <a:schemeClr val="accent1"/>
              </a:buClr>
              <a:buSzPct val="100000"/>
            </a:pPr>
            <a:r>
              <a:rPr lang="en-US" altLang="en-US" dirty="0"/>
              <a:t>For simplicity we often draw only one ray in each beam.</a:t>
            </a:r>
          </a:p>
        </p:txBody>
      </p:sp>
      <p:sp>
        <p:nvSpPr>
          <p:cNvPr id="20" name="Rectangle 19">
            <a:extLst>
              <a:ext uri="{FF2B5EF4-FFF2-40B4-BE49-F238E27FC236}">
                <a16:creationId xmlns:a16="http://schemas.microsoft.com/office/drawing/2014/main" id="{6587DBF8-5C50-4034-8B79-FE54A01A8E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rgbClr val="3DD4EC"/>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2" name="Rectangle 21">
            <a:extLst>
              <a:ext uri="{FF2B5EF4-FFF2-40B4-BE49-F238E27FC236}">
                <a16:creationId xmlns:a16="http://schemas.microsoft.com/office/drawing/2014/main" id="{14720853-E885-4BE5-BFE2-24004CEF69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rgbClr val="7B9DC5"/>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12301375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9400"/>
            <a:ext cx="7772400" cy="1092200"/>
          </a:xfrm>
        </p:spPr>
        <p:txBody>
          <a:bodyPr>
            <a:noAutofit/>
          </a:bodyPr>
          <a:lstStyle/>
          <a:p>
            <a:r>
              <a:rPr lang="en-US" altLang="en-US" dirty="0"/>
              <a:t>Diffuse and Specular Reflection</a:t>
            </a:r>
            <a:endParaRPr lang="en-US" dirty="0"/>
          </a:p>
        </p:txBody>
      </p:sp>
      <p:sp>
        <p:nvSpPr>
          <p:cNvPr id="3" name="Content Placeholder 2"/>
          <p:cNvSpPr>
            <a:spLocks noGrp="1"/>
          </p:cNvSpPr>
          <p:nvPr>
            <p:ph idx="1"/>
          </p:nvPr>
        </p:nvSpPr>
        <p:spPr>
          <a:xfrm>
            <a:off x="444260" y="2146540"/>
            <a:ext cx="4876800" cy="3720860"/>
          </a:xfrm>
        </p:spPr>
        <p:txBody>
          <a:bodyPr>
            <a:normAutofit lnSpcReduction="10000"/>
          </a:bodyPr>
          <a:lstStyle/>
          <a:p>
            <a:pPr marL="256032" indent="-256032">
              <a:buSzPct val="100000"/>
            </a:pPr>
            <a:r>
              <a:rPr lang="en-CA" altLang="en-US" sz="2400" dirty="0"/>
              <a:t>Our primary concern will be with </a:t>
            </a:r>
            <a:r>
              <a:rPr lang="en-CA" altLang="en-US" sz="2400" b="1" dirty="0"/>
              <a:t>specular</a:t>
            </a:r>
            <a:r>
              <a:rPr lang="en-CA" altLang="en-US" sz="2400" dirty="0"/>
              <a:t> </a:t>
            </a:r>
            <a:r>
              <a:rPr lang="en-CA" altLang="en-US" sz="2400" b="1" dirty="0"/>
              <a:t>reflection</a:t>
            </a:r>
            <a:r>
              <a:rPr lang="en-CA" altLang="en-US" sz="2400" dirty="0"/>
              <a:t> from a very smooth surface such as highly polished glass or metal.</a:t>
            </a:r>
            <a:endParaRPr lang="en-US" altLang="en-US" sz="2400" dirty="0"/>
          </a:p>
          <a:p>
            <a:pPr marL="256032" indent="-256032">
              <a:buSzPct val="100000"/>
            </a:pPr>
            <a:r>
              <a:rPr lang="en-CA" altLang="en-US" sz="2400" dirty="0"/>
              <a:t>Scattered reflection from a rough surface is called </a:t>
            </a:r>
            <a:r>
              <a:rPr lang="en-CA" altLang="en-US" sz="2400" b="1" dirty="0"/>
              <a:t>diffuse</a:t>
            </a:r>
            <a:r>
              <a:rPr lang="en-CA" altLang="en-US" sz="2400" dirty="0"/>
              <a:t> </a:t>
            </a:r>
            <a:r>
              <a:rPr lang="en-CA" altLang="en-US" sz="2400" b="1" dirty="0"/>
              <a:t>reflection</a:t>
            </a:r>
            <a:r>
              <a:rPr lang="en-CA" altLang="en-US" sz="2400" dirty="0"/>
              <a:t>.</a:t>
            </a:r>
          </a:p>
          <a:p>
            <a:pPr marL="256032" indent="-256032">
              <a:buSzPct val="100000"/>
            </a:pPr>
            <a:r>
              <a:rPr lang="en-CA" altLang="en-US" sz="2400" dirty="0"/>
              <a:t>The vast majority of objects in your environment are visible to you because they reflect light in a diffuse manner.</a:t>
            </a:r>
          </a:p>
        </p:txBody>
      </p:sp>
      <p:pic>
        <p:nvPicPr>
          <p:cNvPr id="5" name="Picture 4">
            <a:extLst>
              <a:ext uri="{FF2B5EF4-FFF2-40B4-BE49-F238E27FC236}">
                <a16:creationId xmlns:a16="http://schemas.microsoft.com/office/drawing/2014/main" id="{E7EFA86A-1AA4-E172-C892-8718B3285BE3}"/>
              </a:ext>
            </a:extLst>
          </p:cNvPr>
          <p:cNvPicPr>
            <a:picLocks noChangeAspect="1"/>
          </p:cNvPicPr>
          <p:nvPr/>
        </p:nvPicPr>
        <p:blipFill>
          <a:blip r:embed="rId2"/>
          <a:stretch>
            <a:fillRect/>
          </a:stretch>
        </p:blipFill>
        <p:spPr>
          <a:xfrm>
            <a:off x="5559725" y="2133600"/>
            <a:ext cx="3124200" cy="1894656"/>
          </a:xfrm>
          <a:prstGeom prst="rect">
            <a:avLst/>
          </a:prstGeom>
        </p:spPr>
      </p:pic>
      <p:sp>
        <p:nvSpPr>
          <p:cNvPr id="7" name="TextBox 6">
            <a:extLst>
              <a:ext uri="{FF2B5EF4-FFF2-40B4-BE49-F238E27FC236}">
                <a16:creationId xmlns:a16="http://schemas.microsoft.com/office/drawing/2014/main" id="{A1D9E8F0-2C62-1743-75CA-E3322CFA1AE0}"/>
              </a:ext>
            </a:extLst>
          </p:cNvPr>
          <p:cNvSpPr txBox="1"/>
          <p:nvPr/>
        </p:nvSpPr>
        <p:spPr>
          <a:xfrm>
            <a:off x="5512279" y="4343400"/>
            <a:ext cx="3219091" cy="1754326"/>
          </a:xfrm>
          <a:prstGeom prst="rect">
            <a:avLst/>
          </a:prstGeom>
          <a:noFill/>
        </p:spPr>
        <p:txBody>
          <a:bodyPr wrap="square">
            <a:spAutoFit/>
          </a:bodyPr>
          <a:lstStyle/>
          <a:p>
            <a:r>
              <a:rPr lang="en-US" dirty="0"/>
              <a:t>Light is diffused when it reflects from a rough surface. Here many parallel rays are incident, but they are reflected at many different angles since the surface is rough.</a:t>
            </a:r>
          </a:p>
        </p:txBody>
      </p:sp>
    </p:spTree>
    <p:extLst>
      <p:ext uri="{BB962C8B-B14F-4D97-AF65-F5344CB8AC3E}">
        <p14:creationId xmlns:p14="http://schemas.microsoft.com/office/powerpoint/2010/main" val="37803274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81000"/>
            <a:ext cx="7543800" cy="1084996"/>
          </a:xfrm>
        </p:spPr>
        <p:txBody>
          <a:bodyPr>
            <a:normAutofit/>
          </a:bodyPr>
          <a:lstStyle/>
          <a:p>
            <a:r>
              <a:rPr lang="en-US" altLang="en-US" dirty="0"/>
              <a:t>The Law of Reflection</a:t>
            </a:r>
            <a:endParaRPr lang="en-US" dirty="0"/>
          </a:p>
        </p:txBody>
      </p:sp>
      <p:sp>
        <p:nvSpPr>
          <p:cNvPr id="4" name="Content Placeholder 3"/>
          <p:cNvSpPr>
            <a:spLocks noGrp="1"/>
          </p:cNvSpPr>
          <p:nvPr>
            <p:ph idx="1"/>
          </p:nvPr>
        </p:nvSpPr>
        <p:spPr>
          <a:xfrm>
            <a:off x="448574" y="2057400"/>
            <a:ext cx="8229600" cy="743308"/>
          </a:xfrm>
        </p:spPr>
        <p:txBody>
          <a:bodyPr>
            <a:normAutofit lnSpcReduction="10000"/>
          </a:bodyPr>
          <a:lstStyle/>
          <a:p>
            <a:r>
              <a:rPr lang="en-CA" altLang="en-US" sz="2400" dirty="0"/>
              <a:t>The angle of reflection is equal to the angle of incidence for all wavelengths and for any pair of materials.</a:t>
            </a:r>
          </a:p>
        </p:txBody>
      </p:sp>
      <p:sp>
        <p:nvSpPr>
          <p:cNvPr id="5" name="Content Placeholder 4"/>
          <p:cNvSpPr>
            <a:spLocks noGrp="1"/>
          </p:cNvSpPr>
          <p:nvPr>
            <p:ph idx="13"/>
          </p:nvPr>
        </p:nvSpPr>
        <p:spPr>
          <a:xfrm>
            <a:off x="457200" y="3011113"/>
            <a:ext cx="8229600" cy="380999"/>
          </a:xfrm>
        </p:spPr>
        <p:txBody>
          <a:bodyPr>
            <a:normAutofit fontScale="92500" lnSpcReduction="10000"/>
          </a:bodyPr>
          <a:lstStyle/>
          <a:p>
            <a:r>
              <a:rPr lang="en-CA" altLang="en-US" sz="2400" dirty="0"/>
              <a:t>Note that all angles are measured </a:t>
            </a:r>
            <a:r>
              <a:rPr lang="en-CA" altLang="en-US" sz="2400" b="1" dirty="0"/>
              <a:t>from the normal</a:t>
            </a:r>
            <a:r>
              <a:rPr lang="en-CA" altLang="en-US" sz="2400" dirty="0"/>
              <a:t>.</a:t>
            </a:r>
            <a:endParaRPr lang="en-US" altLang="en-US" sz="2400" dirty="0"/>
          </a:p>
        </p:txBody>
      </p:sp>
      <p:pic>
        <p:nvPicPr>
          <p:cNvPr id="12" name="Picture 11">
            <a:extLst>
              <a:ext uri="{FF2B5EF4-FFF2-40B4-BE49-F238E27FC236}">
                <a16:creationId xmlns:a16="http://schemas.microsoft.com/office/drawing/2014/main" id="{DB13934F-8BBF-8DF2-9EBC-61A22288B00D}"/>
              </a:ext>
            </a:extLst>
          </p:cNvPr>
          <p:cNvPicPr>
            <a:picLocks noChangeAspect="1"/>
          </p:cNvPicPr>
          <p:nvPr/>
        </p:nvPicPr>
        <p:blipFill>
          <a:blip r:embed="rId2"/>
          <a:stretch>
            <a:fillRect/>
          </a:stretch>
        </p:blipFill>
        <p:spPr>
          <a:xfrm>
            <a:off x="3092107" y="3602517"/>
            <a:ext cx="2959786" cy="2549562"/>
          </a:xfrm>
          <a:prstGeom prst="rect">
            <a:avLst/>
          </a:prstGeom>
        </p:spPr>
      </p:pic>
    </p:spTree>
    <p:extLst>
      <p:ext uri="{BB962C8B-B14F-4D97-AF65-F5344CB8AC3E}">
        <p14:creationId xmlns:p14="http://schemas.microsoft.com/office/powerpoint/2010/main" val="36773332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22960" y="286605"/>
            <a:ext cx="7543800" cy="1237396"/>
          </a:xfrm>
        </p:spPr>
        <p:txBody>
          <a:bodyPr>
            <a:normAutofit/>
          </a:bodyPr>
          <a:lstStyle/>
          <a:p>
            <a:r>
              <a:rPr lang="en-US" altLang="en-US" dirty="0"/>
              <a:t>The Law of Refraction</a:t>
            </a:r>
            <a:endParaRPr lang="en-US" dirty="0"/>
          </a:p>
        </p:txBody>
      </p:sp>
      <p:sp>
        <p:nvSpPr>
          <p:cNvPr id="6" name="Content Placeholder 5"/>
          <p:cNvSpPr>
            <a:spLocks noGrp="1"/>
          </p:cNvSpPr>
          <p:nvPr>
            <p:ph idx="1"/>
          </p:nvPr>
        </p:nvSpPr>
        <p:spPr>
          <a:xfrm>
            <a:off x="609600" y="3581400"/>
            <a:ext cx="7391400" cy="685800"/>
          </a:xfrm>
        </p:spPr>
        <p:txBody>
          <a:bodyPr>
            <a:normAutofit/>
          </a:bodyPr>
          <a:lstStyle/>
          <a:p>
            <a:pPr marL="256032" indent="-256032">
              <a:buSzPct val="100000"/>
            </a:pPr>
            <a:r>
              <a:rPr lang="en-CA" altLang="en-US" sz="1800" dirty="0"/>
              <a:t>This result is also called Snell’s law, after the Dutch scientist Willebrord Snell (1591–1626).</a:t>
            </a:r>
            <a:endParaRPr lang="en-US" altLang="en-US" sz="1800" dirty="0"/>
          </a:p>
        </p:txBody>
      </p:sp>
      <p:sp>
        <p:nvSpPr>
          <p:cNvPr id="3" name="TextBox 2">
            <a:extLst>
              <a:ext uri="{FF2B5EF4-FFF2-40B4-BE49-F238E27FC236}">
                <a16:creationId xmlns:a16="http://schemas.microsoft.com/office/drawing/2014/main" id="{3D1B98A4-B765-B900-6B35-E6FB10E73B1A}"/>
              </a:ext>
            </a:extLst>
          </p:cNvPr>
          <p:cNvSpPr txBox="1"/>
          <p:nvPr/>
        </p:nvSpPr>
        <p:spPr>
          <a:xfrm>
            <a:off x="762000" y="1865797"/>
            <a:ext cx="7772400" cy="646331"/>
          </a:xfrm>
          <a:prstGeom prst="rect">
            <a:avLst/>
          </a:prstGeom>
          <a:noFill/>
        </p:spPr>
        <p:txBody>
          <a:bodyPr wrap="square">
            <a:spAutoFit/>
          </a:bodyPr>
          <a:lstStyle/>
          <a:p>
            <a:r>
              <a:rPr lang="en-US" dirty="0"/>
              <a:t>The changing of a light ray’s direction (loosely called bending) when it passes through variations in matter is called refraction.</a:t>
            </a:r>
          </a:p>
        </p:txBody>
      </p:sp>
      <p:pic>
        <p:nvPicPr>
          <p:cNvPr id="9" name="Picture 8">
            <a:extLst>
              <a:ext uri="{FF2B5EF4-FFF2-40B4-BE49-F238E27FC236}">
                <a16:creationId xmlns:a16="http://schemas.microsoft.com/office/drawing/2014/main" id="{CE9D6531-5C89-68F2-21E8-3668F819F8EB}"/>
              </a:ext>
            </a:extLst>
          </p:cNvPr>
          <p:cNvPicPr>
            <a:picLocks noChangeAspect="1"/>
          </p:cNvPicPr>
          <p:nvPr/>
        </p:nvPicPr>
        <p:blipFill>
          <a:blip r:embed="rId2"/>
          <a:stretch>
            <a:fillRect/>
          </a:stretch>
        </p:blipFill>
        <p:spPr>
          <a:xfrm>
            <a:off x="3048000" y="2743200"/>
            <a:ext cx="2514600" cy="419100"/>
          </a:xfrm>
          <a:prstGeom prst="rect">
            <a:avLst/>
          </a:prstGeom>
        </p:spPr>
      </p:pic>
    </p:spTree>
    <p:extLst>
      <p:ext uri="{BB962C8B-B14F-4D97-AF65-F5344CB8AC3E}">
        <p14:creationId xmlns:p14="http://schemas.microsoft.com/office/powerpoint/2010/main" val="38039346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10254"/>
            <a:ext cx="6347713" cy="1320800"/>
          </a:xfrm>
        </p:spPr>
        <p:txBody>
          <a:bodyPr>
            <a:normAutofit/>
          </a:bodyPr>
          <a:lstStyle/>
          <a:p>
            <a:r>
              <a:rPr lang="en-US" altLang="en-US" dirty="0"/>
              <a:t>Index of Refraction</a:t>
            </a:r>
            <a:endParaRPr lang="en-US" dirty="0"/>
          </a:p>
        </p:txBody>
      </p:sp>
      <p:sp>
        <p:nvSpPr>
          <p:cNvPr id="4" name="Content Placeholder 3"/>
          <p:cNvSpPr>
            <a:spLocks noGrp="1"/>
          </p:cNvSpPr>
          <p:nvPr>
            <p:ph idx="1"/>
          </p:nvPr>
        </p:nvSpPr>
        <p:spPr>
          <a:xfrm>
            <a:off x="431321" y="2057400"/>
            <a:ext cx="8229600" cy="761999"/>
          </a:xfrm>
        </p:spPr>
        <p:txBody>
          <a:bodyPr>
            <a:normAutofit/>
          </a:bodyPr>
          <a:lstStyle/>
          <a:p>
            <a:r>
              <a:rPr lang="en-CA" altLang="en-US" dirty="0"/>
              <a:t>The index of refraction of an optical material (also called the refractive index), denoted by </a:t>
            </a:r>
            <a:r>
              <a:rPr lang="en-CA" altLang="en-US" i="1" dirty="0"/>
              <a:t>n</a:t>
            </a:r>
            <a:r>
              <a:rPr lang="en-CA" altLang="en-US" dirty="0"/>
              <a:t>, is defined as:</a:t>
            </a:r>
            <a:endParaRPr lang="en-US" altLang="en-US" dirty="0"/>
          </a:p>
        </p:txBody>
      </p:sp>
      <p:pic>
        <p:nvPicPr>
          <p:cNvPr id="14" name="Picture 13">
            <a:extLst>
              <a:ext uri="{FF2B5EF4-FFF2-40B4-BE49-F238E27FC236}">
                <a16:creationId xmlns:a16="http://schemas.microsoft.com/office/drawing/2014/main" id="{6CC1322E-C5BF-2FE4-357C-588F96FF1ACA}"/>
              </a:ext>
            </a:extLst>
          </p:cNvPr>
          <p:cNvPicPr>
            <a:picLocks noChangeAspect="1"/>
          </p:cNvPicPr>
          <p:nvPr/>
        </p:nvPicPr>
        <p:blipFill>
          <a:blip r:embed="rId2"/>
          <a:stretch>
            <a:fillRect/>
          </a:stretch>
        </p:blipFill>
        <p:spPr>
          <a:xfrm>
            <a:off x="3953773" y="2661249"/>
            <a:ext cx="1236454" cy="741872"/>
          </a:xfrm>
          <a:prstGeom prst="rect">
            <a:avLst/>
          </a:prstGeom>
        </p:spPr>
      </p:pic>
      <p:sp>
        <p:nvSpPr>
          <p:cNvPr id="16" name="TextBox 15">
            <a:extLst>
              <a:ext uri="{FF2B5EF4-FFF2-40B4-BE49-F238E27FC236}">
                <a16:creationId xmlns:a16="http://schemas.microsoft.com/office/drawing/2014/main" id="{F49550A9-8F4E-2C67-7742-191BBAD55908}"/>
              </a:ext>
            </a:extLst>
          </p:cNvPr>
          <p:cNvSpPr txBox="1"/>
          <p:nvPr/>
        </p:nvSpPr>
        <p:spPr>
          <a:xfrm>
            <a:off x="444261" y="3505200"/>
            <a:ext cx="8216660" cy="1200329"/>
          </a:xfrm>
          <a:prstGeom prst="rect">
            <a:avLst/>
          </a:prstGeom>
          <a:noFill/>
        </p:spPr>
        <p:txBody>
          <a:bodyPr wrap="square">
            <a:spAutoFit/>
          </a:bodyPr>
          <a:lstStyle/>
          <a:p>
            <a:r>
              <a:rPr lang="en-US" dirty="0"/>
              <a:t>where  </a:t>
            </a:r>
            <a:r>
              <a:rPr lang="en-US" i="1" dirty="0">
                <a:latin typeface="Times New Roman" panose="02020603050405020304" pitchFamily="18" charset="0"/>
                <a:cs typeface="Times New Roman" panose="02020603050405020304" pitchFamily="18" charset="0"/>
              </a:rPr>
              <a:t>v</a:t>
            </a:r>
            <a:r>
              <a:rPr lang="en-US" dirty="0"/>
              <a:t> is the observed speed of light in the material and </a:t>
            </a:r>
            <a:r>
              <a:rPr lang="en-US" i="1" dirty="0"/>
              <a:t>c</a:t>
            </a:r>
            <a:r>
              <a:rPr lang="en-US" dirty="0"/>
              <a:t> is the speed of light in vacuum. </a:t>
            </a:r>
          </a:p>
          <a:p>
            <a:endParaRPr lang="en-US" dirty="0"/>
          </a:p>
          <a:p>
            <a:r>
              <a:rPr lang="en-US" dirty="0"/>
              <a:t>Note that the index of refraction is always greater than or equal to one.</a:t>
            </a:r>
          </a:p>
        </p:txBody>
      </p:sp>
      <p:pic>
        <p:nvPicPr>
          <p:cNvPr id="20" name="Picture 19">
            <a:extLst>
              <a:ext uri="{FF2B5EF4-FFF2-40B4-BE49-F238E27FC236}">
                <a16:creationId xmlns:a16="http://schemas.microsoft.com/office/drawing/2014/main" id="{A596C826-4329-CBF1-6F3A-62AAE2906A17}"/>
              </a:ext>
            </a:extLst>
          </p:cNvPr>
          <p:cNvPicPr>
            <a:picLocks noChangeAspect="1"/>
          </p:cNvPicPr>
          <p:nvPr/>
        </p:nvPicPr>
        <p:blipFill>
          <a:blip r:embed="rId3"/>
          <a:stretch>
            <a:fillRect/>
          </a:stretch>
        </p:blipFill>
        <p:spPr>
          <a:xfrm>
            <a:off x="12940" y="5745972"/>
            <a:ext cx="4876800" cy="583953"/>
          </a:xfrm>
          <a:prstGeom prst="rect">
            <a:avLst/>
          </a:prstGeom>
        </p:spPr>
      </p:pic>
    </p:spTree>
    <p:extLst>
      <p:ext uri="{BB962C8B-B14F-4D97-AF65-F5344CB8AC3E}">
        <p14:creationId xmlns:p14="http://schemas.microsoft.com/office/powerpoint/2010/main" val="5014396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DE3B1B8-DC38-48E8-8C31-EF790659B5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81"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2" name="Rectangle 11">
            <a:extLst>
              <a:ext uri="{FF2B5EF4-FFF2-40B4-BE49-F238E27FC236}">
                <a16:creationId xmlns:a16="http://schemas.microsoft.com/office/drawing/2014/main" id="{9E63FFFE-1DB2-4A0F-B495-35782F1622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cxnSp>
        <p:nvCxnSpPr>
          <p:cNvPr id="14" name="Straight Connector 13">
            <a:extLst>
              <a:ext uri="{FF2B5EF4-FFF2-40B4-BE49-F238E27FC236}">
                <a16:creationId xmlns:a16="http://schemas.microsoft.com/office/drawing/2014/main" id="{32BB9A07-8AB8-4D82-B3BC-B500DDEC79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16" name="Rectangle 15">
            <a:extLst>
              <a:ext uri="{FF2B5EF4-FFF2-40B4-BE49-F238E27FC236}">
                <a16:creationId xmlns:a16="http://schemas.microsoft.com/office/drawing/2014/main" id="{08CB54FC-0B2A-4107-9A70-958B90B765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808763" y="634946"/>
            <a:ext cx="3845379" cy="1450757"/>
          </a:xfrm>
        </p:spPr>
        <p:txBody>
          <a:bodyPr vert="horz" lIns="91440" tIns="45720" rIns="91440" bIns="45720" rtlCol="0" anchor="b">
            <a:noAutofit/>
          </a:bodyPr>
          <a:lstStyle/>
          <a:p>
            <a:r>
              <a:rPr lang="en-US" altLang="en-US" sz="4400" dirty="0"/>
              <a:t>Why Does the pencil Appear to Be Bent? </a:t>
            </a:r>
            <a:endParaRPr lang="en-US" sz="4400" b="0" dirty="0"/>
          </a:p>
        </p:txBody>
      </p:sp>
      <p:pic>
        <p:nvPicPr>
          <p:cNvPr id="5" name="Picture 4">
            <a:extLst>
              <a:ext uri="{FF2B5EF4-FFF2-40B4-BE49-F238E27FC236}">
                <a16:creationId xmlns:a16="http://schemas.microsoft.com/office/drawing/2014/main" id="{DFFE2105-82F1-DC33-4D04-9FE704B4BE55}"/>
              </a:ext>
            </a:extLst>
          </p:cNvPr>
          <p:cNvPicPr>
            <a:picLocks noChangeAspect="1"/>
          </p:cNvPicPr>
          <p:nvPr/>
        </p:nvPicPr>
        <p:blipFill>
          <a:blip r:embed="rId2"/>
          <a:stretch>
            <a:fillRect/>
          </a:stretch>
        </p:blipFill>
        <p:spPr>
          <a:xfrm>
            <a:off x="360022" y="1905000"/>
            <a:ext cx="4088720" cy="2678111"/>
          </a:xfrm>
          <a:prstGeom prst="rect">
            <a:avLst/>
          </a:prstGeom>
        </p:spPr>
      </p:pic>
      <p:cxnSp>
        <p:nvCxnSpPr>
          <p:cNvPr id="18" name="Straight Connector 17">
            <a:extLst>
              <a:ext uri="{FF2B5EF4-FFF2-40B4-BE49-F238E27FC236}">
                <a16:creationId xmlns:a16="http://schemas.microsoft.com/office/drawing/2014/main" id="{7855A9B5-1710-4B19-B0F1-CDFDD4ED5B7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808763" y="2086188"/>
            <a:ext cx="3561606"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4608201" y="2696140"/>
            <a:ext cx="3845379" cy="3670180"/>
          </a:xfrm>
        </p:spPr>
        <p:txBody>
          <a:bodyPr vert="horz" lIns="0" tIns="45720" rIns="0" bIns="45720" rtlCol="0">
            <a:normAutofit/>
          </a:bodyPr>
          <a:lstStyle/>
          <a:p>
            <a:pPr marL="256032" indent="-256032">
              <a:buClr>
                <a:schemeClr val="accent1"/>
              </a:buClr>
              <a:buSzPct val="100000"/>
            </a:pPr>
            <a:r>
              <a:rPr lang="en-US" altLang="en-US" sz="2000" dirty="0"/>
              <a:t>The law of refraction explains why a partially submerged straight pencil appears bent.</a:t>
            </a:r>
          </a:p>
          <a:p>
            <a:pPr marL="256032" indent="-256032">
              <a:buClr>
                <a:schemeClr val="accent1"/>
              </a:buClr>
              <a:buSzPct val="100000"/>
            </a:pPr>
            <a:r>
              <a:rPr lang="en-US" altLang="en-US" sz="2000" dirty="0"/>
              <a:t>Light rays coming from below the surface change in direction at the air–water interface, so the rays appear to be coming from a position above their actual point of origin.</a:t>
            </a:r>
          </a:p>
        </p:txBody>
      </p:sp>
      <p:sp>
        <p:nvSpPr>
          <p:cNvPr id="20" name="Rectangle 19">
            <a:extLst>
              <a:ext uri="{FF2B5EF4-FFF2-40B4-BE49-F238E27FC236}">
                <a16:creationId xmlns:a16="http://schemas.microsoft.com/office/drawing/2014/main" id="{6587DBF8-5C50-4034-8B79-FE54A01A8E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rgbClr val="FF2200"/>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2" name="Rectangle 21">
            <a:extLst>
              <a:ext uri="{FF2B5EF4-FFF2-40B4-BE49-F238E27FC236}">
                <a16:creationId xmlns:a16="http://schemas.microsoft.com/office/drawing/2014/main" id="{14720853-E885-4BE5-BFE2-24004CEF69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rgbClr val="704640"/>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151318871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PTVERSION" val="XP"/>
  <p:tag name="ISGAMESHOW" val="False"/>
</p:tagLst>
</file>

<file path=ppt/theme/theme1.xml><?xml version="1.0" encoding="utf-8"?>
<a:theme xmlns:a="http://schemas.openxmlformats.org/drawingml/2006/main" name="Retrospect">
  <a:themeElements>
    <a:clrScheme name="Retrospect">
      <a:dk1>
        <a:sysClr val="windowText" lastClr="000000"/>
      </a:dk1>
      <a:lt1>
        <a:sysClr val="window" lastClr="FFFFFF"/>
      </a:lt1>
      <a:dk2>
        <a:srgbClr val="344068"/>
      </a:dk2>
      <a:lt2>
        <a:srgbClr val="D9E0E6"/>
      </a:lt2>
      <a:accent1>
        <a:srgbClr val="1CADE4"/>
      </a:accent1>
      <a:accent2>
        <a:srgbClr val="2683C6"/>
      </a:accent2>
      <a:accent3>
        <a:srgbClr val="28C4CC"/>
      </a:accent3>
      <a:accent4>
        <a:srgbClr val="42BA97"/>
      </a:accent4>
      <a:accent5>
        <a:srgbClr val="3E8853"/>
      </a:accent5>
      <a:accent6>
        <a:srgbClr val="62A39F"/>
      </a:accent6>
      <a:hlink>
        <a:srgbClr val="6EAC1C"/>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9CC26709-368C-4D72-9060-94E5B3FF3CD6}"/>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Retrospect</Template>
  <TotalTime>9297</TotalTime>
  <Words>1117</Words>
  <Application>Microsoft Office PowerPoint</Application>
  <PresentationFormat>On-screen Show (4:3)</PresentationFormat>
  <Paragraphs>77</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Retrospect</vt:lpstr>
      <vt:lpstr>GEOMETRIC OPTICS</vt:lpstr>
      <vt:lpstr>Today’s objectives</vt:lpstr>
      <vt:lpstr>The ray aspect of light</vt:lpstr>
      <vt:lpstr>Reflection and Refraction</vt:lpstr>
      <vt:lpstr>Diffuse and Specular Reflection</vt:lpstr>
      <vt:lpstr>The Law of Reflection</vt:lpstr>
      <vt:lpstr>The Law of Refraction</vt:lpstr>
      <vt:lpstr>Index of Refraction</vt:lpstr>
      <vt:lpstr>Why Does the pencil Appear to Be Bent? </vt:lpstr>
      <vt:lpstr>Index of Refraction for Yellow Light (λ0 = 589nm)</vt:lpstr>
      <vt:lpstr>Total Internal Reflection</vt:lpstr>
      <vt:lpstr>Fiber Optics</vt:lpstr>
      <vt:lpstr>Dispersion </vt:lpstr>
      <vt:lpstr>Spectrum</vt:lpstr>
      <vt:lpstr>How Rainbows Form</vt:lpstr>
      <vt:lpstr>How Rainbows Form, continued</vt:lpstr>
    </vt:vector>
  </TitlesOfParts>
  <Company>Benjamin Cummings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video slide</dc:title>
  <dc:creator>BCP User</dc:creator>
  <cp:lastModifiedBy>Tatiana Krivosheev</cp:lastModifiedBy>
  <cp:revision>549</cp:revision>
  <cp:lastPrinted>2011-04-21T17:00:36Z</cp:lastPrinted>
  <dcterms:created xsi:type="dcterms:W3CDTF">2002-07-11T17:04:39Z</dcterms:created>
  <dcterms:modified xsi:type="dcterms:W3CDTF">2023-12-15T15:20:11Z</dcterms:modified>
</cp:coreProperties>
</file>