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94" r:id="rId1"/>
  </p:sldMasterIdLst>
  <p:notesMasterIdLst>
    <p:notesMasterId r:id="rId23"/>
  </p:notesMasterIdLst>
  <p:handoutMasterIdLst>
    <p:handoutMasterId r:id="rId24"/>
  </p:handoutMasterIdLst>
  <p:sldIdLst>
    <p:sldId id="303" r:id="rId2"/>
    <p:sldId id="307" r:id="rId3"/>
    <p:sldId id="375" r:id="rId4"/>
    <p:sldId id="376" r:id="rId5"/>
    <p:sldId id="396" r:id="rId6"/>
    <p:sldId id="399" r:id="rId7"/>
    <p:sldId id="397" r:id="rId8"/>
    <p:sldId id="386" r:id="rId9"/>
    <p:sldId id="403" r:id="rId10"/>
    <p:sldId id="398" r:id="rId11"/>
    <p:sldId id="380" r:id="rId12"/>
    <p:sldId id="404" r:id="rId13"/>
    <p:sldId id="405" r:id="rId14"/>
    <p:sldId id="400" r:id="rId15"/>
    <p:sldId id="382" r:id="rId16"/>
    <p:sldId id="383" r:id="rId17"/>
    <p:sldId id="406" r:id="rId18"/>
    <p:sldId id="385" r:id="rId19"/>
    <p:sldId id="401" r:id="rId20"/>
    <p:sldId id="402" r:id="rId21"/>
    <p:sldId id="407" r:id="rId22"/>
  </p:sldIdLst>
  <p:sldSz cx="9144000" cy="6858000" type="screen4x3"/>
  <p:notesSz cx="6858000" cy="9144000"/>
  <p:custDataLst>
    <p:tags r:id="rId2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9">
          <p15:clr>
            <a:srgbClr val="A4A3A4"/>
          </p15:clr>
        </p15:guide>
        <p15:guide id="2" orient="horz" pos="1803">
          <p15:clr>
            <a:srgbClr val="A4A3A4"/>
          </p15:clr>
        </p15:guide>
        <p15:guide id="3" pos="2880">
          <p15:clr>
            <a:srgbClr val="A4A3A4"/>
          </p15:clr>
        </p15:guide>
        <p15:guide id="4" pos="192">
          <p15:clr>
            <a:srgbClr val="A4A3A4"/>
          </p15:clr>
        </p15:guide>
        <p15:guide id="5" pos="33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55A"/>
    <a:srgbClr val="004A37"/>
    <a:srgbClr val="00417E"/>
    <a:srgbClr val="FFECD7"/>
    <a:srgbClr val="666699"/>
    <a:srgbClr val="0066CC"/>
    <a:srgbClr val="00487A"/>
    <a:srgbClr val="D33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3202" autoAdjust="0"/>
  </p:normalViewPr>
  <p:slideViewPr>
    <p:cSldViewPr>
      <p:cViewPr>
        <p:scale>
          <a:sx n="119" d="100"/>
          <a:sy n="119" d="100"/>
        </p:scale>
        <p:origin x="588" y="64"/>
      </p:cViewPr>
      <p:guideLst>
        <p:guide orient="horz" pos="1209"/>
        <p:guide orient="horz" pos="1803"/>
        <p:guide pos="2880"/>
        <p:guide pos="192"/>
        <p:guide pos="3323"/>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kumimoji="1" sz="1200">
                <a:latin typeface="Times New Roman" charset="0"/>
              </a:defRPr>
            </a:lvl1pPr>
          </a:lstStyle>
          <a:p>
            <a:pPr>
              <a:defRPr/>
            </a:pPr>
            <a:endParaRPr lang="en-US"/>
          </a:p>
        </p:txBody>
      </p:sp>
      <p:sp>
        <p:nvSpPr>
          <p:cNvPr id="3277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kumimoji="1" sz="1200">
                <a:latin typeface="Times New Roman" charset="0"/>
              </a:defRPr>
            </a:lvl1pPr>
          </a:lstStyle>
          <a:p>
            <a:pPr>
              <a:defRPr/>
            </a:pPr>
            <a:endParaRPr lang="en-US"/>
          </a:p>
        </p:txBody>
      </p:sp>
      <p:sp>
        <p:nvSpPr>
          <p:cNvPr id="3277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kumimoji="1" sz="1200">
                <a:latin typeface="Times New Roman" charset="0"/>
              </a:defRPr>
            </a:lvl1pPr>
          </a:lstStyle>
          <a:p>
            <a:pPr>
              <a:defRPr/>
            </a:pPr>
            <a:endParaRPr lang="en-US"/>
          </a:p>
        </p:txBody>
      </p:sp>
      <p:sp>
        <p:nvSpPr>
          <p:cNvPr id="3277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kumimoji="1" sz="1200">
                <a:latin typeface="Times New Roman" panose="02020603050405020304" pitchFamily="18" charset="0"/>
              </a:defRPr>
            </a:lvl1pPr>
          </a:lstStyle>
          <a:p>
            <a:fld id="{B4D4A477-E489-4D48-B0DE-C00A06EDB90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lgn="l">
              <a:defRPr sz="1200">
                <a:latin typeface="Times New Roman" charset="0"/>
              </a:defRPr>
            </a:lvl1pPr>
          </a:lstStyle>
          <a:p>
            <a:pPr>
              <a:defRPr/>
            </a:pPr>
            <a:endParaRPr lang="en-US"/>
          </a:p>
        </p:txBody>
      </p:sp>
      <p:sp>
        <p:nvSpPr>
          <p:cNvPr id="34819" name="Rectangle 3"/>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3" name="Rectangle 5"/>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054"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lgn="l">
              <a:defRPr sz="1200">
                <a:latin typeface="Times New Roman" charset="0"/>
              </a:defRPr>
            </a:lvl1pPr>
          </a:lstStyle>
          <a:p>
            <a:pPr>
              <a:defRPr/>
            </a:pPr>
            <a:endParaRPr lang="en-US"/>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anose="02020603050405020304" pitchFamily="18" charset="0"/>
              </a:defRPr>
            </a:lvl1pPr>
          </a:lstStyle>
          <a:p>
            <a:fld id="{F0C69C93-BAD1-48EF-94E0-CF535B80067E}"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C69C93-BAD1-48EF-94E0-CF535B80067E}" type="slidenum">
              <a:rPr lang="en-US" altLang="en-US" smtClean="0"/>
              <a:pPr/>
              <a:t>1</a:t>
            </a:fld>
            <a:endParaRPr lang="en-US" altLang="en-US"/>
          </a:p>
        </p:txBody>
      </p:sp>
    </p:spTree>
    <p:extLst>
      <p:ext uri="{BB962C8B-B14F-4D97-AF65-F5344CB8AC3E}">
        <p14:creationId xmlns:p14="http://schemas.microsoft.com/office/powerpoint/2010/main" val="3028533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Picture 9" descr="\\Ps14\ircd\50694_Young_Freedman_13e_IRDVD\Supplied\67546Young13e_marktg\Links\Calatrava-Bridge_sml.jpg">
            <a:extLst>
              <a:ext uri="{FF2B5EF4-FFF2-40B4-BE49-F238E27FC236}">
                <a16:creationId xmlns:a16="http://schemas.microsoft.com/office/drawing/2014/main" id="{5607C8D0-14FC-37A9-6635-25EBBA6CC6EB}"/>
              </a:ext>
            </a:extLst>
          </p:cNvPr>
          <p:cNvPicPr>
            <a:picLocks noChangeAspect="1" noChangeArrowheads="1"/>
          </p:cNvPicPr>
          <p:nvPr userDrawn="1"/>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25000" b="25000"/>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476F973F-DAC9-842D-7609-697DA237B88A}"/>
              </a:ext>
            </a:extLst>
          </p:cNvPr>
          <p:cNvSpPr txBox="1">
            <a:spLocks noChangeArrowheads="1"/>
          </p:cNvSpPr>
          <p:nvPr userDrawn="1"/>
        </p:nvSpPr>
        <p:spPr bwMode="auto">
          <a:xfrm>
            <a:off x="260350" y="5029200"/>
            <a:ext cx="8686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25400" dist="25399" dir="2700000" algn="ctr" rotWithShape="0">
                    <a:schemeClr val="bg2"/>
                  </a:outerShdw>
                </a:effectLst>
              </a14:hiddenEffects>
            </a:ext>
          </a:extLst>
        </p:spPr>
        <p:txBody>
          <a:bodyPr>
            <a:spAutoFit/>
          </a:bodyPr>
          <a:lstStyle/>
          <a:p>
            <a:pPr algn="l">
              <a:defRPr/>
            </a:pPr>
            <a:r>
              <a:rPr lang="en-US" sz="1800" dirty="0">
                <a:solidFill>
                  <a:srgbClr val="D33325"/>
                </a:solidFill>
                <a:latin typeface="Arial" charset="0"/>
              </a:rPr>
              <a:t>PowerPoint</a:t>
            </a:r>
            <a:r>
              <a:rPr lang="en-US" sz="1800" baseline="30000" dirty="0">
                <a:solidFill>
                  <a:srgbClr val="D33325"/>
                </a:solidFill>
                <a:latin typeface="Arial" charset="0"/>
              </a:rPr>
              <a:t>®</a:t>
            </a:r>
            <a:r>
              <a:rPr lang="en-US" sz="1800" dirty="0">
                <a:solidFill>
                  <a:srgbClr val="D33325"/>
                </a:solidFill>
                <a:latin typeface="Arial" charset="0"/>
              </a:rPr>
              <a:t> Lectures for</a:t>
            </a:r>
          </a:p>
          <a:p>
            <a:pPr algn="l">
              <a:defRPr/>
            </a:pPr>
            <a:r>
              <a:rPr lang="en-US" sz="1800" b="1" i="1" dirty="0">
                <a:solidFill>
                  <a:srgbClr val="D33325"/>
                </a:solidFill>
                <a:latin typeface="Arial" charset="0"/>
              </a:rPr>
              <a:t>University Physics, Thirteenth Edition</a:t>
            </a:r>
          </a:p>
          <a:p>
            <a:pPr algn="l">
              <a:defRPr/>
            </a:pPr>
            <a:r>
              <a:rPr lang="en-US" sz="1800" b="1" i="1" dirty="0">
                <a:solidFill>
                  <a:srgbClr val="D33325"/>
                </a:solidFill>
                <a:latin typeface="Times New Roman" charset="0"/>
              </a:rPr>
              <a:t>   – Hugh D. Young and Roger A. Freedman</a:t>
            </a:r>
          </a:p>
        </p:txBody>
      </p:sp>
      <p:sp>
        <p:nvSpPr>
          <p:cNvPr id="12" name="Text Box 23">
            <a:extLst>
              <a:ext uri="{FF2B5EF4-FFF2-40B4-BE49-F238E27FC236}">
                <a16:creationId xmlns:a16="http://schemas.microsoft.com/office/drawing/2014/main" id="{DCADD89C-7A77-1863-C11F-D689FBD84EFA}"/>
              </a:ext>
            </a:extLst>
          </p:cNvPr>
          <p:cNvSpPr txBox="1">
            <a:spLocks noChangeArrowheads="1"/>
          </p:cNvSpPr>
          <p:nvPr userDrawn="1"/>
        </p:nvSpPr>
        <p:spPr bwMode="auto">
          <a:xfrm>
            <a:off x="254000" y="6096000"/>
            <a:ext cx="3086100" cy="366713"/>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5400000" scaled="1"/>
                </a:gradFill>
              </a14:hiddenFill>
            </a:ext>
            <a:ext uri="{91240B29-F687-4F45-9708-019B960494DF}">
              <a14:hiddenLine xmlns:a14="http://schemas.microsoft.com/office/drawing/2010/main" w="349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algn="r" eaLnBrk="0" fontAlgn="base" hangingPunct="0">
              <a:spcBef>
                <a:spcPct val="0"/>
              </a:spcBef>
              <a:spcAft>
                <a:spcPct val="0"/>
              </a:spcAft>
              <a:defRPr sz="2400">
                <a:solidFill>
                  <a:schemeClr val="tx1"/>
                </a:solidFill>
                <a:latin typeface="Arial" panose="020B0604020202020204" pitchFamily="34" charset="0"/>
              </a:defRPr>
            </a:lvl6pPr>
            <a:lvl7pPr marL="2971800" indent="-228600" algn="r" eaLnBrk="0" fontAlgn="base" hangingPunct="0">
              <a:spcBef>
                <a:spcPct val="0"/>
              </a:spcBef>
              <a:spcAft>
                <a:spcPct val="0"/>
              </a:spcAft>
              <a:defRPr sz="2400">
                <a:solidFill>
                  <a:schemeClr val="tx1"/>
                </a:solidFill>
                <a:latin typeface="Arial" panose="020B0604020202020204" pitchFamily="34" charset="0"/>
              </a:defRPr>
            </a:lvl7pPr>
            <a:lvl8pPr marL="3429000" indent="-228600" algn="r" eaLnBrk="0" fontAlgn="base" hangingPunct="0">
              <a:spcBef>
                <a:spcPct val="0"/>
              </a:spcBef>
              <a:spcAft>
                <a:spcPct val="0"/>
              </a:spcAft>
              <a:defRPr sz="2400">
                <a:solidFill>
                  <a:schemeClr val="tx1"/>
                </a:solidFill>
                <a:latin typeface="Arial" panose="020B0604020202020204" pitchFamily="34" charset="0"/>
              </a:defRPr>
            </a:lvl8pPr>
            <a:lvl9pPr marL="3886200" indent="-228600" algn="r" eaLnBrk="0" fontAlgn="base" hangingPunct="0">
              <a:spcBef>
                <a:spcPct val="0"/>
              </a:spcBef>
              <a:spcAft>
                <a:spcPct val="0"/>
              </a:spcAft>
              <a:defRPr sz="2400">
                <a:solidFill>
                  <a:schemeClr val="tx1"/>
                </a:solidFill>
                <a:latin typeface="Arial" panose="020B0604020202020204" pitchFamily="34" charset="0"/>
              </a:defRPr>
            </a:lvl9pPr>
          </a:lstStyle>
          <a:p>
            <a:pPr algn="l"/>
            <a:r>
              <a:rPr lang="en-US" altLang="en-US" sz="1800" b="1">
                <a:solidFill>
                  <a:srgbClr val="D33325"/>
                </a:solidFill>
                <a:latin typeface="Times New Roman" panose="02020603050405020304" pitchFamily="18" charset="0"/>
              </a:rPr>
              <a:t>Lectures by Wayne Anderson</a:t>
            </a:r>
          </a:p>
        </p:txBody>
      </p:sp>
    </p:spTree>
    <p:extLst>
      <p:ext uri="{BB962C8B-B14F-4D97-AF65-F5344CB8AC3E}">
        <p14:creationId xmlns:p14="http://schemas.microsoft.com/office/powerpoint/2010/main" val="617901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672682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86887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arning Objectiv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lvl1pPr marL="118872" indent="-118872">
              <a:buClr>
                <a:srgbClr val="007FA3"/>
              </a:buClr>
              <a:buSzPct val="25000"/>
              <a:defRPr sz="1600"/>
            </a:lvl1pPr>
            <a:lvl2pPr marL="569913" indent="-285750">
              <a:buClr>
                <a:srgbClr val="007FA3"/>
              </a:buClr>
              <a:defRPr sz="1600"/>
            </a:lvl2pPr>
            <a:lvl3pPr>
              <a:buClr>
                <a:srgbClr val="007FA3"/>
              </a:buClr>
              <a:defRPr sz="1600"/>
            </a:lvl3pPr>
            <a:lvl4pPr>
              <a:buClr>
                <a:srgbClr val="007FA3"/>
              </a:buClr>
              <a:defRPr sz="1600"/>
            </a:lvl4pPr>
            <a:lvl5pPr>
              <a:buClr>
                <a:srgbClr val="007FA3"/>
              </a:buClr>
              <a:defRPr sz="1600"/>
            </a:lvl5pPr>
            <a:lvl6pPr>
              <a:buClr>
                <a:srgbClr val="007FA3"/>
              </a:buClr>
              <a:defRPr sz="1600"/>
            </a:lvl6pPr>
            <a:lvl7pPr>
              <a:buClr>
                <a:srgbClr val="007FA3"/>
              </a:buClr>
              <a:defRPr sz="1600"/>
            </a:lvl7pPr>
            <a:lvl8pPr>
              <a:buClr>
                <a:srgbClr val="007FA3"/>
              </a:buClr>
              <a:defRPr sz="1600"/>
            </a:lvl8pPr>
            <a:lvl9pPr>
              <a:buClr>
                <a:srgbClr val="007FA3"/>
              </a:buCl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a:t>
            </a:r>
          </a:p>
          <a:p>
            <a:pPr lvl="6"/>
            <a:r>
              <a:rPr lang="en-US" dirty="0"/>
              <a:t>Seventh</a:t>
            </a:r>
          </a:p>
          <a:p>
            <a:pPr lvl="7"/>
            <a:r>
              <a:rPr lang="en-US" dirty="0"/>
              <a:t>Eighth</a:t>
            </a:r>
          </a:p>
          <a:p>
            <a:pPr lvl="8"/>
            <a:r>
              <a:rPr lang="en-US" dirty="0"/>
              <a:t>Ninth</a:t>
            </a:r>
          </a:p>
        </p:txBody>
      </p:sp>
      <p:sp>
        <p:nvSpPr>
          <p:cNvPr id="10"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16286315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Two Content">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15371"/>
            <a:ext cx="8229600" cy="1097279"/>
          </a:xfrm>
          <a:prstGeom prst="rect">
            <a:avLst/>
          </a:prstGeom>
          <a:noFill/>
          <a:ln>
            <a:noFill/>
          </a:ln>
        </p:spPr>
        <p:txBody>
          <a:bodyPr lIns="91425" tIns="91425" rIns="91425" bIns="91425" anchor="t" anchorCtr="0"/>
          <a:lstStyle>
            <a:lvl1pPr marL="0" marR="0" lvl="0" indent="0" algn="l" rtl="0">
              <a:lnSpc>
                <a:spcPct val="100000"/>
              </a:lnSpc>
              <a:spcBef>
                <a:spcPts val="0"/>
              </a:spcBef>
              <a:buClr>
                <a:srgbClr val="007FA3"/>
              </a:buClr>
              <a:buFont typeface="Times New Roman"/>
              <a:buNone/>
              <a:defRPr sz="3600" b="1" i="0" u="none" strike="noStrike" cap="none">
                <a:solidFill>
                  <a:srgbClr val="007FA3"/>
                </a:solidFill>
                <a:latin typeface="+mj-lt"/>
                <a:ea typeface="Times New Roman"/>
                <a:cs typeface="Times New Roman"/>
                <a:sym typeface="Times New Roman"/>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34" name="Shape 34"/>
          <p:cNvSpPr txBox="1">
            <a:spLocks noGrp="1"/>
          </p:cNvSpPr>
          <p:nvPr>
            <p:ph type="ftr" idx="11"/>
          </p:nvPr>
        </p:nvSpPr>
        <p:spPr>
          <a:xfrm>
            <a:off x="93969" y="6172200"/>
            <a:ext cx="8595359" cy="235462"/>
          </a:xfrm>
          <a:prstGeom prst="rect">
            <a:avLst/>
          </a:prstGeom>
          <a:noFill/>
          <a:ln>
            <a:noFill/>
          </a:ln>
        </p:spPr>
        <p:txBody>
          <a:bodyPr lIns="91425" tIns="91425" rIns="91425" bIns="91425" anchor="b" anchorCtr="0"/>
          <a:lstStyle>
            <a:lvl1pPr marL="0" marR="0" lvl="0" indent="0" algn="l" rtl="0">
              <a:spcBef>
                <a:spcPts val="0"/>
              </a:spcBef>
              <a:buNone/>
              <a:defRPr sz="1100" b="0" i="0" u="none" strike="noStrike" cap="none">
                <a:solidFill>
                  <a:schemeClr val="dk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5" name="Shape 35"/>
          <p:cNvSpPr txBox="1">
            <a:spLocks noGrp="1"/>
          </p:cNvSpPr>
          <p:nvPr>
            <p:ph type="dt" idx="10"/>
          </p:nvPr>
        </p:nvSpPr>
        <p:spPr>
          <a:xfrm>
            <a:off x="6335712" y="113071"/>
            <a:ext cx="2133599" cy="182879"/>
          </a:xfrm>
          <a:prstGeom prst="rect">
            <a:avLst/>
          </a:prstGeom>
          <a:noFill/>
          <a:ln>
            <a:noFill/>
          </a:ln>
        </p:spPr>
        <p:txBody>
          <a:bodyPr lIns="91425" tIns="91425" rIns="91425" bIns="91425" anchor="ctr" anchorCtr="0"/>
          <a:lstStyle>
            <a:lvl1pPr marL="0" marR="0" lvl="0" indent="0" algn="r" rtl="0">
              <a:spcBef>
                <a:spcPts val="0"/>
              </a:spcBef>
              <a:buNone/>
              <a:defRPr sz="900" b="0" i="0" u="none" strike="noStrike" cap="none">
                <a:solidFill>
                  <a:schemeClr val="lt1"/>
                </a:solidFill>
                <a:latin typeface="Arial"/>
                <a:ea typeface="Arial"/>
                <a:cs typeface="Arial"/>
                <a:sym typeface="Arial"/>
              </a:defRPr>
            </a:lvl1pPr>
            <a:lvl2pPr marL="457200" marR="0" lvl="1" indent="0" algn="l" rtl="0">
              <a:spcBef>
                <a:spcPts val="0"/>
              </a:spcBef>
              <a:buNone/>
              <a:defRPr sz="1800" b="0" i="0" u="none" strike="noStrike" cap="none">
                <a:solidFill>
                  <a:schemeClr val="dk1"/>
                </a:solidFill>
                <a:latin typeface="Arial"/>
                <a:ea typeface="Arial"/>
                <a:cs typeface="Arial"/>
                <a:sym typeface="Arial"/>
              </a:defRPr>
            </a:lvl2pPr>
            <a:lvl3pPr marL="914400" marR="0" lvl="2" indent="0" algn="l" rtl="0">
              <a:spcBef>
                <a:spcPts val="0"/>
              </a:spcBef>
              <a:buNone/>
              <a:defRPr sz="1800" b="0" i="0" u="none" strike="noStrike" cap="none">
                <a:solidFill>
                  <a:schemeClr val="dk1"/>
                </a:solidFill>
                <a:latin typeface="Arial"/>
                <a:ea typeface="Arial"/>
                <a:cs typeface="Arial"/>
                <a:sym typeface="Arial"/>
              </a:defRPr>
            </a:lvl3pPr>
            <a:lvl4pPr marL="1371600" marR="0" lvl="3" indent="0" algn="l" rtl="0">
              <a:spcBef>
                <a:spcPts val="0"/>
              </a:spcBef>
              <a:buNone/>
              <a:defRPr sz="1800" b="0" i="0" u="none" strike="noStrike" cap="none">
                <a:solidFill>
                  <a:schemeClr val="dk1"/>
                </a:solidFill>
                <a:latin typeface="Arial"/>
                <a:ea typeface="Arial"/>
                <a:cs typeface="Arial"/>
                <a:sym typeface="Arial"/>
              </a:defRPr>
            </a:lvl4pPr>
            <a:lvl5pPr marL="1828800" marR="0" lvl="4" indent="0" algn="l" rtl="0">
              <a:spcBef>
                <a:spcPts val="0"/>
              </a:spcBef>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dirty="0"/>
          </a:p>
        </p:txBody>
      </p:sp>
      <p:sp>
        <p:nvSpPr>
          <p:cNvPr id="36" name="Shape 36"/>
          <p:cNvSpPr txBox="1">
            <a:spLocks noGrp="1"/>
          </p:cNvSpPr>
          <p:nvPr>
            <p:ph type="sldNum" idx="12"/>
          </p:nvPr>
        </p:nvSpPr>
        <p:spPr>
          <a:xfrm>
            <a:off x="8469311" y="113071"/>
            <a:ext cx="551783" cy="182879"/>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900" b="0" i="0" u="none" strike="noStrike" cap="none">
                <a:solidFill>
                  <a:schemeClr val="lt1"/>
                </a:solidFill>
                <a:latin typeface="Arial"/>
                <a:ea typeface="Arial"/>
                <a:cs typeface="Arial"/>
                <a:sym typeface="Arial"/>
              </a:rPr>
              <a:t>‹#›</a:t>
            </a:fld>
            <a:endParaRPr lang="en-US" sz="900" b="0" i="0" u="none" strike="noStrike" cap="none" dirty="0">
              <a:solidFill>
                <a:schemeClr val="lt1"/>
              </a:solidFill>
              <a:latin typeface="Arial"/>
              <a:ea typeface="Arial"/>
              <a:cs typeface="Arial"/>
              <a:sym typeface="Arial"/>
            </a:endParaRPr>
          </a:p>
        </p:txBody>
      </p:sp>
      <p:sp>
        <p:nvSpPr>
          <p:cNvPr id="4" name="Content Placeholder 3">
            <a:extLst>
              <a:ext uri="{FF2B5EF4-FFF2-40B4-BE49-F238E27FC236}">
                <a16:creationId xmlns:a16="http://schemas.microsoft.com/office/drawing/2014/main" id="{211BB07C-705F-4113-A2C5-779D6EA64D97}"/>
              </a:ext>
            </a:extLst>
          </p:cNvPr>
          <p:cNvSpPr>
            <a:spLocks noGrp="1"/>
          </p:cNvSpPr>
          <p:nvPr>
            <p:ph sz="quarter" idx="13"/>
          </p:nvPr>
        </p:nvSpPr>
        <p:spPr>
          <a:xfrm>
            <a:off x="457200" y="1556327"/>
            <a:ext cx="8229600" cy="2267528"/>
          </a:xfrm>
        </p:spPr>
        <p:txBody>
          <a:bodyPr/>
          <a:lstStyle/>
          <a:p>
            <a:pPr lvl="0"/>
            <a:r>
              <a:rPr lang="en-US" dirty="0"/>
              <a:t>Edit Master text styles</a:t>
            </a:r>
          </a:p>
        </p:txBody>
      </p:sp>
      <p:sp>
        <p:nvSpPr>
          <p:cNvPr id="7" name="Content Placeholder 6">
            <a:extLst>
              <a:ext uri="{FF2B5EF4-FFF2-40B4-BE49-F238E27FC236}">
                <a16:creationId xmlns:a16="http://schemas.microsoft.com/office/drawing/2014/main" id="{820D01C0-4FD2-4065-9EC3-96A308398288}"/>
              </a:ext>
            </a:extLst>
          </p:cNvPr>
          <p:cNvSpPr>
            <a:spLocks noGrp="1"/>
          </p:cNvSpPr>
          <p:nvPr>
            <p:ph sz="quarter" idx="14"/>
          </p:nvPr>
        </p:nvSpPr>
        <p:spPr>
          <a:xfrm>
            <a:off x="457200" y="3971925"/>
            <a:ext cx="8229600" cy="2105025"/>
          </a:xfrm>
        </p:spPr>
        <p:txBody>
          <a:bodyPr/>
          <a:lstStyle/>
          <a:p>
            <a:pPr lvl="0"/>
            <a:r>
              <a:rPr lang="en-US" dirty="0"/>
              <a:t>Edit Master text styles</a:t>
            </a:r>
          </a:p>
        </p:txBody>
      </p:sp>
    </p:spTree>
    <p:extLst>
      <p:ext uri="{BB962C8B-B14F-4D97-AF65-F5344CB8AC3E}">
        <p14:creationId xmlns:p14="http://schemas.microsoft.com/office/powerpoint/2010/main" val="42916262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and Two Tex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1"/>
            <a:ext cx="8229600" cy="1143000"/>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065091"/>
            <a:ext cx="8229600" cy="1202109"/>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
        <p:nvSpPr>
          <p:cNvPr id="13" name="Text Placeholder 12"/>
          <p:cNvSpPr>
            <a:spLocks noGrp="1"/>
          </p:cNvSpPr>
          <p:nvPr>
            <p:ph type="body" sz="quarter" idx="14"/>
          </p:nvPr>
        </p:nvSpPr>
        <p:spPr>
          <a:xfrm>
            <a:off x="457200" y="4572000"/>
            <a:ext cx="8229600" cy="1219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613523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7200" y="16002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p:cNvSpPr>
            <a:spLocks noGrp="1"/>
          </p:cNvSpPr>
          <p:nvPr>
            <p:ph idx="13"/>
          </p:nvPr>
        </p:nvSpPr>
        <p:spPr>
          <a:xfrm>
            <a:off x="457200" y="3962400"/>
            <a:ext cx="8229600" cy="2163763"/>
          </a:xfrm>
        </p:spPr>
        <p:txBody>
          <a:bodyPr/>
          <a:lstStyle>
            <a:lvl1pPr>
              <a:defRPr sz="1600"/>
            </a:lvl1pPr>
            <a:lvl2pPr>
              <a:defRPr sz="1600"/>
            </a:lvl2pPr>
            <a:lvl3pPr>
              <a:defRPr sz="1600"/>
            </a:lvl3pPr>
            <a:lvl4pPr>
              <a:defRPr sz="1600"/>
            </a:lvl4pPr>
            <a:lvl5pPr>
              <a:defRPr sz="16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a:spLocks noGrp="1"/>
          </p:cNvSpPr>
          <p:nvPr>
            <p:ph type="ftr" sz="quarter" idx="11"/>
          </p:nvPr>
        </p:nvSpPr>
        <p:spPr>
          <a:xfrm>
            <a:off x="93969" y="6172200"/>
            <a:ext cx="8595360" cy="235463"/>
          </a:xfrm>
        </p:spPr>
        <p:txBody>
          <a:bodyPr/>
          <a:lstStyle/>
          <a:p>
            <a:endParaRPr lang="en-US" dirty="0"/>
          </a:p>
        </p:txBody>
      </p:sp>
      <p:sp>
        <p:nvSpPr>
          <p:cNvPr id="4" name="Date Placeholder 3"/>
          <p:cNvSpPr>
            <a:spLocks noGrp="1"/>
          </p:cNvSpPr>
          <p:nvPr>
            <p:ph type="dt" sz="half" idx="10"/>
          </p:nvPr>
        </p:nvSpPr>
        <p:spPr/>
        <p:txBody>
          <a:bodyPr/>
          <a:lstStyle/>
          <a:p>
            <a:fld id="{A9DF6EFB-3F44-496C-A842-1E0B3D3B975A}" type="datetimeFigureOut">
              <a:rPr lang="en-US" smtClean="0"/>
              <a:pPr/>
              <a:t>12/15/2023</a:t>
            </a:fld>
            <a:endParaRPr lang="en-US" dirty="0"/>
          </a:p>
        </p:txBody>
      </p:sp>
      <p:sp>
        <p:nvSpPr>
          <p:cNvPr id="6" name="Slide Number Placeholder 5"/>
          <p:cNvSpPr>
            <a:spLocks noGrp="1"/>
          </p:cNvSpPr>
          <p:nvPr>
            <p:ph type="sldNum" sz="quarter" idx="12"/>
          </p:nvPr>
        </p:nvSpPr>
        <p:spPr/>
        <p:txBody>
          <a:bodyPr/>
          <a:lstStyle/>
          <a:p>
            <a:fld id="{200B2350-5261-4F5C-9DF5-EF0D264FC8D2}" type="slidenum">
              <a:rPr lang="en-US" smtClean="0"/>
              <a:pPr/>
              <a:t>‹#›</a:t>
            </a:fld>
            <a:endParaRPr lang="en-US" dirty="0"/>
          </a:p>
        </p:txBody>
      </p:sp>
    </p:spTree>
    <p:extLst>
      <p:ext uri="{BB962C8B-B14F-4D97-AF65-F5344CB8AC3E}">
        <p14:creationId xmlns:p14="http://schemas.microsoft.com/office/powerpoint/2010/main" val="300989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983142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1008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52476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72196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011374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6DFF08F-DC6B-4601-B491-B0F83F6DD2DA}" type="datetimeFigureOut">
              <a:rPr lang="en-US" smtClean="0"/>
              <a:t>12/15/2023</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10572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96DFF08F-DC6B-4601-B491-B0F83F6DD2DA}" type="datetimeFigureOut">
              <a:rPr lang="en-US" smtClean="0"/>
              <a:t>12/15/2023</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t>‹#›</a:t>
            </a:fld>
            <a:endParaRPr lang="en-US" dirty="0"/>
          </a:p>
        </p:txBody>
      </p:sp>
    </p:spTree>
    <p:extLst>
      <p:ext uri="{BB962C8B-B14F-4D97-AF65-F5344CB8AC3E}">
        <p14:creationId xmlns:p14="http://schemas.microsoft.com/office/powerpoint/2010/main" val="2874232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12/15/2023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B229B06-CF2A-459A-8CBC-F18C1D67D2BB}" type="slidenum">
              <a:rPr lang="en-US" smtClean="0"/>
              <a:t>‹#›</a:t>
            </a:fld>
            <a:endParaRPr lang="en-US" dirty="0"/>
          </a:p>
        </p:txBody>
      </p:sp>
    </p:spTree>
    <p:extLst>
      <p:ext uri="{BB962C8B-B14F-4D97-AF65-F5344CB8AC3E}">
        <p14:creationId xmlns:p14="http://schemas.microsoft.com/office/powerpoint/2010/main" val="2573996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96DFF08F-DC6B-4601-B491-B0F83F6DD2DA}" type="datetimeFigureOut">
              <a:rPr lang="en-US" smtClean="0"/>
              <a:pPr/>
              <a:t>12/15/2023</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267382"/>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 id="2147483809" r:id="rId14"/>
    <p:sldLayoutId id="2147483810" r:id="rId15"/>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12.xml"/><Relationship Id="rId4" Type="http://schemas.openxmlformats.org/officeDocument/2006/relationships/image" Target="../media/image21.jpg"/></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F240A2FC-E2C3-458D-96B4-5DF9028D93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3" name="Rectangle 22">
            <a:extLst>
              <a:ext uri="{FF2B5EF4-FFF2-40B4-BE49-F238E27FC236}">
                <a16:creationId xmlns:a16="http://schemas.microsoft.com/office/drawing/2014/main" id="{5F097929-F3D6-4D1F-8AFC-CF348171A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25" name="Straight Connector 24">
            <a:extLst>
              <a:ext uri="{FF2B5EF4-FFF2-40B4-BE49-F238E27FC236}">
                <a16:creationId xmlns:a16="http://schemas.microsoft.com/office/drawing/2014/main" id="{43074C91-9045-414B-B5F9-567DAE3EED2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05743"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33428ACC-71EC-4171-9527-10983BA6B4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105832" y="639097"/>
            <a:ext cx="2551471" cy="3686015"/>
          </a:xfrm>
        </p:spPr>
        <p:txBody>
          <a:bodyPr vert="horz" lIns="91440" tIns="45720" rIns="91440" bIns="45720" rtlCol="0" anchor="b">
            <a:normAutofit/>
          </a:bodyPr>
          <a:lstStyle/>
          <a:p>
            <a:r>
              <a:rPr lang="en-US" sz="3600">
                <a:solidFill>
                  <a:schemeClr val="tx1">
                    <a:lumMod val="85000"/>
                    <a:lumOff val="15000"/>
                  </a:schemeClr>
                </a:solidFill>
              </a:rPr>
              <a:t>ELECTRIC CURRENT, RESISTANCE, AND OHM’S LAW </a:t>
            </a:r>
          </a:p>
        </p:txBody>
      </p:sp>
      <p:cxnSp>
        <p:nvCxnSpPr>
          <p:cNvPr id="29" name="Straight Connector 28">
            <a:extLst>
              <a:ext uri="{FF2B5EF4-FFF2-40B4-BE49-F238E27FC236}">
                <a16:creationId xmlns:a16="http://schemas.microsoft.com/office/drawing/2014/main" id="{BA22713B-ABB6-4391-97F9-0449A2B9B66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56978" y="4343400"/>
            <a:ext cx="2400300" cy="0"/>
          </a:xfrm>
          <a:prstGeom prst="line">
            <a:avLst/>
          </a:prstGeom>
          <a:ln w="6350">
            <a:solidFill>
              <a:schemeClr val="tx2">
                <a:alpha val="90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2B9BBBC4-97A3-47D2-BFFE-A68530CDB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rgbClr val="2687F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3" name="Rectangle 32">
            <a:extLst>
              <a:ext uri="{FF2B5EF4-FFF2-40B4-BE49-F238E27FC236}">
                <a16:creationId xmlns:a16="http://schemas.microsoft.com/office/drawing/2014/main" id="{78967BEA-EA6A-4FF1-94E2-B010B61A36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rgbClr val="44555B"/>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4" name="Picture 3" descr="OSX-Stacked-TM-RGB-300dpi-2016.jpg">
            <a:extLst>
              <a:ext uri="{FF2B5EF4-FFF2-40B4-BE49-F238E27FC236}">
                <a16:creationId xmlns:a16="http://schemas.microsoft.com/office/drawing/2014/main" id="{0249DB66-EE52-4766-B66D-CBEEA7EDEC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1485" y="572613"/>
            <a:ext cx="1226434" cy="833592"/>
          </a:xfrm>
          <a:prstGeom prst="rect">
            <a:avLst/>
          </a:prstGeom>
        </p:spPr>
      </p:pic>
      <p:pic>
        <p:nvPicPr>
          <p:cNvPr id="5" name="Picture 4">
            <a:extLst>
              <a:ext uri="{FF2B5EF4-FFF2-40B4-BE49-F238E27FC236}">
                <a16:creationId xmlns:a16="http://schemas.microsoft.com/office/drawing/2014/main" id="{FDC94189-53B6-CDBF-471B-0E3A3E5D4F51}"/>
              </a:ext>
            </a:extLst>
          </p:cNvPr>
          <p:cNvPicPr>
            <a:picLocks noChangeAspect="1"/>
          </p:cNvPicPr>
          <p:nvPr/>
        </p:nvPicPr>
        <p:blipFill>
          <a:blip r:embed="rId4"/>
          <a:stretch>
            <a:fillRect/>
          </a:stretch>
        </p:blipFill>
        <p:spPr>
          <a:xfrm>
            <a:off x="375720" y="456130"/>
            <a:ext cx="5534567" cy="5534567"/>
          </a:xfrm>
          <a:prstGeom prst="rect">
            <a:avLst/>
          </a:prstGeom>
        </p:spPr>
      </p:pic>
    </p:spTree>
    <p:extLst>
      <p:ext uri="{BB962C8B-B14F-4D97-AF65-F5344CB8AC3E}">
        <p14:creationId xmlns:p14="http://schemas.microsoft.com/office/powerpoint/2010/main" val="1087600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FD043-A0A0-F212-9D7F-CB386EE3AD93}"/>
              </a:ext>
            </a:extLst>
          </p:cNvPr>
          <p:cNvSpPr>
            <a:spLocks noGrp="1"/>
          </p:cNvSpPr>
          <p:nvPr>
            <p:ph type="title"/>
          </p:nvPr>
        </p:nvSpPr>
        <p:spPr/>
        <p:txBody>
          <a:bodyPr/>
          <a:lstStyle/>
          <a:p>
            <a:r>
              <a:rPr lang="en-US" dirty="0"/>
              <a:t>Resistivity</a:t>
            </a:r>
          </a:p>
        </p:txBody>
      </p:sp>
      <p:pic>
        <p:nvPicPr>
          <p:cNvPr id="4" name="Picture 3">
            <a:extLst>
              <a:ext uri="{FF2B5EF4-FFF2-40B4-BE49-F238E27FC236}">
                <a16:creationId xmlns:a16="http://schemas.microsoft.com/office/drawing/2014/main" id="{52170F5F-AA26-DF83-8509-6AE6D98A2E71}"/>
              </a:ext>
            </a:extLst>
          </p:cNvPr>
          <p:cNvPicPr>
            <a:picLocks noChangeAspect="1"/>
          </p:cNvPicPr>
          <p:nvPr/>
        </p:nvPicPr>
        <p:blipFill>
          <a:blip r:embed="rId2"/>
          <a:stretch>
            <a:fillRect/>
          </a:stretch>
        </p:blipFill>
        <p:spPr>
          <a:xfrm>
            <a:off x="2971800" y="2499361"/>
            <a:ext cx="3599083" cy="1788635"/>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021419A-EA83-2652-1D13-6F7FEA2FB3DF}"/>
                  </a:ext>
                </a:extLst>
              </p:cNvPr>
              <p:cNvSpPr txBox="1"/>
              <p:nvPr/>
            </p:nvSpPr>
            <p:spPr>
              <a:xfrm>
                <a:off x="1393524" y="4572000"/>
                <a:ext cx="6531276" cy="1077218"/>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600" b="0" i="0" u="none" strike="noStrike" kern="1200" cap="none" spc="0" normalizeH="0" baseline="0" noProof="0" dirty="0">
                    <a:ln>
                      <a:noFill/>
                    </a:ln>
                    <a:solidFill>
                      <a:srgbClr val="000000"/>
                    </a:solidFill>
                    <a:effectLst/>
                    <a:uLnTx/>
                    <a:uFillTx/>
                    <a:latin typeface="Arial"/>
                    <a:ea typeface="+mn-ea"/>
                    <a:cs typeface="+mn-cs"/>
                  </a:rPr>
                  <a:t>A uniform cylinder of length </a:t>
                </a:r>
                <a14:m>
                  <m:oMath xmlns:m="http://schemas.openxmlformats.org/officeDocument/2006/math">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𝐿</m:t>
                    </m:r>
                  </m:oMath>
                </a14:m>
                <a:r>
                  <a:rPr kumimoji="0" lang="en-US" sz="1600" b="0" i="1" u="none" strike="noStrike" kern="1200" cap="none" spc="0" normalizeH="0" baseline="0" noProof="0" dirty="0">
                    <a:ln>
                      <a:noFill/>
                    </a:ln>
                    <a:solidFill>
                      <a:srgbClr val="000000"/>
                    </a:solidFill>
                    <a:effectLst/>
                    <a:uLnTx/>
                    <a:uFillTx/>
                    <a:latin typeface="Arial"/>
                    <a:ea typeface="+mn-ea"/>
                    <a:cs typeface="+mn-cs"/>
                  </a:rPr>
                  <a:t> </a:t>
                </a:r>
                <a:r>
                  <a:rPr kumimoji="0" lang="en-US" sz="1600" b="0" i="0" u="none" strike="noStrike" kern="1200" cap="none" spc="0" normalizeH="0" baseline="0" noProof="0" dirty="0">
                    <a:ln>
                      <a:noFill/>
                    </a:ln>
                    <a:solidFill>
                      <a:srgbClr val="000000"/>
                    </a:solidFill>
                    <a:effectLst/>
                    <a:uLnTx/>
                    <a:uFillTx/>
                    <a:latin typeface="Arial"/>
                    <a:ea typeface="+mn-ea"/>
                    <a:cs typeface="+mn-cs"/>
                  </a:rPr>
                  <a:t>and cross-sectional area </a:t>
                </a:r>
                <a14:m>
                  <m:oMath xmlns:m="http://schemas.openxmlformats.org/officeDocument/2006/math">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𝐴</m:t>
                    </m:r>
                  </m:oMath>
                </a14:m>
                <a:r>
                  <a:rPr kumimoji="0" lang="en-US" sz="1600" b="0" i="1" u="none" strike="noStrike" kern="1200" cap="none" spc="0" normalizeH="0" baseline="0" noProof="0" dirty="0">
                    <a:ln>
                      <a:noFill/>
                    </a:ln>
                    <a:solidFill>
                      <a:srgbClr val="000000"/>
                    </a:solidFill>
                    <a:effectLst/>
                    <a:uLnTx/>
                    <a:uFillTx/>
                    <a:latin typeface="Arial"/>
                    <a:ea typeface="+mn-ea"/>
                    <a:cs typeface="+mn-cs"/>
                  </a:rPr>
                  <a:t> </a:t>
                </a:r>
                <a:r>
                  <a:rPr kumimoji="0" lang="en-US" sz="1600" b="0" i="0" u="none" strike="noStrike" kern="1200" cap="none" spc="0" normalizeH="0" baseline="0" noProof="0" dirty="0">
                    <a:ln>
                      <a:noFill/>
                    </a:ln>
                    <a:solidFill>
                      <a:srgbClr val="000000"/>
                    </a:solidFill>
                    <a:effectLst/>
                    <a:uLnTx/>
                    <a:uFillTx/>
                    <a:latin typeface="Arial"/>
                    <a:ea typeface="+mn-ea"/>
                    <a:cs typeface="+mn-cs"/>
                  </a:rPr>
                  <a:t>. Its resistance to the flow of current is similar to the resistance posed by a pipe to fluid flow. The longer the cylinder, the greater its resistance. The larger its cross-sectional area </a:t>
                </a:r>
                <a14:m>
                  <m:oMath xmlns:m="http://schemas.openxmlformats.org/officeDocument/2006/math">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𝐴</m:t>
                    </m:r>
                  </m:oMath>
                </a14:m>
                <a:r>
                  <a:rPr kumimoji="0" lang="en-US" sz="1600" b="0" i="1" u="none" strike="noStrike" kern="1200" cap="none" spc="0" normalizeH="0" baseline="0" noProof="0" dirty="0">
                    <a:ln>
                      <a:noFill/>
                    </a:ln>
                    <a:solidFill>
                      <a:srgbClr val="000000"/>
                    </a:solidFill>
                    <a:effectLst/>
                    <a:uLnTx/>
                    <a:uFillTx/>
                    <a:latin typeface="Arial"/>
                    <a:ea typeface="+mn-ea"/>
                    <a:cs typeface="+mn-cs"/>
                  </a:rPr>
                  <a:t> </a:t>
                </a:r>
                <a:r>
                  <a:rPr kumimoji="0" lang="en-US" sz="1600" b="0" i="0" u="none" strike="noStrike" kern="1200" cap="none" spc="0" normalizeH="0" baseline="0" noProof="0" dirty="0">
                    <a:ln>
                      <a:noFill/>
                    </a:ln>
                    <a:solidFill>
                      <a:srgbClr val="000000"/>
                    </a:solidFill>
                    <a:effectLst/>
                    <a:uLnTx/>
                    <a:uFillTx/>
                    <a:latin typeface="Arial"/>
                    <a:ea typeface="+mn-ea"/>
                    <a:cs typeface="+mn-cs"/>
                  </a:rPr>
                  <a:t>, the smaller its resistance.</a:t>
                </a:r>
              </a:p>
            </p:txBody>
          </p:sp>
        </mc:Choice>
        <mc:Fallback xmlns="">
          <p:sp>
            <p:nvSpPr>
              <p:cNvPr id="6" name="TextBox 5">
                <a:extLst>
                  <a:ext uri="{FF2B5EF4-FFF2-40B4-BE49-F238E27FC236}">
                    <a16:creationId xmlns:a16="http://schemas.microsoft.com/office/drawing/2014/main" id="{F021419A-EA83-2652-1D13-6F7FEA2FB3DF}"/>
                  </a:ext>
                </a:extLst>
              </p:cNvPr>
              <p:cNvSpPr txBox="1">
                <a:spLocks noRot="1" noChangeAspect="1" noMove="1" noResize="1" noEditPoints="1" noAdjustHandles="1" noChangeArrowheads="1" noChangeShapeType="1" noTextEdit="1"/>
              </p:cNvSpPr>
              <p:nvPr/>
            </p:nvSpPr>
            <p:spPr>
              <a:xfrm>
                <a:off x="1393524" y="4572000"/>
                <a:ext cx="6531276" cy="1077218"/>
              </a:xfrm>
              <a:prstGeom prst="rect">
                <a:avLst/>
              </a:prstGeom>
              <a:blipFill>
                <a:blip r:embed="rId3"/>
                <a:stretch>
                  <a:fillRect l="-560" t="-1695" r="-280" b="-6215"/>
                </a:stretch>
              </a:blipFill>
            </p:spPr>
            <p:txBody>
              <a:bodyPr/>
              <a:lstStyle/>
              <a:p>
                <a:r>
                  <a:rPr lang="en-US">
                    <a:noFill/>
                  </a:rPr>
                  <a:t> </a:t>
                </a:r>
              </a:p>
            </p:txBody>
          </p:sp>
        </mc:Fallback>
      </mc:AlternateContent>
    </p:spTree>
    <p:extLst>
      <p:ext uri="{BB962C8B-B14F-4D97-AF65-F5344CB8AC3E}">
        <p14:creationId xmlns:p14="http://schemas.microsoft.com/office/powerpoint/2010/main" val="388713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7100"/>
            <a:ext cx="8001000" cy="1142998"/>
          </a:xfrm>
        </p:spPr>
        <p:txBody>
          <a:bodyPr>
            <a:noAutofit/>
          </a:bodyPr>
          <a:lstStyle/>
          <a:p>
            <a:r>
              <a:rPr lang="en-US" altLang="en-US" dirty="0"/>
              <a:t>Resistivity at room temperature, conductors at 20</a:t>
            </a:r>
            <a:r>
              <a:rPr lang="en-US" altLang="en-US" baseline="30000" dirty="0"/>
              <a:t>o</a:t>
            </a:r>
            <a:r>
              <a:rPr lang="en-US" altLang="en-US" dirty="0"/>
              <a:t> C</a:t>
            </a:r>
            <a:endParaRPr lang="en-US" dirty="0"/>
          </a:p>
        </p:txBody>
      </p:sp>
      <p:sp>
        <p:nvSpPr>
          <p:cNvPr id="4" name="Rectangle 1">
            <a:extLst>
              <a:ext uri="{FF2B5EF4-FFF2-40B4-BE49-F238E27FC236}">
                <a16:creationId xmlns:a16="http://schemas.microsoft.com/office/drawing/2014/main" id="{AE8A14AA-38D7-1CCA-7CFB-DFED944EE09C}"/>
              </a:ext>
            </a:extLst>
          </p:cNvPr>
          <p:cNvSpPr>
            <a:spLocks noChangeArrowheads="1"/>
          </p:cNvSpPr>
          <p:nvPr/>
        </p:nvSpPr>
        <p:spPr bwMode="auto">
          <a:xfrm>
            <a:off x="3771900" y="166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B4644A5F-7E13-153B-9E7A-20A1C958114F}"/>
              </a:ext>
            </a:extLst>
          </p:cNvPr>
          <p:cNvPicPr>
            <a:picLocks noChangeAspect="1"/>
          </p:cNvPicPr>
          <p:nvPr/>
        </p:nvPicPr>
        <p:blipFill>
          <a:blip r:embed="rId2"/>
          <a:stretch>
            <a:fillRect/>
          </a:stretch>
        </p:blipFill>
        <p:spPr>
          <a:xfrm>
            <a:off x="990600" y="1921380"/>
            <a:ext cx="7395280" cy="4038598"/>
          </a:xfrm>
          <a:prstGeom prst="rect">
            <a:avLst/>
          </a:prstGeom>
        </p:spPr>
      </p:pic>
    </p:spTree>
    <p:extLst>
      <p:ext uri="{BB962C8B-B14F-4D97-AF65-F5344CB8AC3E}">
        <p14:creationId xmlns:p14="http://schemas.microsoft.com/office/powerpoint/2010/main" val="3894523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7100"/>
            <a:ext cx="8001000" cy="1142998"/>
          </a:xfrm>
        </p:spPr>
        <p:txBody>
          <a:bodyPr>
            <a:noAutofit/>
          </a:bodyPr>
          <a:lstStyle/>
          <a:p>
            <a:r>
              <a:rPr lang="en-US" altLang="en-US" dirty="0"/>
              <a:t>Resistivity at room temperature, semiconductors at 20</a:t>
            </a:r>
            <a:r>
              <a:rPr lang="en-US" altLang="en-US" baseline="30000" dirty="0"/>
              <a:t>o</a:t>
            </a:r>
            <a:r>
              <a:rPr lang="en-US" altLang="en-US" dirty="0"/>
              <a:t> C</a:t>
            </a:r>
            <a:endParaRPr lang="en-US" dirty="0"/>
          </a:p>
        </p:txBody>
      </p:sp>
      <p:sp>
        <p:nvSpPr>
          <p:cNvPr id="4" name="Rectangle 1">
            <a:extLst>
              <a:ext uri="{FF2B5EF4-FFF2-40B4-BE49-F238E27FC236}">
                <a16:creationId xmlns:a16="http://schemas.microsoft.com/office/drawing/2014/main" id="{AE8A14AA-38D7-1CCA-7CFB-DFED944EE09C}"/>
              </a:ext>
            </a:extLst>
          </p:cNvPr>
          <p:cNvSpPr>
            <a:spLocks noChangeArrowheads="1"/>
          </p:cNvSpPr>
          <p:nvPr/>
        </p:nvSpPr>
        <p:spPr bwMode="auto">
          <a:xfrm>
            <a:off x="3771900" y="166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5" name="Picture 4">
            <a:extLst>
              <a:ext uri="{FF2B5EF4-FFF2-40B4-BE49-F238E27FC236}">
                <a16:creationId xmlns:a16="http://schemas.microsoft.com/office/drawing/2014/main" id="{8321DD5A-D4B5-226E-2033-07280974E63D}"/>
              </a:ext>
            </a:extLst>
          </p:cNvPr>
          <p:cNvPicPr>
            <a:picLocks noChangeAspect="1"/>
          </p:cNvPicPr>
          <p:nvPr/>
        </p:nvPicPr>
        <p:blipFill>
          <a:blip r:embed="rId2"/>
          <a:stretch>
            <a:fillRect/>
          </a:stretch>
        </p:blipFill>
        <p:spPr>
          <a:xfrm>
            <a:off x="914400" y="1790953"/>
            <a:ext cx="7696200" cy="4297644"/>
          </a:xfrm>
          <a:prstGeom prst="rect">
            <a:avLst/>
          </a:prstGeom>
        </p:spPr>
      </p:pic>
    </p:spTree>
    <p:extLst>
      <p:ext uri="{BB962C8B-B14F-4D97-AF65-F5344CB8AC3E}">
        <p14:creationId xmlns:p14="http://schemas.microsoft.com/office/powerpoint/2010/main" val="232689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7100"/>
            <a:ext cx="8001000" cy="1142998"/>
          </a:xfrm>
        </p:spPr>
        <p:txBody>
          <a:bodyPr>
            <a:noAutofit/>
          </a:bodyPr>
          <a:lstStyle/>
          <a:p>
            <a:r>
              <a:rPr lang="en-US" altLang="en-US" dirty="0"/>
              <a:t>Resistivity at room temperature, insulators at 20</a:t>
            </a:r>
            <a:r>
              <a:rPr lang="en-US" altLang="en-US" baseline="30000" dirty="0"/>
              <a:t>o</a:t>
            </a:r>
            <a:r>
              <a:rPr lang="en-US" altLang="en-US" dirty="0"/>
              <a:t> C</a:t>
            </a:r>
            <a:endParaRPr lang="en-US" dirty="0"/>
          </a:p>
        </p:txBody>
      </p:sp>
      <p:sp>
        <p:nvSpPr>
          <p:cNvPr id="4" name="Rectangle 1">
            <a:extLst>
              <a:ext uri="{FF2B5EF4-FFF2-40B4-BE49-F238E27FC236}">
                <a16:creationId xmlns:a16="http://schemas.microsoft.com/office/drawing/2014/main" id="{AE8A14AA-38D7-1CCA-7CFB-DFED944EE09C}"/>
              </a:ext>
            </a:extLst>
          </p:cNvPr>
          <p:cNvSpPr>
            <a:spLocks noChangeArrowheads="1"/>
          </p:cNvSpPr>
          <p:nvPr/>
        </p:nvSpPr>
        <p:spPr bwMode="auto">
          <a:xfrm>
            <a:off x="3771900" y="1660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6" name="Picture 5">
            <a:extLst>
              <a:ext uri="{FF2B5EF4-FFF2-40B4-BE49-F238E27FC236}">
                <a16:creationId xmlns:a16="http://schemas.microsoft.com/office/drawing/2014/main" id="{2451EF1F-9099-7926-EB54-F416AA6852F2}"/>
              </a:ext>
            </a:extLst>
          </p:cNvPr>
          <p:cNvPicPr>
            <a:picLocks noChangeAspect="1"/>
          </p:cNvPicPr>
          <p:nvPr/>
        </p:nvPicPr>
        <p:blipFill>
          <a:blip r:embed="rId2"/>
          <a:stretch>
            <a:fillRect/>
          </a:stretch>
        </p:blipFill>
        <p:spPr>
          <a:xfrm>
            <a:off x="1828800" y="1779090"/>
            <a:ext cx="5486400" cy="4548960"/>
          </a:xfrm>
          <a:prstGeom prst="rect">
            <a:avLst/>
          </a:prstGeom>
        </p:spPr>
      </p:pic>
    </p:spTree>
    <p:extLst>
      <p:ext uri="{BB962C8B-B14F-4D97-AF65-F5344CB8AC3E}">
        <p14:creationId xmlns:p14="http://schemas.microsoft.com/office/powerpoint/2010/main" val="2265009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513F6-C8C2-731F-7D6D-0C5E0E8C8F65}"/>
              </a:ext>
            </a:extLst>
          </p:cNvPr>
          <p:cNvSpPr>
            <a:spLocks noGrp="1"/>
          </p:cNvSpPr>
          <p:nvPr>
            <p:ph type="title"/>
          </p:nvPr>
        </p:nvSpPr>
        <p:spPr/>
        <p:txBody>
          <a:bodyPr/>
          <a:lstStyle/>
          <a:p>
            <a:r>
              <a:rPr lang="en-US" dirty="0"/>
              <a:t>Attention quiz</a:t>
            </a:r>
          </a:p>
        </p:txBody>
      </p:sp>
      <p:sp>
        <p:nvSpPr>
          <p:cNvPr id="3" name="Content Placeholder 2">
            <a:extLst>
              <a:ext uri="{FF2B5EF4-FFF2-40B4-BE49-F238E27FC236}">
                <a16:creationId xmlns:a16="http://schemas.microsoft.com/office/drawing/2014/main" id="{7FAFF85A-F186-E3CF-2E63-C0A142B7EE83}"/>
              </a:ext>
            </a:extLst>
          </p:cNvPr>
          <p:cNvSpPr>
            <a:spLocks noGrp="1"/>
          </p:cNvSpPr>
          <p:nvPr>
            <p:ph sz="half" idx="1"/>
          </p:nvPr>
        </p:nvSpPr>
        <p:spPr/>
        <p:txBody>
          <a:bodyPr/>
          <a:lstStyle/>
          <a:p>
            <a:r>
              <a:rPr lang="en-US" sz="2000" dirty="0">
                <a:latin typeface="+mn-lt"/>
              </a:rPr>
              <a:t>The charge carriers in metals are</a:t>
            </a:r>
            <a:endParaRPr lang="en-IN" sz="2000" dirty="0">
              <a:latin typeface="+mn-lt"/>
            </a:endParaRPr>
          </a:p>
          <a:p>
            <a:pPr marL="741600" lvl="1" indent="-428400">
              <a:buNone/>
            </a:pPr>
            <a:r>
              <a:rPr lang="en-US" sz="2000" dirty="0">
                <a:latin typeface="+mn-lt"/>
              </a:rPr>
              <a:t>A. Electrons.</a:t>
            </a:r>
          </a:p>
          <a:p>
            <a:pPr marL="741600" lvl="1" indent="-428400">
              <a:buNone/>
            </a:pPr>
            <a:r>
              <a:rPr lang="en-US" sz="2000" dirty="0">
                <a:latin typeface="+mn-lt"/>
              </a:rPr>
              <a:t>B. Positrons.</a:t>
            </a:r>
          </a:p>
          <a:p>
            <a:pPr marL="741600" lvl="1" indent="-428400">
              <a:buNone/>
            </a:pPr>
            <a:r>
              <a:rPr lang="en-US" sz="2000" dirty="0">
                <a:latin typeface="+mn-lt"/>
              </a:rPr>
              <a:t>C. Protons.</a:t>
            </a:r>
          </a:p>
          <a:p>
            <a:pPr marL="741600" lvl="1" indent="-428400">
              <a:buNone/>
            </a:pPr>
            <a:r>
              <a:rPr lang="en-US" sz="2000" dirty="0">
                <a:latin typeface="+mn-lt"/>
              </a:rPr>
              <a:t>D. A mix of protons and electrons.</a:t>
            </a:r>
          </a:p>
          <a:p>
            <a:endParaRPr lang="en-US" dirty="0"/>
          </a:p>
        </p:txBody>
      </p:sp>
      <p:sp>
        <p:nvSpPr>
          <p:cNvPr id="4" name="Content Placeholder 3">
            <a:extLst>
              <a:ext uri="{FF2B5EF4-FFF2-40B4-BE49-F238E27FC236}">
                <a16:creationId xmlns:a16="http://schemas.microsoft.com/office/drawing/2014/main" id="{B182A449-C947-4CB2-B1A3-D6ED0C619B92}"/>
              </a:ext>
            </a:extLst>
          </p:cNvPr>
          <p:cNvSpPr>
            <a:spLocks noGrp="1"/>
          </p:cNvSpPr>
          <p:nvPr>
            <p:ph sz="half" idx="2"/>
          </p:nvPr>
        </p:nvSpPr>
        <p:spPr/>
        <p:txBody>
          <a:bodyPr/>
          <a:lstStyle/>
          <a:p>
            <a:r>
              <a:rPr lang="en-US" altLang="en-US" sz="2000" dirty="0">
                <a:latin typeface="+mn-lt"/>
              </a:rPr>
              <a:t>A wire carries a current. If both the wire diameter and the electron drift speed are doubled, the electron current increases by a factor of</a:t>
            </a:r>
            <a:endParaRPr lang="en-IN" sz="2000" dirty="0">
              <a:latin typeface="+mn-lt"/>
            </a:endParaRPr>
          </a:p>
          <a:p>
            <a:pPr marL="741600" lvl="1" indent="-428400">
              <a:buNone/>
            </a:pPr>
            <a:r>
              <a:rPr lang="en-US" altLang="en-US" sz="2000" dirty="0">
                <a:latin typeface="+mn-lt"/>
              </a:rPr>
              <a:t>A. 2</a:t>
            </a:r>
          </a:p>
          <a:p>
            <a:pPr marL="741600" lvl="1" indent="-428400">
              <a:buNone/>
            </a:pPr>
            <a:r>
              <a:rPr lang="en-US" altLang="en-US" sz="2000" dirty="0">
                <a:latin typeface="+mn-lt"/>
              </a:rPr>
              <a:t>B. 4</a:t>
            </a:r>
          </a:p>
          <a:p>
            <a:pPr marL="741600" lvl="1" indent="-428400">
              <a:buNone/>
            </a:pPr>
            <a:r>
              <a:rPr lang="en-US" altLang="en-US" sz="2000" dirty="0">
                <a:latin typeface="+mn-lt"/>
              </a:rPr>
              <a:t>C. 6</a:t>
            </a:r>
          </a:p>
          <a:p>
            <a:pPr marL="741600" lvl="1" indent="-428400">
              <a:buNone/>
            </a:pPr>
            <a:r>
              <a:rPr lang="en-US" altLang="en-US" sz="2000" dirty="0">
                <a:latin typeface="+mn-lt"/>
              </a:rPr>
              <a:t>D. 8</a:t>
            </a:r>
          </a:p>
          <a:p>
            <a:pPr marL="741600" lvl="1" indent="-428400">
              <a:buNone/>
            </a:pPr>
            <a:r>
              <a:rPr lang="en-US" altLang="en-US" sz="2000" dirty="0">
                <a:latin typeface="+mn-lt"/>
              </a:rPr>
              <a:t>E. Some other value</a:t>
            </a:r>
          </a:p>
          <a:p>
            <a:endParaRPr lang="en-US" dirty="0"/>
          </a:p>
        </p:txBody>
      </p:sp>
    </p:spTree>
    <p:extLst>
      <p:ext uri="{BB962C8B-B14F-4D97-AF65-F5344CB8AC3E}">
        <p14:creationId xmlns:p14="http://schemas.microsoft.com/office/powerpoint/2010/main" val="4192547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11">
            <a:extLst>
              <a:ext uri="{FF2B5EF4-FFF2-40B4-BE49-F238E27FC236}">
                <a16:creationId xmlns:a16="http://schemas.microsoft.com/office/drawing/2014/main" id="{0182F701-1D9A-4047-A9CA-73A707EA0A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9" name="Rectangle 13">
            <a:extLst>
              <a:ext uri="{FF2B5EF4-FFF2-40B4-BE49-F238E27FC236}">
                <a16:creationId xmlns:a16="http://schemas.microsoft.com/office/drawing/2014/main" id="{FD46288E-4C86-4ADB-893C-3C29FDE84B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34316"/>
            <a:ext cx="9144000"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cxnSp>
        <p:nvCxnSpPr>
          <p:cNvPr id="30" name="Straight Connector 15">
            <a:extLst>
              <a:ext uri="{FF2B5EF4-FFF2-40B4-BE49-F238E27FC236}">
                <a16:creationId xmlns:a16="http://schemas.microsoft.com/office/drawing/2014/main" id="{318EA713-6EC5-4E3B-9ABC-DDF657C87A8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31" name="Rectangle 17">
            <a:extLst>
              <a:ext uri="{FF2B5EF4-FFF2-40B4-BE49-F238E27FC236}">
                <a16:creationId xmlns:a16="http://schemas.microsoft.com/office/drawing/2014/main" id="{699373FF-C78A-430B-A246-6048999CE9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27682" y="634946"/>
            <a:ext cx="5134625" cy="1450757"/>
          </a:xfrm>
        </p:spPr>
        <p:txBody>
          <a:bodyPr vert="horz" lIns="91440" tIns="45720" rIns="91440" bIns="45720" rtlCol="0" anchor="b">
            <a:normAutofit/>
          </a:bodyPr>
          <a:lstStyle/>
          <a:p>
            <a:r>
              <a:rPr lang="en-US" altLang="en-US" dirty="0"/>
              <a:t>Resistivity and temperature </a:t>
            </a:r>
            <a:endParaRPr lang="en-US" b="0" dirty="0"/>
          </a:p>
        </p:txBody>
      </p:sp>
      <p:pic>
        <p:nvPicPr>
          <p:cNvPr id="4" name="Picture 3" descr="A close-up of a thermometer&#10;&#10;Description automatically generated with medium confidence">
            <a:extLst>
              <a:ext uri="{FF2B5EF4-FFF2-40B4-BE49-F238E27FC236}">
                <a16:creationId xmlns:a16="http://schemas.microsoft.com/office/drawing/2014/main" id="{0FE32135-B6A5-9BA4-3D44-0EB30CF7D4DA}"/>
              </a:ext>
            </a:extLst>
          </p:cNvPr>
          <p:cNvPicPr>
            <a:picLocks noChangeAspect="1"/>
          </p:cNvPicPr>
          <p:nvPr/>
        </p:nvPicPr>
        <p:blipFill>
          <a:blip r:embed="rId2"/>
          <a:stretch>
            <a:fillRect/>
          </a:stretch>
        </p:blipFill>
        <p:spPr>
          <a:xfrm>
            <a:off x="528882" y="2524967"/>
            <a:ext cx="2916710" cy="1246893"/>
          </a:xfrm>
          <a:prstGeom prst="rect">
            <a:avLst/>
          </a:prstGeom>
        </p:spPr>
      </p:pic>
      <p:cxnSp>
        <p:nvCxnSpPr>
          <p:cNvPr id="32" name="Straight Connector 19">
            <a:extLst>
              <a:ext uri="{FF2B5EF4-FFF2-40B4-BE49-F238E27FC236}">
                <a16:creationId xmlns:a16="http://schemas.microsoft.com/office/drawing/2014/main" id="{03EBB925-FEC3-4CD5-9271-3D75EBB5326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607329" y="2086188"/>
            <a:ext cx="4389120"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526310" y="2198914"/>
            <a:ext cx="5135997" cy="3670180"/>
          </a:xfrm>
        </p:spPr>
        <p:txBody>
          <a:bodyPr vert="horz" lIns="0" tIns="45720" rIns="0" bIns="45720" rtlCol="0">
            <a:normAutofit/>
          </a:bodyPr>
          <a:lstStyle/>
          <a:p>
            <a:pPr marL="256032" indent="-256032">
              <a:buClr>
                <a:schemeClr val="accent1"/>
              </a:buClr>
              <a:buSzPct val="100000"/>
            </a:pPr>
            <a:r>
              <a:rPr lang="en-US" altLang="en-US" sz="1800" dirty="0"/>
              <a:t>The resistivity of a </a:t>
            </a:r>
            <a:r>
              <a:rPr lang="en-US" altLang="en-US" sz="1800" b="1" dirty="0"/>
              <a:t>metallic </a:t>
            </a:r>
            <a:r>
              <a:rPr lang="en-US" altLang="en-US" sz="1800" dirty="0"/>
              <a:t>conductor nearly always increases with increasing temperature.</a:t>
            </a:r>
          </a:p>
          <a:p>
            <a:pPr marL="256032" indent="-256032">
              <a:buClr>
                <a:schemeClr val="accent1"/>
              </a:buClr>
              <a:buSzPct val="100000"/>
            </a:pPr>
            <a:r>
              <a:rPr lang="en-US" altLang="en-US" sz="1800" dirty="0"/>
              <a:t>Over a small temperature range, the resistivity of a metal can be represented approximately:</a:t>
            </a:r>
          </a:p>
        </p:txBody>
      </p:sp>
      <p:sp>
        <p:nvSpPr>
          <p:cNvPr id="33" name="Rectangle 21">
            <a:extLst>
              <a:ext uri="{FF2B5EF4-FFF2-40B4-BE49-F238E27FC236}">
                <a16:creationId xmlns:a16="http://schemas.microsoft.com/office/drawing/2014/main" id="{109B2863-A1A5-4050-8DE8-9BC0AD47F4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 y="6334316"/>
            <a:ext cx="9143989"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4" name="Rectangle 23">
            <a:extLst>
              <a:ext uri="{FF2B5EF4-FFF2-40B4-BE49-F238E27FC236}">
                <a16:creationId xmlns:a16="http://schemas.microsoft.com/office/drawing/2014/main" id="{F1F76955-21E0-4116-A6AA-19DB89B503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8" name="TextBox 7">
            <a:extLst>
              <a:ext uri="{FF2B5EF4-FFF2-40B4-BE49-F238E27FC236}">
                <a16:creationId xmlns:a16="http://schemas.microsoft.com/office/drawing/2014/main" id="{FDE4ED86-DFEE-5D86-425E-7D4F391E7301}"/>
              </a:ext>
            </a:extLst>
          </p:cNvPr>
          <p:cNvSpPr txBox="1"/>
          <p:nvPr/>
        </p:nvSpPr>
        <p:spPr>
          <a:xfrm>
            <a:off x="481693" y="4108829"/>
            <a:ext cx="2963899" cy="1015663"/>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200" b="0" i="0" u="none" strike="noStrike" kern="1200" cap="none" spc="0" normalizeH="0" baseline="0" noProof="0" dirty="0">
                <a:ln>
                  <a:noFill/>
                </a:ln>
                <a:solidFill>
                  <a:srgbClr val="000000"/>
                </a:solidFill>
                <a:effectLst/>
                <a:uLnTx/>
                <a:uFillTx/>
                <a:ea typeface="+mn-ea"/>
                <a:cs typeface="+mn-cs"/>
              </a:rPr>
              <a:t>These familiar thermometers are based on the automated measurement of a thermistor’s temperature-dependent resistance. (credit: Biol, Wikimedia Commons)</a:t>
            </a:r>
          </a:p>
        </p:txBody>
      </p:sp>
      <p:pic>
        <p:nvPicPr>
          <p:cNvPr id="13" name="Picture 12" descr="A number and plus symbol&#10;&#10;Description automatically generated">
            <a:extLst>
              <a:ext uri="{FF2B5EF4-FFF2-40B4-BE49-F238E27FC236}">
                <a16:creationId xmlns:a16="http://schemas.microsoft.com/office/drawing/2014/main" id="{36FD237B-2304-07E7-B640-C8E6F326A2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2788" y="3465578"/>
            <a:ext cx="2161103" cy="521385"/>
          </a:xfrm>
          <a:prstGeom prst="rect">
            <a:avLst/>
          </a:prstGeom>
        </p:spPr>
      </p:pic>
      <p:pic>
        <p:nvPicPr>
          <p:cNvPr id="15" name="Picture 14" descr="A black text with a white background&#10;&#10;Description automatically generated">
            <a:extLst>
              <a:ext uri="{FF2B5EF4-FFF2-40B4-BE49-F238E27FC236}">
                <a16:creationId xmlns:a16="http://schemas.microsoft.com/office/drawing/2014/main" id="{EF02B74A-4393-CFDB-61F1-73439829A6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5420820"/>
            <a:ext cx="1940134" cy="446598"/>
          </a:xfrm>
          <a:prstGeom prst="rect">
            <a:avLst/>
          </a:prstGeom>
        </p:spPr>
      </p:pic>
      <p:sp>
        <p:nvSpPr>
          <p:cNvPr id="6" name="TextBox 5">
            <a:extLst>
              <a:ext uri="{FF2B5EF4-FFF2-40B4-BE49-F238E27FC236}">
                <a16:creationId xmlns:a16="http://schemas.microsoft.com/office/drawing/2014/main" id="{434B1F53-03C2-5E0E-4BA0-F2DF2D43F321}"/>
              </a:ext>
            </a:extLst>
          </p:cNvPr>
          <p:cNvSpPr txBox="1"/>
          <p:nvPr/>
        </p:nvSpPr>
        <p:spPr>
          <a:xfrm>
            <a:off x="3903732" y="3974940"/>
            <a:ext cx="4572000" cy="646331"/>
          </a:xfrm>
          <a:prstGeom prst="rect">
            <a:avLst/>
          </a:prstGeom>
          <a:noFill/>
        </p:spPr>
        <p:txBody>
          <a:bodyPr wrap="square">
            <a:spAutoFit/>
          </a:bodyPr>
          <a:lstStyle/>
          <a:p>
            <a:r>
              <a:rPr lang="en-US" dirty="0"/>
              <a:t>where</a:t>
            </a:r>
            <a:r>
              <a:rPr lang="en-US" i="1" dirty="0"/>
              <a:t> ρ</a:t>
            </a:r>
            <a:r>
              <a:rPr lang="en-US" baseline="-25000" dirty="0"/>
              <a:t>0 </a:t>
            </a:r>
            <a:r>
              <a:rPr lang="en-US" dirty="0"/>
              <a:t>is the original resistivity and  </a:t>
            </a:r>
          </a:p>
          <a:p>
            <a:r>
              <a:rPr lang="el-GR" i="1" dirty="0"/>
              <a:t>α</a:t>
            </a:r>
            <a:r>
              <a:rPr lang="en-US" dirty="0"/>
              <a:t> is the temperature coefficient of resistivity.</a:t>
            </a:r>
          </a:p>
        </p:txBody>
      </p:sp>
      <p:sp>
        <p:nvSpPr>
          <p:cNvPr id="12" name="TextBox 11">
            <a:extLst>
              <a:ext uri="{FF2B5EF4-FFF2-40B4-BE49-F238E27FC236}">
                <a16:creationId xmlns:a16="http://schemas.microsoft.com/office/drawing/2014/main" id="{E300B739-376F-8E4A-67E5-948788099261}"/>
              </a:ext>
            </a:extLst>
          </p:cNvPr>
          <p:cNvSpPr txBox="1"/>
          <p:nvPr/>
        </p:nvSpPr>
        <p:spPr>
          <a:xfrm>
            <a:off x="3657600" y="4725301"/>
            <a:ext cx="4572000" cy="646331"/>
          </a:xfrm>
          <a:prstGeom prst="rect">
            <a:avLst/>
          </a:prstGeom>
          <a:noFill/>
        </p:spPr>
        <p:txBody>
          <a:bodyPr wrap="square">
            <a:spAutoFit/>
          </a:bodyPr>
          <a:lstStyle/>
          <a:p>
            <a:r>
              <a:rPr lang="en-US" dirty="0"/>
              <a:t>The resistance of an object also depends on temperature as</a:t>
            </a:r>
          </a:p>
        </p:txBody>
      </p:sp>
    </p:spTree>
    <p:extLst>
      <p:ext uri="{BB962C8B-B14F-4D97-AF65-F5344CB8AC3E}">
        <p14:creationId xmlns:p14="http://schemas.microsoft.com/office/powerpoint/2010/main" val="36027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Temperature coefficients of resistivity, conductors</a:t>
            </a:r>
            <a:endParaRPr lang="en-US" dirty="0"/>
          </a:p>
        </p:txBody>
      </p:sp>
      <p:sp>
        <p:nvSpPr>
          <p:cNvPr id="10" name="Rectangle 4">
            <a:extLst>
              <a:ext uri="{FF2B5EF4-FFF2-40B4-BE49-F238E27FC236}">
                <a16:creationId xmlns:a16="http://schemas.microsoft.com/office/drawing/2014/main" id="{D4018B7E-F0A6-3083-E568-14F094DDD85C}"/>
              </a:ext>
            </a:extLst>
          </p:cNvPr>
          <p:cNvSpPr>
            <a:spLocks noChangeArrowheads="1"/>
          </p:cNvSpPr>
          <p:nvPr/>
        </p:nvSpPr>
        <p:spPr bwMode="auto">
          <a:xfrm>
            <a:off x="-1129180" y="1523111"/>
            <a:ext cx="1859322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4" name="Picture 3">
            <a:extLst>
              <a:ext uri="{FF2B5EF4-FFF2-40B4-BE49-F238E27FC236}">
                <a16:creationId xmlns:a16="http://schemas.microsoft.com/office/drawing/2014/main" id="{BF418639-101C-0361-0E05-6371C034BDE8}"/>
              </a:ext>
            </a:extLst>
          </p:cNvPr>
          <p:cNvPicPr>
            <a:picLocks noChangeAspect="1"/>
          </p:cNvPicPr>
          <p:nvPr/>
        </p:nvPicPr>
        <p:blipFill>
          <a:blip r:embed="rId2"/>
          <a:stretch>
            <a:fillRect/>
          </a:stretch>
        </p:blipFill>
        <p:spPr>
          <a:xfrm>
            <a:off x="1524000" y="1828800"/>
            <a:ext cx="6248400" cy="4445599"/>
          </a:xfrm>
          <a:prstGeom prst="rect">
            <a:avLst/>
          </a:prstGeom>
        </p:spPr>
      </p:pic>
    </p:spTree>
    <p:extLst>
      <p:ext uri="{BB962C8B-B14F-4D97-AF65-F5344CB8AC3E}">
        <p14:creationId xmlns:p14="http://schemas.microsoft.com/office/powerpoint/2010/main" val="690771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Temperature coefficients of resistivity, semiconductors</a:t>
            </a:r>
            <a:endParaRPr lang="en-US" dirty="0"/>
          </a:p>
        </p:txBody>
      </p:sp>
      <p:sp>
        <p:nvSpPr>
          <p:cNvPr id="10" name="Rectangle 4">
            <a:extLst>
              <a:ext uri="{FF2B5EF4-FFF2-40B4-BE49-F238E27FC236}">
                <a16:creationId xmlns:a16="http://schemas.microsoft.com/office/drawing/2014/main" id="{D4018B7E-F0A6-3083-E568-14F094DDD85C}"/>
              </a:ext>
            </a:extLst>
          </p:cNvPr>
          <p:cNvSpPr>
            <a:spLocks noChangeArrowheads="1"/>
          </p:cNvSpPr>
          <p:nvPr/>
        </p:nvSpPr>
        <p:spPr bwMode="auto">
          <a:xfrm>
            <a:off x="-1129180" y="1523111"/>
            <a:ext cx="1859322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5" name="Picture 4">
            <a:extLst>
              <a:ext uri="{FF2B5EF4-FFF2-40B4-BE49-F238E27FC236}">
                <a16:creationId xmlns:a16="http://schemas.microsoft.com/office/drawing/2014/main" id="{E56513B4-9EEA-65EE-20FE-E8CB475E8518}"/>
              </a:ext>
            </a:extLst>
          </p:cNvPr>
          <p:cNvPicPr>
            <a:picLocks noChangeAspect="1"/>
          </p:cNvPicPr>
          <p:nvPr/>
        </p:nvPicPr>
        <p:blipFill>
          <a:blip r:embed="rId2"/>
          <a:stretch>
            <a:fillRect/>
          </a:stretch>
        </p:blipFill>
        <p:spPr>
          <a:xfrm>
            <a:off x="609600" y="1981200"/>
            <a:ext cx="7620000" cy="491418"/>
          </a:xfrm>
          <a:prstGeom prst="rect">
            <a:avLst/>
          </a:prstGeom>
        </p:spPr>
      </p:pic>
      <p:pic>
        <p:nvPicPr>
          <p:cNvPr id="7" name="Picture 6">
            <a:extLst>
              <a:ext uri="{FF2B5EF4-FFF2-40B4-BE49-F238E27FC236}">
                <a16:creationId xmlns:a16="http://schemas.microsoft.com/office/drawing/2014/main" id="{B3E2CFF0-3848-1968-04FF-D01D2C7F2916}"/>
              </a:ext>
            </a:extLst>
          </p:cNvPr>
          <p:cNvPicPr>
            <a:picLocks noChangeAspect="1"/>
          </p:cNvPicPr>
          <p:nvPr/>
        </p:nvPicPr>
        <p:blipFill>
          <a:blip r:embed="rId3"/>
          <a:stretch>
            <a:fillRect/>
          </a:stretch>
        </p:blipFill>
        <p:spPr>
          <a:xfrm>
            <a:off x="624657" y="2472618"/>
            <a:ext cx="7620000" cy="2363780"/>
          </a:xfrm>
          <a:prstGeom prst="rect">
            <a:avLst/>
          </a:prstGeom>
        </p:spPr>
      </p:pic>
    </p:spTree>
    <p:extLst>
      <p:ext uri="{BB962C8B-B14F-4D97-AF65-F5344CB8AC3E}">
        <p14:creationId xmlns:p14="http://schemas.microsoft.com/office/powerpoint/2010/main" val="272952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9565"/>
            <a:ext cx="7543800" cy="1450757"/>
          </a:xfrm>
        </p:spPr>
        <p:txBody>
          <a:bodyPr>
            <a:normAutofit/>
          </a:bodyPr>
          <a:lstStyle/>
          <a:p>
            <a:r>
              <a:rPr lang="en-US" altLang="en-US" dirty="0"/>
              <a:t>Superconductivity</a:t>
            </a:r>
            <a:endParaRPr lang="en-US" dirty="0"/>
          </a:p>
        </p:txBody>
      </p:sp>
      <p:sp>
        <p:nvSpPr>
          <p:cNvPr id="3" name="Content Placeholder 2"/>
          <p:cNvSpPr>
            <a:spLocks noGrp="1"/>
          </p:cNvSpPr>
          <p:nvPr>
            <p:ph idx="1"/>
          </p:nvPr>
        </p:nvSpPr>
        <p:spPr>
          <a:xfrm>
            <a:off x="381000" y="1988828"/>
            <a:ext cx="4953000" cy="3255349"/>
          </a:xfrm>
        </p:spPr>
        <p:txBody>
          <a:bodyPr>
            <a:normAutofit lnSpcReduction="10000"/>
          </a:bodyPr>
          <a:lstStyle/>
          <a:p>
            <a:pPr marL="256032" indent="-256032">
              <a:buSzPct val="100000"/>
            </a:pPr>
            <a:r>
              <a:rPr lang="en-CA" altLang="en-US" sz="2000" dirty="0"/>
              <a:t>Some materials show a phenomenon called </a:t>
            </a:r>
            <a:r>
              <a:rPr lang="en-CA" altLang="en-US" sz="2000" b="1" dirty="0"/>
              <a:t>superconductivity</a:t>
            </a:r>
            <a:r>
              <a:rPr lang="en-CA" altLang="en-US" sz="2000" dirty="0"/>
              <a:t>. </a:t>
            </a:r>
          </a:p>
          <a:p>
            <a:pPr marL="256032" indent="-256032">
              <a:buSzPct val="100000"/>
            </a:pPr>
            <a:r>
              <a:rPr lang="en-CA" altLang="en-US" sz="2000" dirty="0"/>
              <a:t>As the temperature decreases, the resistivity at first decreases smoothly, like that of any metal. Below a certain critical temperature </a:t>
            </a:r>
            <a:r>
              <a:rPr lang="en-CA" altLang="en-US" sz="2000" i="1" dirty="0"/>
              <a:t>T</a:t>
            </a:r>
            <a:r>
              <a:rPr lang="en-CA" altLang="en-US" sz="2000" baseline="-25000" dirty="0"/>
              <a:t>c</a:t>
            </a:r>
            <a:r>
              <a:rPr lang="en-CA" altLang="en-US" sz="2000" dirty="0"/>
              <a:t> a phase transition occurs and the resistivity suddenly drops to zero. </a:t>
            </a:r>
          </a:p>
          <a:p>
            <a:pPr marL="256032" indent="-256032">
              <a:buSzPct val="100000"/>
            </a:pPr>
            <a:r>
              <a:rPr lang="en-CA" altLang="en-US" sz="2000" dirty="0"/>
              <a:t>Once a current has been established in a superconducting ring, it continues indefinitely without the presence of any driving field.</a:t>
            </a:r>
          </a:p>
        </p:txBody>
      </p:sp>
      <p:pic>
        <p:nvPicPr>
          <p:cNvPr id="4" name="Picture 3">
            <a:extLst>
              <a:ext uri="{FF2B5EF4-FFF2-40B4-BE49-F238E27FC236}">
                <a16:creationId xmlns:a16="http://schemas.microsoft.com/office/drawing/2014/main" id="{0A2E6868-58A5-4BBA-292F-57EFF014EC56}"/>
              </a:ext>
            </a:extLst>
          </p:cNvPr>
          <p:cNvPicPr>
            <a:picLocks noChangeAspect="1"/>
          </p:cNvPicPr>
          <p:nvPr/>
        </p:nvPicPr>
        <p:blipFill>
          <a:blip r:embed="rId2"/>
          <a:stretch>
            <a:fillRect/>
          </a:stretch>
        </p:blipFill>
        <p:spPr>
          <a:xfrm>
            <a:off x="6019800" y="1970817"/>
            <a:ext cx="2438400" cy="2728346"/>
          </a:xfrm>
          <a:prstGeom prst="rect">
            <a:avLst/>
          </a:prstGeom>
        </p:spPr>
      </p:pic>
      <p:sp>
        <p:nvSpPr>
          <p:cNvPr id="7" name="TextBox 6">
            <a:extLst>
              <a:ext uri="{FF2B5EF4-FFF2-40B4-BE49-F238E27FC236}">
                <a16:creationId xmlns:a16="http://schemas.microsoft.com/office/drawing/2014/main" id="{6DDFBEF9-E70F-63FC-8B6D-9424E54A17D5}"/>
              </a:ext>
            </a:extLst>
          </p:cNvPr>
          <p:cNvSpPr txBox="1"/>
          <p:nvPr/>
        </p:nvSpPr>
        <p:spPr>
          <a:xfrm>
            <a:off x="5486400" y="4687781"/>
            <a:ext cx="3581400" cy="1015663"/>
          </a:xfrm>
          <a:prstGeom prst="rect">
            <a:avLst/>
          </a:prstGeom>
          <a:noFill/>
        </p:spPr>
        <p:txBody>
          <a:bodyPr wrap="square">
            <a:spAutoFit/>
          </a:bodyPr>
          <a:lstStyle/>
          <a:p>
            <a:r>
              <a:rPr kumimoji="0" lang="en-US" sz="1200" b="0" i="0" u="none" strike="noStrike" kern="1200" cap="none" spc="0" normalizeH="0" noProof="0" dirty="0">
                <a:ln>
                  <a:noFill/>
                </a:ln>
                <a:solidFill>
                  <a:srgbClr val="000000"/>
                </a:solidFill>
                <a:effectLst/>
                <a:uLnTx/>
                <a:uFillTx/>
                <a:latin typeface="Arial"/>
                <a:ea typeface="+mn-ea"/>
                <a:cs typeface="+mn-cs"/>
              </a:rPr>
              <a:t>The resistance of a sample of mercury is zero at very low temperatures—it is a superconductor up to about 4.2 K. Above that critical temperature, its resistance makes a sudden jump and then increases nearly linearly with temperature.</a:t>
            </a:r>
            <a:endParaRPr lang="en-US" sz="1200" dirty="0"/>
          </a:p>
        </p:txBody>
      </p:sp>
    </p:spTree>
    <p:extLst>
      <p:ext uri="{BB962C8B-B14F-4D97-AF65-F5344CB8AC3E}">
        <p14:creationId xmlns:p14="http://schemas.microsoft.com/office/powerpoint/2010/main" val="644179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51D5B-BCD3-C511-DAAD-B7F7BF250C07}"/>
              </a:ext>
            </a:extLst>
          </p:cNvPr>
          <p:cNvSpPr>
            <a:spLocks noGrp="1"/>
          </p:cNvSpPr>
          <p:nvPr>
            <p:ph type="title"/>
          </p:nvPr>
        </p:nvSpPr>
        <p:spPr/>
        <p:txBody>
          <a:bodyPr/>
          <a:lstStyle/>
          <a:p>
            <a:r>
              <a:rPr lang="en-US" dirty="0"/>
              <a:t>Example, Ohm’s law</a:t>
            </a:r>
          </a:p>
        </p:txBody>
      </p:sp>
      <p:sp>
        <p:nvSpPr>
          <p:cNvPr id="3" name="Content Placeholder 2">
            <a:extLst>
              <a:ext uri="{FF2B5EF4-FFF2-40B4-BE49-F238E27FC236}">
                <a16:creationId xmlns:a16="http://schemas.microsoft.com/office/drawing/2014/main" id="{9BBFEF0B-1E95-5906-9C71-6C394B3C46D8}"/>
              </a:ext>
            </a:extLst>
          </p:cNvPr>
          <p:cNvSpPr>
            <a:spLocks noGrp="1"/>
          </p:cNvSpPr>
          <p:nvPr>
            <p:ph idx="1"/>
          </p:nvPr>
        </p:nvSpPr>
        <p:spPr>
          <a:xfrm>
            <a:off x="762000" y="1905000"/>
            <a:ext cx="7940041" cy="4023360"/>
          </a:xfrm>
        </p:spPr>
        <p:txBody>
          <a:bodyPr>
            <a:normAutofit/>
          </a:bodyPr>
          <a:lstStyle/>
          <a:p>
            <a:r>
              <a:rPr lang="en-US" sz="1600" dirty="0"/>
              <a:t> (a) Find the voltage drop in an extension cord having a  0.0600-Ω</a:t>
            </a:r>
          </a:p>
          <a:p>
            <a:r>
              <a:rPr lang="en-US" sz="1600" dirty="0"/>
              <a:t>  resistance and through which 5.00 A is flowing. </a:t>
            </a:r>
          </a:p>
          <a:p>
            <a:r>
              <a:rPr lang="en-US" sz="1600" dirty="0"/>
              <a:t>(b) A cheaper cord utilizes thinner wire and has a resistance of  0.300Ω. What is the voltage drop in it when 5.00 A flows? </a:t>
            </a:r>
          </a:p>
          <a:p>
            <a:r>
              <a:rPr lang="en-US" sz="1600" dirty="0"/>
              <a:t>(c) Why is the voltage to whatever appliance is being used reduced by this amount? What is the effect on the appliance?</a:t>
            </a:r>
          </a:p>
        </p:txBody>
      </p:sp>
    </p:spTree>
    <p:extLst>
      <p:ext uri="{BB962C8B-B14F-4D97-AF65-F5344CB8AC3E}">
        <p14:creationId xmlns:p14="http://schemas.microsoft.com/office/powerpoint/2010/main" val="4148322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BF07-6F23-E479-6791-A34B104515C2}"/>
              </a:ext>
            </a:extLst>
          </p:cNvPr>
          <p:cNvSpPr>
            <a:spLocks noGrp="1"/>
          </p:cNvSpPr>
          <p:nvPr>
            <p:ph type="title"/>
          </p:nvPr>
        </p:nvSpPr>
        <p:spPr/>
        <p:txBody>
          <a:bodyPr/>
          <a:lstStyle/>
          <a:p>
            <a:r>
              <a:rPr lang="en-US" dirty="0"/>
              <a:t>Today’s objectives</a:t>
            </a:r>
          </a:p>
        </p:txBody>
      </p:sp>
      <p:sp>
        <p:nvSpPr>
          <p:cNvPr id="3" name="Content Placeholder 2">
            <a:extLst>
              <a:ext uri="{FF2B5EF4-FFF2-40B4-BE49-F238E27FC236}">
                <a16:creationId xmlns:a16="http://schemas.microsoft.com/office/drawing/2014/main" id="{DE50CB7C-6EA6-E849-1C0C-9303C76D592F}"/>
              </a:ext>
            </a:extLst>
          </p:cNvPr>
          <p:cNvSpPr>
            <a:spLocks noGrp="1"/>
          </p:cNvSpPr>
          <p:nvPr>
            <p:ph idx="1"/>
          </p:nvPr>
        </p:nvSpPr>
        <p:spPr/>
        <p:txBody>
          <a:bodyPr>
            <a:normAutofit/>
          </a:bodyPr>
          <a:lstStyle/>
          <a:p>
            <a:pPr algn="l"/>
            <a:r>
              <a:rPr lang="en-US" b="0" i="0" dirty="0">
                <a:solidFill>
                  <a:srgbClr val="555555"/>
                </a:solidFill>
                <a:effectLst/>
                <a:latin typeface="Neue Helvetica W01"/>
              </a:rPr>
              <a:t>By the end of this </a:t>
            </a:r>
            <a:r>
              <a:rPr lang="en-US" dirty="0">
                <a:solidFill>
                  <a:srgbClr val="555555"/>
                </a:solidFill>
                <a:latin typeface="Neue Helvetica W01"/>
              </a:rPr>
              <a:t>class</a:t>
            </a:r>
            <a:r>
              <a:rPr lang="en-US" b="0" i="0" dirty="0">
                <a:solidFill>
                  <a:srgbClr val="555555"/>
                </a:solidFill>
                <a:effectLst/>
                <a:latin typeface="Neue Helvetica W01"/>
              </a:rPr>
              <a:t>, you will be able to:</a:t>
            </a:r>
          </a:p>
          <a:p>
            <a:pPr algn="l">
              <a:buFont typeface="Arial" panose="020B0604020202020204" pitchFamily="34" charset="0"/>
              <a:buChar char="•"/>
            </a:pPr>
            <a:r>
              <a:rPr lang="en-US" b="0" i="0" dirty="0">
                <a:solidFill>
                  <a:srgbClr val="424242"/>
                </a:solidFill>
                <a:effectLst/>
                <a:latin typeface="Neue Helvetica W01"/>
              </a:rPr>
              <a:t>Define electric current, ampere, and drift velocity</a:t>
            </a:r>
          </a:p>
          <a:p>
            <a:pPr algn="l">
              <a:buFont typeface="Arial" panose="020B0604020202020204" pitchFamily="34" charset="0"/>
              <a:buChar char="•"/>
            </a:pPr>
            <a:r>
              <a:rPr lang="en-US" b="0" i="0" dirty="0">
                <a:solidFill>
                  <a:srgbClr val="424242"/>
                </a:solidFill>
                <a:effectLst/>
                <a:latin typeface="Neue Helvetica W01"/>
              </a:rPr>
              <a:t>Describe the direction of charge flow in conventional current.</a:t>
            </a:r>
          </a:p>
          <a:p>
            <a:pPr algn="l">
              <a:buFont typeface="Arial" panose="020B0604020202020204" pitchFamily="34" charset="0"/>
              <a:buChar char="•"/>
            </a:pPr>
            <a:r>
              <a:rPr lang="en-US" b="0" i="0" dirty="0">
                <a:solidFill>
                  <a:srgbClr val="424242"/>
                </a:solidFill>
                <a:effectLst/>
                <a:latin typeface="Neue Helvetica W01"/>
              </a:rPr>
              <a:t>Use drift velocity to calculate current and vice versa.</a:t>
            </a:r>
          </a:p>
          <a:p>
            <a:pPr algn="l">
              <a:buFont typeface="Arial" panose="020B0604020202020204" pitchFamily="34" charset="0"/>
              <a:buChar char="•"/>
            </a:pPr>
            <a:endParaRPr lang="en-US" b="0" i="0" dirty="0">
              <a:solidFill>
                <a:srgbClr val="424242"/>
              </a:solidFill>
              <a:effectLst/>
              <a:latin typeface="Neue Helvetica W01"/>
            </a:endParaRPr>
          </a:p>
          <a:p>
            <a:pPr marL="0" indent="0">
              <a:buNone/>
            </a:pPr>
            <a:endParaRPr lang="en-US" b="0" i="0" dirty="0">
              <a:solidFill>
                <a:srgbClr val="424242"/>
              </a:solidFill>
              <a:effectLst/>
              <a:latin typeface="Neue Helvetica W01"/>
            </a:endParaRPr>
          </a:p>
          <a:p>
            <a:endParaRPr lang="en-US" dirty="0"/>
          </a:p>
        </p:txBody>
      </p:sp>
    </p:spTree>
    <p:extLst>
      <p:ext uri="{BB962C8B-B14F-4D97-AF65-F5344CB8AC3E}">
        <p14:creationId xmlns:p14="http://schemas.microsoft.com/office/powerpoint/2010/main" val="38084687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85838-3263-C839-DF05-F14D0AA9744F}"/>
              </a:ext>
            </a:extLst>
          </p:cNvPr>
          <p:cNvSpPr>
            <a:spLocks noGrp="1"/>
          </p:cNvSpPr>
          <p:nvPr>
            <p:ph type="title"/>
          </p:nvPr>
        </p:nvSpPr>
        <p:spPr/>
        <p:txBody>
          <a:bodyPr/>
          <a:lstStyle/>
          <a:p>
            <a:r>
              <a:rPr lang="en-US" dirty="0"/>
              <a:t>Example, resistance and resistivity</a:t>
            </a:r>
          </a:p>
        </p:txBody>
      </p:sp>
      <p:sp>
        <p:nvSpPr>
          <p:cNvPr id="3" name="Content Placeholder 2">
            <a:extLst>
              <a:ext uri="{FF2B5EF4-FFF2-40B4-BE49-F238E27FC236}">
                <a16:creationId xmlns:a16="http://schemas.microsoft.com/office/drawing/2014/main" id="{F70CFC0F-D0D4-5678-063E-D97AFE96FD0E}"/>
              </a:ext>
            </a:extLst>
          </p:cNvPr>
          <p:cNvSpPr>
            <a:spLocks noGrp="1"/>
          </p:cNvSpPr>
          <p:nvPr>
            <p:ph idx="1"/>
          </p:nvPr>
        </p:nvSpPr>
        <p:spPr/>
        <p:txBody>
          <a:bodyPr>
            <a:normAutofit/>
          </a:bodyPr>
          <a:lstStyle/>
          <a:p>
            <a:r>
              <a:rPr lang="en-US" sz="1800" dirty="0"/>
              <a:t>(a) Of what material is a wire made, if it is 25.0 m long with a 0.100 mm diameter and has a resistance of  77.7Ω at  20.0</a:t>
            </a:r>
            <a:r>
              <a:rPr lang="en-US" sz="1800" baseline="30000" dirty="0"/>
              <a:t>o</a:t>
            </a:r>
            <a:r>
              <a:rPr lang="en-US" sz="1800" dirty="0"/>
              <a:t>C?</a:t>
            </a:r>
          </a:p>
          <a:p>
            <a:r>
              <a:rPr lang="en-US" sz="1800" dirty="0"/>
              <a:t>(b) What is its resistance at  150</a:t>
            </a:r>
            <a:r>
              <a:rPr lang="en-US" sz="1800" baseline="30000" dirty="0"/>
              <a:t>o</a:t>
            </a:r>
            <a:r>
              <a:rPr lang="en-US" sz="1800" dirty="0"/>
              <a:t>C?</a:t>
            </a:r>
          </a:p>
        </p:txBody>
      </p:sp>
    </p:spTree>
    <p:extLst>
      <p:ext uri="{BB962C8B-B14F-4D97-AF65-F5344CB8AC3E}">
        <p14:creationId xmlns:p14="http://schemas.microsoft.com/office/powerpoint/2010/main" val="10260612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8ED75-F13D-4ABD-027B-DF7F9F3A929E}"/>
              </a:ext>
            </a:extLst>
          </p:cNvPr>
          <p:cNvSpPr>
            <a:spLocks noGrp="1"/>
          </p:cNvSpPr>
          <p:nvPr>
            <p:ph type="title"/>
          </p:nvPr>
        </p:nvSpPr>
        <p:spPr/>
        <p:txBody>
          <a:bodyPr/>
          <a:lstStyle/>
          <a:p>
            <a:r>
              <a:rPr lang="en-US" dirty="0"/>
              <a:t>Power in electric circuit</a:t>
            </a:r>
          </a:p>
        </p:txBody>
      </p:sp>
      <p:sp>
        <p:nvSpPr>
          <p:cNvPr id="3" name="Content Placeholder 2">
            <a:extLst>
              <a:ext uri="{FF2B5EF4-FFF2-40B4-BE49-F238E27FC236}">
                <a16:creationId xmlns:a16="http://schemas.microsoft.com/office/drawing/2014/main" id="{DA7342E3-33F4-89B8-5570-065EA48B70B8}"/>
              </a:ext>
            </a:extLst>
          </p:cNvPr>
          <p:cNvSpPr>
            <a:spLocks noGrp="1"/>
          </p:cNvSpPr>
          <p:nvPr>
            <p:ph idx="1"/>
          </p:nvPr>
        </p:nvSpPr>
        <p:spPr/>
        <p:txBody>
          <a:bodyPr>
            <a:normAutofit/>
          </a:bodyPr>
          <a:lstStyle/>
          <a:p>
            <a:r>
              <a:rPr lang="en-US" sz="1600" dirty="0"/>
              <a:t>Power is the rate at which energy is moved, and so electric power is</a:t>
            </a:r>
          </a:p>
        </p:txBody>
      </p:sp>
      <p:pic>
        <p:nvPicPr>
          <p:cNvPr id="5" name="Picture 4">
            <a:extLst>
              <a:ext uri="{FF2B5EF4-FFF2-40B4-BE49-F238E27FC236}">
                <a16:creationId xmlns:a16="http://schemas.microsoft.com/office/drawing/2014/main" id="{5E7BC446-D5DD-7328-D0EA-8EB555E531CA}"/>
              </a:ext>
            </a:extLst>
          </p:cNvPr>
          <p:cNvPicPr>
            <a:picLocks noChangeAspect="1"/>
          </p:cNvPicPr>
          <p:nvPr/>
        </p:nvPicPr>
        <p:blipFill>
          <a:blip r:embed="rId2"/>
          <a:stretch>
            <a:fillRect/>
          </a:stretch>
        </p:blipFill>
        <p:spPr>
          <a:xfrm>
            <a:off x="3581400" y="2286000"/>
            <a:ext cx="1295400" cy="604520"/>
          </a:xfrm>
          <a:prstGeom prst="rect">
            <a:avLst/>
          </a:prstGeom>
        </p:spPr>
      </p:pic>
      <p:sp>
        <p:nvSpPr>
          <p:cNvPr id="7" name="TextBox 6">
            <a:extLst>
              <a:ext uri="{FF2B5EF4-FFF2-40B4-BE49-F238E27FC236}">
                <a16:creationId xmlns:a16="http://schemas.microsoft.com/office/drawing/2014/main" id="{9A3549D5-D127-92F1-4487-B6F900547771}"/>
              </a:ext>
            </a:extLst>
          </p:cNvPr>
          <p:cNvSpPr txBox="1"/>
          <p:nvPr/>
        </p:nvSpPr>
        <p:spPr>
          <a:xfrm>
            <a:off x="792212" y="3025916"/>
            <a:ext cx="7513588" cy="1477328"/>
          </a:xfrm>
          <a:prstGeom prst="rect">
            <a:avLst/>
          </a:prstGeom>
          <a:noFill/>
        </p:spPr>
        <p:txBody>
          <a:bodyPr wrap="square">
            <a:spAutoFit/>
          </a:bodyPr>
          <a:lstStyle/>
          <a:p>
            <a:r>
              <a:rPr lang="en-US" dirty="0"/>
              <a:t>Recognizing that current is  </a:t>
            </a:r>
            <a:r>
              <a:rPr lang="en-US" i="1" dirty="0">
                <a:latin typeface="Times New Roman" panose="02020603050405020304" pitchFamily="18" charset="0"/>
                <a:cs typeface="Times New Roman" panose="02020603050405020304" pitchFamily="18" charset="0"/>
              </a:rPr>
              <a:t>I=q/t</a:t>
            </a:r>
            <a:r>
              <a:rPr lang="en-US" dirty="0"/>
              <a:t>, the expression for power becomes </a:t>
            </a:r>
          </a:p>
          <a:p>
            <a:endParaRPr lang="en-US" dirty="0"/>
          </a:p>
          <a:p>
            <a:endParaRPr lang="en-US" dirty="0"/>
          </a:p>
          <a:p>
            <a:endParaRPr lang="en-US" dirty="0"/>
          </a:p>
          <a:p>
            <a:r>
              <a:rPr lang="en-US" dirty="0"/>
              <a:t>Using Ohm’s law, we can rewrite it as </a:t>
            </a:r>
          </a:p>
        </p:txBody>
      </p:sp>
      <p:pic>
        <p:nvPicPr>
          <p:cNvPr id="9" name="Picture 8">
            <a:extLst>
              <a:ext uri="{FF2B5EF4-FFF2-40B4-BE49-F238E27FC236}">
                <a16:creationId xmlns:a16="http://schemas.microsoft.com/office/drawing/2014/main" id="{ECACFC76-3C2B-B5B6-6E9B-6E6292ECB086}"/>
              </a:ext>
            </a:extLst>
          </p:cNvPr>
          <p:cNvPicPr>
            <a:picLocks noChangeAspect="1"/>
          </p:cNvPicPr>
          <p:nvPr/>
        </p:nvPicPr>
        <p:blipFill>
          <a:blip r:embed="rId3"/>
          <a:stretch>
            <a:fillRect/>
          </a:stretch>
        </p:blipFill>
        <p:spPr>
          <a:xfrm>
            <a:off x="3853710" y="3557381"/>
            <a:ext cx="718290" cy="299808"/>
          </a:xfrm>
          <a:prstGeom prst="rect">
            <a:avLst/>
          </a:prstGeom>
        </p:spPr>
      </p:pic>
      <p:pic>
        <p:nvPicPr>
          <p:cNvPr id="11" name="Picture 10">
            <a:extLst>
              <a:ext uri="{FF2B5EF4-FFF2-40B4-BE49-F238E27FC236}">
                <a16:creationId xmlns:a16="http://schemas.microsoft.com/office/drawing/2014/main" id="{D47BB7C8-BBCC-C360-8CF7-12515B3FBCB4}"/>
              </a:ext>
            </a:extLst>
          </p:cNvPr>
          <p:cNvPicPr>
            <a:picLocks noChangeAspect="1"/>
          </p:cNvPicPr>
          <p:nvPr/>
        </p:nvPicPr>
        <p:blipFill>
          <a:blip r:embed="rId4"/>
          <a:stretch>
            <a:fillRect/>
          </a:stretch>
        </p:blipFill>
        <p:spPr>
          <a:xfrm>
            <a:off x="3733800" y="4648200"/>
            <a:ext cx="1023090" cy="1119951"/>
          </a:xfrm>
          <a:prstGeom prst="rect">
            <a:avLst/>
          </a:prstGeom>
        </p:spPr>
      </p:pic>
    </p:spTree>
    <p:extLst>
      <p:ext uri="{BB962C8B-B14F-4D97-AF65-F5344CB8AC3E}">
        <p14:creationId xmlns:p14="http://schemas.microsoft.com/office/powerpoint/2010/main" val="2090000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05033"/>
            <a:ext cx="7543800" cy="1450757"/>
          </a:xfrm>
        </p:spPr>
        <p:txBody>
          <a:bodyPr>
            <a:normAutofit/>
          </a:bodyPr>
          <a:lstStyle/>
          <a:p>
            <a:r>
              <a:rPr lang="en-US" dirty="0"/>
              <a:t>Current, the definition</a:t>
            </a:r>
          </a:p>
        </p:txBody>
      </p:sp>
      <p:sp>
        <p:nvSpPr>
          <p:cNvPr id="3" name="Content Placeholder 2"/>
          <p:cNvSpPr>
            <a:spLocks noGrp="1"/>
          </p:cNvSpPr>
          <p:nvPr>
            <p:ph idx="1"/>
          </p:nvPr>
        </p:nvSpPr>
        <p:spPr>
          <a:xfrm>
            <a:off x="457200" y="1930400"/>
            <a:ext cx="3429000" cy="1981200"/>
          </a:xfrm>
        </p:spPr>
        <p:txBody>
          <a:bodyPr>
            <a:normAutofit/>
          </a:bodyPr>
          <a:lstStyle/>
          <a:p>
            <a:pPr marL="256032" indent="-256032">
              <a:buSzPct val="100000"/>
            </a:pPr>
            <a:r>
              <a:rPr lang="en-US" altLang="en-US" sz="2000" dirty="0"/>
              <a:t>A </a:t>
            </a:r>
            <a:r>
              <a:rPr lang="en-US" altLang="en-US" sz="2000" b="1" dirty="0"/>
              <a:t>current</a:t>
            </a:r>
            <a:r>
              <a:rPr lang="en-US" altLang="en-US" sz="2000" dirty="0"/>
              <a:t> is any motion of charge from one region to another.</a:t>
            </a:r>
          </a:p>
        </p:txBody>
      </p:sp>
      <p:pic>
        <p:nvPicPr>
          <p:cNvPr id="6" name="Picture 5">
            <a:extLst>
              <a:ext uri="{FF2B5EF4-FFF2-40B4-BE49-F238E27FC236}">
                <a16:creationId xmlns:a16="http://schemas.microsoft.com/office/drawing/2014/main" id="{0F9D0683-83B9-06F9-EA08-1895D24A2288}"/>
              </a:ext>
            </a:extLst>
          </p:cNvPr>
          <p:cNvPicPr>
            <a:picLocks noChangeAspect="1"/>
          </p:cNvPicPr>
          <p:nvPr/>
        </p:nvPicPr>
        <p:blipFill>
          <a:blip r:embed="rId2"/>
          <a:stretch>
            <a:fillRect/>
          </a:stretch>
        </p:blipFill>
        <p:spPr>
          <a:xfrm>
            <a:off x="4876800" y="2133600"/>
            <a:ext cx="3429000" cy="2270180"/>
          </a:xfrm>
          <a:prstGeom prst="rect">
            <a:avLst/>
          </a:prstGeom>
        </p:spPr>
      </p:pic>
      <p:pic>
        <p:nvPicPr>
          <p:cNvPr id="5" name="Picture 4" descr="A mathematical equation with black letters&#10;&#10;Description automatically generated">
            <a:extLst>
              <a:ext uri="{FF2B5EF4-FFF2-40B4-BE49-F238E27FC236}">
                <a16:creationId xmlns:a16="http://schemas.microsoft.com/office/drawing/2014/main" id="{417607FA-C7C0-EE05-3460-058F8EFB3A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2819400"/>
            <a:ext cx="1903615" cy="920528"/>
          </a:xfrm>
          <a:prstGeom prst="rect">
            <a:avLst/>
          </a:prstGeom>
        </p:spPr>
      </p:pic>
      <p:sp>
        <p:nvSpPr>
          <p:cNvPr id="7" name="TextBox 6">
            <a:extLst>
              <a:ext uri="{FF2B5EF4-FFF2-40B4-BE49-F238E27FC236}">
                <a16:creationId xmlns:a16="http://schemas.microsoft.com/office/drawing/2014/main" id="{67685FE0-59F5-9D40-433F-6C1CDDBF3F0D}"/>
              </a:ext>
            </a:extLst>
          </p:cNvPr>
          <p:cNvSpPr txBox="1"/>
          <p:nvPr/>
        </p:nvSpPr>
        <p:spPr>
          <a:xfrm>
            <a:off x="533400" y="3758213"/>
            <a:ext cx="3621578" cy="1200329"/>
          </a:xfrm>
          <a:prstGeom prst="rect">
            <a:avLst/>
          </a:prstGeom>
          <a:noFill/>
        </p:spPr>
        <p:txBody>
          <a:bodyPr wrap="square">
            <a:spAutoFit/>
          </a:bodyPr>
          <a:lstStyle/>
          <a:p>
            <a:r>
              <a:rPr lang="en-US" dirty="0"/>
              <a:t>where  </a:t>
            </a:r>
            <a:r>
              <a:rPr lang="en-US" i="1" dirty="0"/>
              <a:t>ΔQ</a:t>
            </a:r>
            <a:r>
              <a:rPr lang="en-US" dirty="0"/>
              <a:t> is the amount of charge passing through a given area in time  </a:t>
            </a:r>
            <a:r>
              <a:rPr lang="en-US" i="1" dirty="0" err="1"/>
              <a:t>Δt</a:t>
            </a:r>
            <a:r>
              <a:rPr lang="en-US" dirty="0"/>
              <a:t>.</a:t>
            </a:r>
          </a:p>
          <a:p>
            <a:r>
              <a:rPr lang="en-US" dirty="0"/>
              <a:t> </a:t>
            </a:r>
          </a:p>
        </p:txBody>
      </p:sp>
    </p:spTree>
    <p:extLst>
      <p:ext uri="{BB962C8B-B14F-4D97-AF65-F5344CB8AC3E}">
        <p14:creationId xmlns:p14="http://schemas.microsoft.com/office/powerpoint/2010/main" val="3468083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455" y="217305"/>
            <a:ext cx="6347713" cy="1320800"/>
          </a:xfrm>
        </p:spPr>
        <p:txBody>
          <a:bodyPr>
            <a:normAutofit/>
          </a:bodyPr>
          <a:lstStyle/>
          <a:p>
            <a:r>
              <a:rPr lang="en-US" dirty="0"/>
              <a:t>Direction of current</a:t>
            </a:r>
          </a:p>
        </p:txBody>
      </p:sp>
      <p:sp>
        <p:nvSpPr>
          <p:cNvPr id="3" name="Content Placeholder 2"/>
          <p:cNvSpPr>
            <a:spLocks noGrp="1"/>
          </p:cNvSpPr>
          <p:nvPr>
            <p:ph idx="1"/>
          </p:nvPr>
        </p:nvSpPr>
        <p:spPr>
          <a:xfrm>
            <a:off x="457200" y="1981200"/>
            <a:ext cx="4648200" cy="2968843"/>
          </a:xfrm>
        </p:spPr>
        <p:txBody>
          <a:bodyPr>
            <a:normAutofit fontScale="92500" lnSpcReduction="10000"/>
          </a:bodyPr>
          <a:lstStyle/>
          <a:p>
            <a:pPr marL="256032" indent="-256032">
              <a:buSzPct val="100000"/>
            </a:pPr>
            <a:r>
              <a:rPr lang="en-US" altLang="en-US" sz="2000" dirty="0"/>
              <a:t>A current can be produced by positive or negative charge flow.</a:t>
            </a:r>
          </a:p>
          <a:p>
            <a:pPr marL="256032" indent="-256032">
              <a:buSzPct val="100000"/>
            </a:pPr>
            <a:r>
              <a:rPr lang="en-US" altLang="en-US" sz="2000" b="1" dirty="0"/>
              <a:t>Conventional current </a:t>
            </a:r>
            <a:r>
              <a:rPr lang="en-US" altLang="en-US" sz="2000" dirty="0"/>
              <a:t>is treated as a flow of positive charges.</a:t>
            </a:r>
          </a:p>
          <a:p>
            <a:pPr marL="256032" indent="-256032">
              <a:buSzPct val="100000"/>
            </a:pPr>
            <a:r>
              <a:rPr lang="en-CA" altLang="en-US" sz="2000" dirty="0"/>
              <a:t>In a metallic conductor, the moving charges are electrons — but the </a:t>
            </a:r>
            <a:r>
              <a:rPr lang="en-CA" altLang="en-US" sz="2000" b="1" dirty="0"/>
              <a:t>current </a:t>
            </a:r>
            <a:r>
              <a:rPr lang="en-CA" altLang="en-US" sz="2000" dirty="0"/>
              <a:t>still points in the direction positive charges would flow. </a:t>
            </a:r>
            <a:r>
              <a:rPr lang="en-US" altLang="en-US" sz="2000" dirty="0"/>
              <a:t>In ionic solutions, such as salt water, both positive and negative charges move. This is also true in nerve cells. </a:t>
            </a:r>
          </a:p>
        </p:txBody>
      </p:sp>
      <p:pic>
        <p:nvPicPr>
          <p:cNvPr id="4" name="Picture 3">
            <a:extLst>
              <a:ext uri="{FF2B5EF4-FFF2-40B4-BE49-F238E27FC236}">
                <a16:creationId xmlns:a16="http://schemas.microsoft.com/office/drawing/2014/main" id="{388A3DF3-B411-1E5F-7BC0-693852AD97D0}"/>
              </a:ext>
            </a:extLst>
          </p:cNvPr>
          <p:cNvPicPr>
            <a:picLocks noChangeAspect="1"/>
          </p:cNvPicPr>
          <p:nvPr/>
        </p:nvPicPr>
        <p:blipFill>
          <a:blip r:embed="rId2"/>
          <a:stretch>
            <a:fillRect/>
          </a:stretch>
        </p:blipFill>
        <p:spPr>
          <a:xfrm>
            <a:off x="5577917" y="1692076"/>
            <a:ext cx="2740502" cy="3257968"/>
          </a:xfrm>
          <a:prstGeom prst="rect">
            <a:avLst/>
          </a:prstGeom>
        </p:spPr>
      </p:pic>
      <p:sp>
        <p:nvSpPr>
          <p:cNvPr id="7" name="TextBox 6">
            <a:extLst>
              <a:ext uri="{FF2B5EF4-FFF2-40B4-BE49-F238E27FC236}">
                <a16:creationId xmlns:a16="http://schemas.microsoft.com/office/drawing/2014/main" id="{C7EDF5C1-1F5F-5EA9-BDC4-7672BE7FC6FF}"/>
              </a:ext>
            </a:extLst>
          </p:cNvPr>
          <p:cNvSpPr txBox="1"/>
          <p:nvPr/>
        </p:nvSpPr>
        <p:spPr>
          <a:xfrm>
            <a:off x="762000" y="5105400"/>
            <a:ext cx="8153400" cy="1289584"/>
          </a:xfrm>
          <a:prstGeom prst="rect">
            <a:avLst/>
          </a:prstGeom>
          <a:noFill/>
        </p:spPr>
        <p:txBody>
          <a:bodyPr wrap="square">
            <a:spAutoFit/>
          </a:bodyPr>
          <a:lstStyle/>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400" b="0" i="0" u="none" strike="noStrike" kern="1200" cap="none" spc="0" normalizeH="0" baseline="0" noProof="0" dirty="0">
                <a:ln>
                  <a:noFill/>
                </a:ln>
                <a:solidFill>
                  <a:prstClr val="black"/>
                </a:solidFill>
                <a:effectLst/>
                <a:uLnTx/>
                <a:uFillTx/>
                <a:latin typeface="Arial"/>
                <a:ea typeface="+mn-ea"/>
                <a:cs typeface="+mn-cs"/>
              </a:rPr>
              <a:t>Positive charges move in the direction of the electric field and the same direction as conventional current. </a:t>
            </a:r>
          </a:p>
          <a:p>
            <a:pPr marL="342900" marR="0" lvl="0" indent="-342900" algn="l" defTabSz="914400" rtl="0" eaLnBrk="1" fontAlgn="base" latinLnBrk="0" hangingPunct="1">
              <a:lnSpc>
                <a:spcPct val="100000"/>
              </a:lnSpc>
              <a:spcBef>
                <a:spcPct val="20000"/>
              </a:spcBef>
              <a:spcAft>
                <a:spcPts val="600"/>
              </a:spcAft>
              <a:buClr>
                <a:srgbClr val="6CB255"/>
              </a:buClr>
              <a:buSzTx/>
              <a:buFont typeface="Arial" charset="0"/>
              <a:buAutoNum type="alphaLcParenBoth"/>
              <a:tabLst/>
              <a:defRPr/>
            </a:pPr>
            <a:r>
              <a:rPr kumimoji="0" lang="en-US" sz="1400" b="0" i="0" u="none" strike="noStrike" kern="1200" cap="none" spc="0" normalizeH="0" baseline="0" noProof="0" dirty="0">
                <a:ln>
                  <a:noFill/>
                </a:ln>
                <a:solidFill>
                  <a:prstClr val="black"/>
                </a:solidFill>
                <a:effectLst/>
                <a:uLnTx/>
                <a:uFillTx/>
                <a:latin typeface="Arial"/>
                <a:ea typeface="+mn-ea"/>
                <a:cs typeface="+mn-cs"/>
              </a:rPr>
              <a:t>Negative charges move in the direction opposite to the electric field. Conventional current is in the direction opposite to the movement of negative charge. The flow of electrons is sometimes referred to as electronic flow.</a:t>
            </a:r>
          </a:p>
        </p:txBody>
      </p:sp>
    </p:spTree>
    <p:extLst>
      <p:ext uri="{BB962C8B-B14F-4D97-AF65-F5344CB8AC3E}">
        <p14:creationId xmlns:p14="http://schemas.microsoft.com/office/powerpoint/2010/main" val="1546822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097279"/>
          </a:xfrm>
        </p:spPr>
        <p:txBody>
          <a:bodyPr>
            <a:normAutofit/>
          </a:bodyPr>
          <a:lstStyle/>
          <a:p>
            <a:r>
              <a:rPr lang="en-US" sz="4800" b="0" dirty="0">
                <a:solidFill>
                  <a:schemeClr val="tx1"/>
                </a:solidFill>
              </a:rPr>
              <a:t>Current, more details</a:t>
            </a:r>
            <a:endParaRPr lang="en-IN" sz="4800" b="0" dirty="0">
              <a:solidFill>
                <a:schemeClr val="tx1"/>
              </a:solidFill>
            </a:endParaRPr>
          </a:p>
        </p:txBody>
      </p:sp>
      <p:sp>
        <p:nvSpPr>
          <p:cNvPr id="3" name="Content Placeholder 2"/>
          <p:cNvSpPr>
            <a:spLocks noGrp="1"/>
          </p:cNvSpPr>
          <p:nvPr>
            <p:ph sz="quarter" idx="13"/>
          </p:nvPr>
        </p:nvSpPr>
        <p:spPr>
          <a:xfrm>
            <a:off x="685800" y="1981200"/>
            <a:ext cx="6553200" cy="1887561"/>
          </a:xfrm>
        </p:spPr>
        <p:txBody>
          <a:bodyPr>
            <a:normAutofit/>
          </a:bodyPr>
          <a:lstStyle/>
          <a:p>
            <a:pPr marL="0" indent="0">
              <a:buNone/>
            </a:pPr>
            <a:r>
              <a:rPr lang="en-US" dirty="0">
                <a:latin typeface="+mn-lt"/>
              </a:rPr>
              <a:t>The current direction in a wire is from higher potential to lower potential, or in the direction of the electric field.</a:t>
            </a:r>
          </a:p>
          <a:p>
            <a:pPr marL="0" indent="0">
              <a:buNone/>
            </a:pPr>
            <a:r>
              <a:rPr lang="en-US" dirty="0">
                <a:latin typeface="+mn-lt"/>
              </a:rPr>
              <a:t>Current is measured in coulombs/second, which we define as an </a:t>
            </a:r>
            <a:r>
              <a:rPr lang="en-US" b="1" dirty="0">
                <a:latin typeface="+mn-lt"/>
              </a:rPr>
              <a:t>ampere</a:t>
            </a:r>
            <a:r>
              <a:rPr lang="en-US" dirty="0">
                <a:latin typeface="+mn-lt"/>
              </a:rPr>
              <a:t> A. </a:t>
            </a:r>
          </a:p>
          <a:p>
            <a:pPr indent="-255600">
              <a:tabLst>
                <a:tab pos="5024438" algn="l"/>
              </a:tabLst>
            </a:pPr>
            <a:endParaRPr lang="en-US" dirty="0">
              <a:latin typeface="+mn-lt"/>
            </a:endParaRPr>
          </a:p>
        </p:txBody>
      </p:sp>
      <p:pic>
        <p:nvPicPr>
          <p:cNvPr id="6" name="Picture 5" descr="A black numbers and a white background&#10;&#10;Description automatically generated">
            <a:extLst>
              <a:ext uri="{FF2B5EF4-FFF2-40B4-BE49-F238E27FC236}">
                <a16:creationId xmlns:a16="http://schemas.microsoft.com/office/drawing/2014/main" id="{4EE86382-3B81-FA28-3AA8-0BFF40468F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9921" y="3433011"/>
            <a:ext cx="1604958" cy="534986"/>
          </a:xfrm>
          <a:prstGeom prst="rect">
            <a:avLst/>
          </a:prstGeom>
        </p:spPr>
      </p:pic>
    </p:spTree>
    <p:extLst>
      <p:ext uri="{BB962C8B-B14F-4D97-AF65-F5344CB8AC3E}">
        <p14:creationId xmlns:p14="http://schemas.microsoft.com/office/powerpoint/2010/main" val="967337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83C9E-40E4-FF4C-EE3A-9CB45C71CCDA}"/>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CDD77551-0446-744C-0FBE-3EE9341693E9}"/>
              </a:ext>
            </a:extLst>
          </p:cNvPr>
          <p:cNvSpPr>
            <a:spLocks noGrp="1"/>
          </p:cNvSpPr>
          <p:nvPr>
            <p:ph idx="1"/>
          </p:nvPr>
        </p:nvSpPr>
        <p:spPr>
          <a:xfrm>
            <a:off x="822958" y="1828800"/>
            <a:ext cx="7543801" cy="745066"/>
          </a:xfrm>
        </p:spPr>
        <p:txBody>
          <a:bodyPr/>
          <a:lstStyle/>
          <a:p>
            <a:r>
              <a:rPr lang="en-US" dirty="0"/>
              <a:t>What is the current when a typical static charge of  0.250μC moves from your finger to a metal doorknob in  1.00μs?</a:t>
            </a:r>
          </a:p>
        </p:txBody>
      </p:sp>
    </p:spTree>
    <p:extLst>
      <p:ext uri="{BB962C8B-B14F-4D97-AF65-F5344CB8AC3E}">
        <p14:creationId xmlns:p14="http://schemas.microsoft.com/office/powerpoint/2010/main" val="570312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B11B5-7475-8DFE-23B3-81DBD6E897C1}"/>
              </a:ext>
            </a:extLst>
          </p:cNvPr>
          <p:cNvSpPr>
            <a:spLocks noGrp="1"/>
          </p:cNvSpPr>
          <p:nvPr>
            <p:ph type="title"/>
          </p:nvPr>
        </p:nvSpPr>
        <p:spPr/>
        <p:txBody>
          <a:bodyPr/>
          <a:lstStyle/>
          <a:p>
            <a:r>
              <a:rPr lang="en-US" dirty="0"/>
              <a:t>Current and drift velocity</a:t>
            </a:r>
          </a:p>
        </p:txBody>
      </p:sp>
      <p:sp>
        <p:nvSpPr>
          <p:cNvPr id="3" name="Content Placeholder 2">
            <a:extLst>
              <a:ext uri="{FF2B5EF4-FFF2-40B4-BE49-F238E27FC236}">
                <a16:creationId xmlns:a16="http://schemas.microsoft.com/office/drawing/2014/main" id="{A608F95C-D4FC-A54A-C633-385A0E1F7440}"/>
              </a:ext>
            </a:extLst>
          </p:cNvPr>
          <p:cNvSpPr>
            <a:spLocks noGrp="1"/>
          </p:cNvSpPr>
          <p:nvPr>
            <p:ph idx="1"/>
          </p:nvPr>
        </p:nvSpPr>
        <p:spPr/>
        <p:txBody>
          <a:bodyPr/>
          <a:lstStyle/>
          <a:p>
            <a:r>
              <a:rPr lang="en-US" dirty="0"/>
              <a:t> </a:t>
            </a:r>
          </a:p>
        </p:txBody>
      </p:sp>
      <p:pic>
        <p:nvPicPr>
          <p:cNvPr id="5" name="Picture 4">
            <a:extLst>
              <a:ext uri="{FF2B5EF4-FFF2-40B4-BE49-F238E27FC236}">
                <a16:creationId xmlns:a16="http://schemas.microsoft.com/office/drawing/2014/main" id="{43993DBF-8015-4D21-DE66-0AFCF6462DCC}"/>
              </a:ext>
            </a:extLst>
          </p:cNvPr>
          <p:cNvPicPr>
            <a:picLocks noChangeAspect="1"/>
          </p:cNvPicPr>
          <p:nvPr/>
        </p:nvPicPr>
        <p:blipFill>
          <a:blip r:embed="rId2"/>
          <a:stretch>
            <a:fillRect/>
          </a:stretch>
        </p:blipFill>
        <p:spPr>
          <a:xfrm>
            <a:off x="5181600" y="1737361"/>
            <a:ext cx="3719574" cy="1958748"/>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8D890FE-F930-AB8D-1315-670B5893D34A}"/>
                  </a:ext>
                </a:extLst>
              </p:cNvPr>
              <p:cNvSpPr txBox="1"/>
              <p:nvPr/>
            </p:nvSpPr>
            <p:spPr>
              <a:xfrm>
                <a:off x="5182984" y="3804482"/>
                <a:ext cx="3884815" cy="2410403"/>
              </a:xfrm>
              <a:prstGeom prst="rect">
                <a:avLst/>
              </a:prstGeom>
              <a:noFill/>
            </p:spPr>
            <p:txBody>
              <a:bodyPr wrap="square">
                <a:spAutoFit/>
              </a:bodyPr>
              <a:lstStyle/>
              <a:p>
                <a:pPr marL="0" marR="0" lvl="0" indent="0" algn="l" defTabSz="914400" rtl="0" eaLnBrk="1" fontAlgn="base" latinLnBrk="0" hangingPunct="1">
                  <a:lnSpc>
                    <a:spcPct val="100000"/>
                  </a:lnSpc>
                  <a:spcBef>
                    <a:spcPct val="20000"/>
                  </a:spcBef>
                  <a:spcAft>
                    <a:spcPts val="600"/>
                  </a:spcAft>
                  <a:buClr>
                    <a:srgbClr val="6CB255"/>
                  </a:buClr>
                  <a:buSzTx/>
                  <a:buFont typeface="Arial" charset="0"/>
                  <a:buNone/>
                  <a:tabLst/>
                  <a:defRPr/>
                </a:pPr>
                <a:r>
                  <a:rPr kumimoji="0" lang="en-US" sz="1500" b="0" i="0" u="none" strike="noStrike" kern="1200" cap="none" spc="0" normalizeH="0" baseline="0" noProof="0" dirty="0">
                    <a:ln>
                      <a:noFill/>
                    </a:ln>
                    <a:solidFill>
                      <a:srgbClr val="000000"/>
                    </a:solidFill>
                    <a:effectLst/>
                    <a:uLnTx/>
                    <a:uFillTx/>
                    <a:latin typeface="Arial"/>
                    <a:ea typeface="+mn-ea"/>
                    <a:cs typeface="+mn-cs"/>
                  </a:rPr>
                  <a:t>Free electrons moving in a conductor make many collisions with other electrons and atoms. The path of one electron is shown. The average velocity of the free charges is called the drift velocity, </a:t>
                </a:r>
                <a14:m>
                  <m:oMath xmlns:m="http://schemas.openxmlformats.org/officeDocument/2006/math">
                    <m:r>
                      <a:rPr kumimoji="0" lang="en-US" sz="1600" b="0" i="1" u="none" strike="noStrike" kern="1200" cap="none" spc="0" normalizeH="0" baseline="0" noProof="0" dirty="0" smtClean="0">
                        <a:ln>
                          <a:noFill/>
                        </a:ln>
                        <a:solidFill>
                          <a:srgbClr val="000000"/>
                        </a:solidFill>
                        <a:effectLst/>
                        <a:uLnTx/>
                        <a:uFillTx/>
                        <a:latin typeface="Cambria Math"/>
                        <a:ea typeface="+mn-ea"/>
                        <a:cs typeface="+mn-cs"/>
                      </a:rPr>
                      <m:t>𝑣</m:t>
                    </m:r>
                    <m:r>
                      <a:rPr kumimoji="0" lang="en-US" sz="1600" b="0" i="1" u="none" strike="noStrike" kern="1200" cap="none" spc="0" normalizeH="0" baseline="-25000" noProof="0" dirty="0">
                        <a:ln>
                          <a:noFill/>
                        </a:ln>
                        <a:solidFill>
                          <a:srgbClr val="000000"/>
                        </a:solidFill>
                        <a:effectLst/>
                        <a:uLnTx/>
                        <a:uFillTx/>
                        <a:latin typeface="Cambria Math"/>
                        <a:ea typeface="+mn-ea"/>
                        <a:cs typeface="+mn-cs"/>
                      </a:rPr>
                      <m:t>𝑑</m:t>
                    </m:r>
                    <m:r>
                      <a:rPr kumimoji="0" lang="en-US" sz="1600" b="0" i="1" u="none" strike="noStrike" kern="1200" cap="none" spc="0" normalizeH="0" baseline="0" noProof="0" dirty="0">
                        <a:ln>
                          <a:noFill/>
                        </a:ln>
                        <a:solidFill>
                          <a:srgbClr val="000000"/>
                        </a:solidFill>
                        <a:effectLst/>
                        <a:uLnTx/>
                        <a:uFillTx/>
                        <a:latin typeface="Cambria Math"/>
                        <a:ea typeface="+mn-ea"/>
                        <a:cs typeface="+mn-cs"/>
                      </a:rPr>
                      <m:t> </m:t>
                    </m:r>
                  </m:oMath>
                </a14:m>
                <a:r>
                  <a:rPr kumimoji="0" lang="en-US" sz="1500" b="0" i="0" u="none" strike="noStrike" kern="1200" cap="none" spc="0" normalizeH="0" baseline="0" noProof="0" dirty="0">
                    <a:ln>
                      <a:noFill/>
                    </a:ln>
                    <a:solidFill>
                      <a:srgbClr val="000000"/>
                    </a:solidFill>
                    <a:effectLst/>
                    <a:uLnTx/>
                    <a:uFillTx/>
                    <a:latin typeface="Arial"/>
                    <a:ea typeface="+mn-ea"/>
                    <a:cs typeface="+mn-cs"/>
                  </a:rPr>
                  <a:t>, and it is in the direction opposite to the electric field for electrons. The collisions normally transfer energy to the conductor, requiring a constant supply of energy to maintain a steady current.</a:t>
                </a:r>
              </a:p>
            </p:txBody>
          </p:sp>
        </mc:Choice>
        <mc:Fallback xmlns="">
          <p:sp>
            <p:nvSpPr>
              <p:cNvPr id="9" name="TextBox 8">
                <a:extLst>
                  <a:ext uri="{FF2B5EF4-FFF2-40B4-BE49-F238E27FC236}">
                    <a16:creationId xmlns:a16="http://schemas.microsoft.com/office/drawing/2014/main" id="{18D890FE-F930-AB8D-1315-670B5893D34A}"/>
                  </a:ext>
                </a:extLst>
              </p:cNvPr>
              <p:cNvSpPr txBox="1">
                <a:spLocks noRot="1" noChangeAspect="1" noMove="1" noResize="1" noEditPoints="1" noAdjustHandles="1" noChangeArrowheads="1" noChangeShapeType="1" noTextEdit="1"/>
              </p:cNvSpPr>
              <p:nvPr/>
            </p:nvSpPr>
            <p:spPr>
              <a:xfrm>
                <a:off x="5182984" y="3804482"/>
                <a:ext cx="3884815" cy="2410403"/>
              </a:xfrm>
              <a:prstGeom prst="rect">
                <a:avLst/>
              </a:prstGeom>
              <a:blipFill>
                <a:blip r:embed="rId3"/>
                <a:stretch>
                  <a:fillRect l="-628" t="-505" r="-942" b="-1768"/>
                </a:stretch>
              </a:blipFill>
            </p:spPr>
            <p:txBody>
              <a:bodyPr/>
              <a:lstStyle/>
              <a:p>
                <a:r>
                  <a:rPr lang="en-US">
                    <a:noFill/>
                  </a:rPr>
                  <a:t> </a:t>
                </a:r>
              </a:p>
            </p:txBody>
          </p:sp>
        </mc:Fallback>
      </mc:AlternateContent>
      <p:pic>
        <p:nvPicPr>
          <p:cNvPr id="6" name="Picture 5" descr="A math equation with symbols&#10;&#10;Description automatically generated">
            <a:extLst>
              <a:ext uri="{FF2B5EF4-FFF2-40B4-BE49-F238E27FC236}">
                <a16:creationId xmlns:a16="http://schemas.microsoft.com/office/drawing/2014/main" id="{E77D161F-CE9E-8AB3-9554-07E4742D08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2286000"/>
            <a:ext cx="2818496" cy="927376"/>
          </a:xfrm>
          <a:prstGeom prst="rect">
            <a:avLst/>
          </a:prstGeom>
        </p:spPr>
      </p:pic>
      <p:pic>
        <p:nvPicPr>
          <p:cNvPr id="8" name="Picture 7" descr="A black text on a white background&#10;&#10;Description automatically generated">
            <a:extLst>
              <a:ext uri="{FF2B5EF4-FFF2-40B4-BE49-F238E27FC236}">
                <a16:creationId xmlns:a16="http://schemas.microsoft.com/office/drawing/2014/main" id="{66A9D298-5148-EC0B-BFA8-349A4AAE71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6345" y="3429000"/>
            <a:ext cx="1854737" cy="665803"/>
          </a:xfrm>
          <a:prstGeom prst="rect">
            <a:avLst/>
          </a:prstGeom>
        </p:spPr>
      </p:pic>
      <p:sp>
        <p:nvSpPr>
          <p:cNvPr id="7" name="TextBox 6">
            <a:extLst>
              <a:ext uri="{FF2B5EF4-FFF2-40B4-BE49-F238E27FC236}">
                <a16:creationId xmlns:a16="http://schemas.microsoft.com/office/drawing/2014/main" id="{B0BEA8B9-FA77-CC52-2C86-82836BC066A1}"/>
              </a:ext>
            </a:extLst>
          </p:cNvPr>
          <p:cNvSpPr txBox="1"/>
          <p:nvPr/>
        </p:nvSpPr>
        <p:spPr>
          <a:xfrm>
            <a:off x="610985" y="4216981"/>
            <a:ext cx="4037585" cy="1754326"/>
          </a:xfrm>
          <a:prstGeom prst="rect">
            <a:avLst/>
          </a:prstGeom>
          <a:noFill/>
        </p:spPr>
        <p:txBody>
          <a:bodyPr wrap="square">
            <a:spAutoFit/>
          </a:bodyPr>
          <a:lstStyle/>
          <a:p>
            <a:r>
              <a:rPr lang="en-US" dirty="0"/>
              <a:t>where  </a:t>
            </a:r>
            <a:r>
              <a:rPr lang="en-US" i="1" dirty="0"/>
              <a:t>I </a:t>
            </a:r>
            <a:r>
              <a:rPr lang="en-US" dirty="0"/>
              <a:t>is the current through a wire of cross-sectional area  </a:t>
            </a:r>
            <a:r>
              <a:rPr lang="en-US" i="1" dirty="0"/>
              <a:t>A </a:t>
            </a:r>
            <a:r>
              <a:rPr lang="en-US" dirty="0"/>
              <a:t>made of a material with a free charge density  </a:t>
            </a:r>
            <a:r>
              <a:rPr lang="en-US" i="1" dirty="0"/>
              <a:t>n</a:t>
            </a:r>
            <a:r>
              <a:rPr lang="en-US" dirty="0"/>
              <a:t>. The carriers of the current each have charge  </a:t>
            </a:r>
            <a:r>
              <a:rPr lang="en-US" i="1" dirty="0"/>
              <a:t>q </a:t>
            </a:r>
            <a:r>
              <a:rPr lang="en-US" dirty="0"/>
              <a:t>and move with a drift velocity of magnitude  </a:t>
            </a:r>
            <a:r>
              <a:rPr lang="en-US" i="1" dirty="0" err="1"/>
              <a:t>v</a:t>
            </a:r>
            <a:r>
              <a:rPr lang="en-US" baseline="-25000" dirty="0" err="1"/>
              <a:t>d</a:t>
            </a:r>
            <a:r>
              <a:rPr lang="en-US" dirty="0"/>
              <a:t>.</a:t>
            </a:r>
          </a:p>
        </p:txBody>
      </p:sp>
    </p:spTree>
    <p:extLst>
      <p:ext uri="{BB962C8B-B14F-4D97-AF65-F5344CB8AC3E}">
        <p14:creationId xmlns:p14="http://schemas.microsoft.com/office/powerpoint/2010/main" val="1957263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1216949"/>
          </a:xfrm>
        </p:spPr>
        <p:txBody>
          <a:bodyPr>
            <a:normAutofit/>
          </a:bodyPr>
          <a:lstStyle/>
          <a:p>
            <a:r>
              <a:rPr lang="en-US" altLang="en-US" dirty="0"/>
              <a:t>Resistance and Ohm’s law</a:t>
            </a:r>
            <a:endParaRPr lang="en-US" dirty="0"/>
          </a:p>
        </p:txBody>
      </p:sp>
      <p:pic>
        <p:nvPicPr>
          <p:cNvPr id="7" name="Picture 6" descr="A group of black symbols&#10;&#10;Description automatically generated">
            <a:extLst>
              <a:ext uri="{FF2B5EF4-FFF2-40B4-BE49-F238E27FC236}">
                <a16:creationId xmlns:a16="http://schemas.microsoft.com/office/drawing/2014/main" id="{96DEF086-BAAA-C3C1-389B-1CB84E0764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4600" y="3471500"/>
            <a:ext cx="762000" cy="349250"/>
          </a:xfrm>
          <a:prstGeom prst="rect">
            <a:avLst/>
          </a:prstGeom>
        </p:spPr>
      </p:pic>
      <p:pic>
        <p:nvPicPr>
          <p:cNvPr id="13" name="Picture 12">
            <a:extLst>
              <a:ext uri="{FF2B5EF4-FFF2-40B4-BE49-F238E27FC236}">
                <a16:creationId xmlns:a16="http://schemas.microsoft.com/office/drawing/2014/main" id="{919B63B8-754E-9510-4E26-8977863A9DE7}"/>
              </a:ext>
            </a:extLst>
          </p:cNvPr>
          <p:cNvPicPr>
            <a:picLocks noChangeAspect="1"/>
          </p:cNvPicPr>
          <p:nvPr/>
        </p:nvPicPr>
        <p:blipFill>
          <a:blip r:embed="rId3"/>
          <a:stretch>
            <a:fillRect/>
          </a:stretch>
        </p:blipFill>
        <p:spPr>
          <a:xfrm>
            <a:off x="6400800" y="2759414"/>
            <a:ext cx="2621939" cy="3329940"/>
          </a:xfrm>
          <a:prstGeom prst="rect">
            <a:avLst/>
          </a:prstGeom>
        </p:spPr>
      </p:pic>
      <p:sp>
        <p:nvSpPr>
          <p:cNvPr id="14" name="TextBox 13">
            <a:extLst>
              <a:ext uri="{FF2B5EF4-FFF2-40B4-BE49-F238E27FC236}">
                <a16:creationId xmlns:a16="http://schemas.microsoft.com/office/drawing/2014/main" id="{6D8D2B79-79C5-A375-F652-F37619996DDB}"/>
              </a:ext>
            </a:extLst>
          </p:cNvPr>
          <p:cNvSpPr txBox="1"/>
          <p:nvPr/>
        </p:nvSpPr>
        <p:spPr>
          <a:xfrm>
            <a:off x="304800" y="1913387"/>
            <a:ext cx="5562600" cy="1477328"/>
          </a:xfrm>
          <a:prstGeom prst="rect">
            <a:avLst/>
          </a:prstGeom>
          <a:noFill/>
        </p:spPr>
        <p:txBody>
          <a:bodyPr wrap="square">
            <a:spAutoFit/>
          </a:bodyPr>
          <a:lstStyle/>
          <a:p>
            <a:r>
              <a:rPr lang="en-US" dirty="0"/>
              <a:t>The current that flows through most substances is directly proportional to the voltage  V applied to it. The German physicist Georg Simon Ohm (1787–1854) was the first to demonstrate experimentally that the current in a metal wire is directly proportional to the voltage applied:</a:t>
            </a:r>
          </a:p>
        </p:txBody>
      </p:sp>
      <p:sp>
        <p:nvSpPr>
          <p:cNvPr id="16" name="TextBox 15">
            <a:extLst>
              <a:ext uri="{FF2B5EF4-FFF2-40B4-BE49-F238E27FC236}">
                <a16:creationId xmlns:a16="http://schemas.microsoft.com/office/drawing/2014/main" id="{2B6A15F9-473F-6C30-0D4B-E85FC1C73F88}"/>
              </a:ext>
            </a:extLst>
          </p:cNvPr>
          <p:cNvSpPr txBox="1"/>
          <p:nvPr/>
        </p:nvSpPr>
        <p:spPr>
          <a:xfrm>
            <a:off x="268778" y="3877982"/>
            <a:ext cx="5854700" cy="1200329"/>
          </a:xfrm>
          <a:prstGeom prst="rect">
            <a:avLst/>
          </a:prstGeom>
          <a:noFill/>
        </p:spPr>
        <p:txBody>
          <a:bodyPr wrap="square">
            <a:spAutoFit/>
          </a:bodyPr>
          <a:lstStyle/>
          <a:p>
            <a:r>
              <a:rPr lang="en-US" dirty="0"/>
              <a:t>This important relationship is known as Ohm’s law. This is an empirical law like that for friction—an experimentally observed phenomenon. Such a linear relationship doesn’t always occur.</a:t>
            </a:r>
          </a:p>
        </p:txBody>
      </p:sp>
    </p:spTree>
    <p:extLst>
      <p:ext uri="{BB962C8B-B14F-4D97-AF65-F5344CB8AC3E}">
        <p14:creationId xmlns:p14="http://schemas.microsoft.com/office/powerpoint/2010/main" val="24869662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1EBCA-AD4B-1E30-8DC7-B3A12B982DAF}"/>
              </a:ext>
            </a:extLst>
          </p:cNvPr>
          <p:cNvSpPr>
            <a:spLocks noGrp="1"/>
          </p:cNvSpPr>
          <p:nvPr>
            <p:ph type="title"/>
          </p:nvPr>
        </p:nvSpPr>
        <p:spPr/>
        <p:txBody>
          <a:bodyPr/>
          <a:lstStyle/>
          <a:p>
            <a:r>
              <a:rPr lang="en-US" dirty="0"/>
              <a:t>Resistance</a:t>
            </a:r>
          </a:p>
        </p:txBody>
      </p:sp>
      <p:sp>
        <p:nvSpPr>
          <p:cNvPr id="3" name="Content Placeholder 2">
            <a:extLst>
              <a:ext uri="{FF2B5EF4-FFF2-40B4-BE49-F238E27FC236}">
                <a16:creationId xmlns:a16="http://schemas.microsoft.com/office/drawing/2014/main" id="{EA13AED4-17A4-B771-417C-EA81E2D16DA1}"/>
              </a:ext>
            </a:extLst>
          </p:cNvPr>
          <p:cNvSpPr>
            <a:spLocks noGrp="1"/>
          </p:cNvSpPr>
          <p:nvPr>
            <p:ph idx="1"/>
          </p:nvPr>
        </p:nvSpPr>
        <p:spPr/>
        <p:txBody>
          <a:bodyPr/>
          <a:lstStyle/>
          <a:p>
            <a:r>
              <a:rPr lang="en-US" dirty="0"/>
              <a:t>If voltage drives current, what impedes it? The electric property that impedes current (crudely similar to friction and air resistance) is called resistance </a:t>
            </a:r>
            <a:r>
              <a:rPr lang="en-US" i="1" dirty="0"/>
              <a:t>R.</a:t>
            </a:r>
          </a:p>
          <a:p>
            <a:pPr marL="0" indent="0">
              <a:buNone/>
            </a:pPr>
            <a:r>
              <a:rPr lang="en-US" dirty="0"/>
              <a:t>Collisions of moving charges with atoms and molecules in a substance transfer energy to the substance and limit current. Resistance is defined as inversely proportional to current, or</a:t>
            </a:r>
          </a:p>
        </p:txBody>
      </p:sp>
      <p:pic>
        <p:nvPicPr>
          <p:cNvPr id="5" name="Picture 4">
            <a:extLst>
              <a:ext uri="{FF2B5EF4-FFF2-40B4-BE49-F238E27FC236}">
                <a16:creationId xmlns:a16="http://schemas.microsoft.com/office/drawing/2014/main" id="{BE88B599-351D-1840-74B0-A79653ADCB71}"/>
              </a:ext>
            </a:extLst>
          </p:cNvPr>
          <p:cNvPicPr>
            <a:picLocks noChangeAspect="1"/>
          </p:cNvPicPr>
          <p:nvPr/>
        </p:nvPicPr>
        <p:blipFill>
          <a:blip r:embed="rId2"/>
          <a:stretch>
            <a:fillRect/>
          </a:stretch>
        </p:blipFill>
        <p:spPr>
          <a:xfrm>
            <a:off x="3962400" y="5096773"/>
            <a:ext cx="1143000" cy="695439"/>
          </a:xfrm>
          <a:prstGeom prst="rect">
            <a:avLst/>
          </a:prstGeom>
        </p:spPr>
      </p:pic>
      <p:pic>
        <p:nvPicPr>
          <p:cNvPr id="6" name="Picture 5">
            <a:extLst>
              <a:ext uri="{FF2B5EF4-FFF2-40B4-BE49-F238E27FC236}">
                <a16:creationId xmlns:a16="http://schemas.microsoft.com/office/drawing/2014/main" id="{1EDCD841-96C2-CF45-4B5E-B8B480A7A44B}"/>
              </a:ext>
            </a:extLst>
          </p:cNvPr>
          <p:cNvPicPr>
            <a:picLocks noChangeAspect="1"/>
          </p:cNvPicPr>
          <p:nvPr/>
        </p:nvPicPr>
        <p:blipFill>
          <a:blip r:embed="rId3"/>
          <a:stretch>
            <a:fillRect/>
          </a:stretch>
        </p:blipFill>
        <p:spPr>
          <a:xfrm>
            <a:off x="3913594" y="3962400"/>
            <a:ext cx="963206" cy="655800"/>
          </a:xfrm>
          <a:prstGeom prst="rect">
            <a:avLst/>
          </a:prstGeom>
        </p:spPr>
      </p:pic>
      <p:sp>
        <p:nvSpPr>
          <p:cNvPr id="8" name="TextBox 7">
            <a:extLst>
              <a:ext uri="{FF2B5EF4-FFF2-40B4-BE49-F238E27FC236}">
                <a16:creationId xmlns:a16="http://schemas.microsoft.com/office/drawing/2014/main" id="{C5EA6CE6-21D5-CCB2-63F7-53A11EECC372}"/>
              </a:ext>
            </a:extLst>
          </p:cNvPr>
          <p:cNvSpPr txBox="1"/>
          <p:nvPr/>
        </p:nvSpPr>
        <p:spPr>
          <a:xfrm>
            <a:off x="745528" y="4618200"/>
            <a:ext cx="7941271" cy="369332"/>
          </a:xfrm>
          <a:prstGeom prst="rect">
            <a:avLst/>
          </a:prstGeom>
          <a:noFill/>
        </p:spPr>
        <p:txBody>
          <a:bodyPr wrap="square">
            <a:spAutoFit/>
          </a:bodyPr>
          <a:lstStyle/>
          <a:p>
            <a:r>
              <a:rPr lang="en-US" dirty="0"/>
              <a:t>Combining the relationships of current to voltage and current to resistance gives</a:t>
            </a:r>
          </a:p>
        </p:txBody>
      </p:sp>
    </p:spTree>
    <p:extLst>
      <p:ext uri="{BB962C8B-B14F-4D97-AF65-F5344CB8AC3E}">
        <p14:creationId xmlns:p14="http://schemas.microsoft.com/office/powerpoint/2010/main" val="24542041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TVERSION" val="XP"/>
  <p:tag name="ISGAMESHOW" val="Fals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13890</TotalTime>
  <Words>1092</Words>
  <Application>Microsoft Office PowerPoint</Application>
  <PresentationFormat>On-screen Show (4:3)</PresentationFormat>
  <Paragraphs>85</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Retrospect</vt:lpstr>
      <vt:lpstr>ELECTRIC CURRENT, RESISTANCE, AND OHM’S LAW </vt:lpstr>
      <vt:lpstr>Today’s objectives</vt:lpstr>
      <vt:lpstr>Current, the definition</vt:lpstr>
      <vt:lpstr>Direction of current</vt:lpstr>
      <vt:lpstr>Current, more details</vt:lpstr>
      <vt:lpstr>Example</vt:lpstr>
      <vt:lpstr>Current and drift velocity</vt:lpstr>
      <vt:lpstr>Resistance and Ohm’s law</vt:lpstr>
      <vt:lpstr>Resistance</vt:lpstr>
      <vt:lpstr>Resistivity</vt:lpstr>
      <vt:lpstr>Resistivity at room temperature, conductors at 20o C</vt:lpstr>
      <vt:lpstr>Resistivity at room temperature, semiconductors at 20o C</vt:lpstr>
      <vt:lpstr>Resistivity at room temperature, insulators at 20o C</vt:lpstr>
      <vt:lpstr>Attention quiz</vt:lpstr>
      <vt:lpstr>Resistivity and temperature </vt:lpstr>
      <vt:lpstr>Temperature coefficients of resistivity, conductors</vt:lpstr>
      <vt:lpstr>Temperature coefficients of resistivity, semiconductors</vt:lpstr>
      <vt:lpstr>Superconductivity</vt:lpstr>
      <vt:lpstr>Example, Ohm’s law</vt:lpstr>
      <vt:lpstr>Example, resistance and resistivity</vt:lpstr>
      <vt:lpstr>Power in electric circuit</vt:lpstr>
    </vt:vector>
  </TitlesOfParts>
  <Company>Benjamin Cummings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 slide</dc:title>
  <dc:creator>BCP User</dc:creator>
  <cp:lastModifiedBy>Tatiana Krivosheev</cp:lastModifiedBy>
  <cp:revision>609</cp:revision>
  <cp:lastPrinted>2011-04-21T17:00:36Z</cp:lastPrinted>
  <dcterms:created xsi:type="dcterms:W3CDTF">2002-07-11T17:04:39Z</dcterms:created>
  <dcterms:modified xsi:type="dcterms:W3CDTF">2023-12-15T15:20:57Z</dcterms:modified>
</cp:coreProperties>
</file>