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1" r:id="rId1"/>
  </p:sldMasterIdLst>
  <p:notesMasterIdLst>
    <p:notesMasterId r:id="rId17"/>
  </p:notesMasterIdLst>
  <p:handoutMasterIdLst>
    <p:handoutMasterId r:id="rId18"/>
  </p:handoutMasterIdLst>
  <p:sldIdLst>
    <p:sldId id="303" r:id="rId2"/>
    <p:sldId id="342" r:id="rId3"/>
    <p:sldId id="340" r:id="rId4"/>
    <p:sldId id="344" r:id="rId5"/>
    <p:sldId id="343" r:id="rId6"/>
    <p:sldId id="345" r:id="rId7"/>
    <p:sldId id="346" r:id="rId8"/>
    <p:sldId id="347" r:id="rId9"/>
    <p:sldId id="348" r:id="rId10"/>
    <p:sldId id="320" r:id="rId11"/>
    <p:sldId id="327" r:id="rId12"/>
    <p:sldId id="337" r:id="rId13"/>
    <p:sldId id="334" r:id="rId14"/>
    <p:sldId id="338" r:id="rId15"/>
    <p:sldId id="339" r:id="rId16"/>
  </p:sldIdLst>
  <p:sldSz cx="9144000" cy="6858000" type="screen4x3"/>
  <p:notesSz cx="6858000" cy="9144000"/>
  <p:custDataLst>
    <p:tags r:id="rId1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p:scale>
          <a:sx n="103" d="100"/>
          <a:sy n="103" d="100"/>
        </p:scale>
        <p:origin x="552" y="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BDA811A8-8425-A707-D604-DDC17D569B18}"/>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A445FD70-DE2A-73D5-8DA6-A32C7E864339}"/>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127D577F-E69E-9D2D-BF5A-D5DEB7ADF915}"/>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3089858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052662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14751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Tree>
    <p:extLst>
      <p:ext uri="{BB962C8B-B14F-4D97-AF65-F5344CB8AC3E}">
        <p14:creationId xmlns:p14="http://schemas.microsoft.com/office/powerpoint/2010/main" val="4042287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2865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83098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6450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55044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34121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21432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2820519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1384894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893263"/>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829E218-74FB-4455-98BE-F2C5BA8978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ctangle 13">
            <a:extLst>
              <a:ext uri="{FF2B5EF4-FFF2-40B4-BE49-F238E27FC236}">
                <a16:creationId xmlns:a16="http://schemas.microsoft.com/office/drawing/2014/main" id="{7E8D75FD-D4F9-4D11-B70D-82EFCB4CFA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6"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pair of glasses on a railing&#10;&#10;Description automatically generated">
            <a:extLst>
              <a:ext uri="{FF2B5EF4-FFF2-40B4-BE49-F238E27FC236}">
                <a16:creationId xmlns:a16="http://schemas.microsoft.com/office/drawing/2014/main" id="{07A0D170-5C14-421F-DA79-9DD400DC719F}"/>
              </a:ext>
            </a:extLst>
          </p:cNvPr>
          <p:cNvPicPr>
            <a:picLocks noChangeAspect="1"/>
          </p:cNvPicPr>
          <p:nvPr/>
        </p:nvPicPr>
        <p:blipFill rotWithShape="1">
          <a:blip r:embed="rId2"/>
          <a:srcRect t="3505" b="10492"/>
          <a:stretch/>
        </p:blipFill>
        <p:spPr>
          <a:xfrm>
            <a:off x="-24" y="10"/>
            <a:ext cx="9144023" cy="4915066"/>
          </a:xfrm>
          <a:prstGeom prst="rect">
            <a:avLst/>
          </a:prstGeom>
        </p:spPr>
      </p:pic>
      <p:sp>
        <p:nvSpPr>
          <p:cNvPr id="18" name="Rectangle 17">
            <a:extLst>
              <a:ext uri="{FF2B5EF4-FFF2-40B4-BE49-F238E27FC236}">
                <a16:creationId xmlns:a16="http://schemas.microsoft.com/office/drawing/2014/main" id="{0B4FB531-34DA-4777-9BD5-5B885DC38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30" y="4953000"/>
            <a:ext cx="9141714" cy="1905000"/>
          </a:xfrm>
          <a:prstGeom prst="rect">
            <a:avLst/>
          </a:prstGeom>
          <a:solidFill>
            <a:srgbClr val="4C5E7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6" name="Title 5">
            <a:extLst>
              <a:ext uri="{FF2B5EF4-FFF2-40B4-BE49-F238E27FC236}">
                <a16:creationId xmlns:a16="http://schemas.microsoft.com/office/drawing/2014/main" id="{858C3CCB-DD88-96A8-711E-60A848A1057A}"/>
              </a:ext>
            </a:extLst>
          </p:cNvPr>
          <p:cNvSpPr>
            <a:spLocks noGrp="1"/>
          </p:cNvSpPr>
          <p:nvPr>
            <p:ph type="title"/>
          </p:nvPr>
        </p:nvSpPr>
        <p:spPr>
          <a:xfrm>
            <a:off x="798897" y="5120640"/>
            <a:ext cx="7543800" cy="822960"/>
          </a:xfrm>
        </p:spPr>
        <p:txBody>
          <a:bodyPr vert="horz" lIns="91440" tIns="45720" rIns="91440" bIns="45720" rtlCol="0" anchor="b">
            <a:normAutofit/>
          </a:bodyPr>
          <a:lstStyle/>
          <a:p>
            <a:r>
              <a:rPr lang="en-US" sz="2900">
                <a:solidFill>
                  <a:srgbClr val="FFFFFF"/>
                </a:solidFill>
              </a:rPr>
              <a:t>IMAGE FORMATION BY LENSES AND MIRRORS</a:t>
            </a:r>
          </a:p>
        </p:txBody>
      </p:sp>
      <p:sp>
        <p:nvSpPr>
          <p:cNvPr id="20" name="Rectangle 19">
            <a:extLst>
              <a:ext uri="{FF2B5EF4-FFF2-40B4-BE49-F238E27FC236}">
                <a16:creationId xmlns:a16="http://schemas.microsoft.com/office/drawing/2014/main" id="{84831CE8-CE7C-49DF-BA32-7884E868A2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0" y="4906176"/>
            <a:ext cx="9141714" cy="64008"/>
          </a:xfrm>
          <a:prstGeom prst="rect">
            <a:avLst/>
          </a:prstGeom>
          <a:solidFill>
            <a:srgbClr val="7AA1C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08763" y="634946"/>
            <a:ext cx="3845379" cy="1450757"/>
          </a:xfrm>
        </p:spPr>
        <p:txBody>
          <a:bodyPr vert="horz" lIns="91440" tIns="45720" rIns="91440" bIns="45720" rtlCol="0" anchor="b">
            <a:normAutofit/>
          </a:bodyPr>
          <a:lstStyle/>
          <a:p>
            <a:r>
              <a:rPr lang="en-US" altLang="en-US" sz="4100" dirty="0"/>
              <a:t>Reflection from a flat surface</a:t>
            </a:r>
            <a:endParaRPr lang="en-US" sz="4100" dirty="0"/>
          </a:p>
        </p:txBody>
      </p:sp>
      <p:pic>
        <p:nvPicPr>
          <p:cNvPr id="5" name="Picture 4" descr="A diagram of a mirror&#10;&#10;Description automatically generated">
            <a:extLst>
              <a:ext uri="{FF2B5EF4-FFF2-40B4-BE49-F238E27FC236}">
                <a16:creationId xmlns:a16="http://schemas.microsoft.com/office/drawing/2014/main" id="{B48258B6-BC27-5E45-0A0E-59C078CA03B5}"/>
              </a:ext>
            </a:extLst>
          </p:cNvPr>
          <p:cNvPicPr>
            <a:picLocks noChangeAspect="1"/>
          </p:cNvPicPr>
          <p:nvPr/>
        </p:nvPicPr>
        <p:blipFill>
          <a:blip r:embed="rId2"/>
          <a:stretch>
            <a:fillRect/>
          </a:stretch>
        </p:blipFill>
        <p:spPr>
          <a:xfrm>
            <a:off x="482394" y="2103694"/>
            <a:ext cx="4088720" cy="2330570"/>
          </a:xfrm>
          <a:prstGeom prst="rect">
            <a:avLst/>
          </a:prstGeom>
        </p:spPr>
      </p:pic>
      <p:cxnSp>
        <p:nvCxnSpPr>
          <p:cNvPr id="18" name="Straight Connector 17">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808763" y="2198914"/>
            <a:ext cx="3845379" cy="3670180"/>
          </a:xfrm>
        </p:spPr>
        <p:txBody>
          <a:bodyPr vert="horz" lIns="0" tIns="45720" rIns="0" bIns="45720" rtlCol="0">
            <a:noAutofit/>
          </a:bodyPr>
          <a:lstStyle/>
          <a:p>
            <a:pPr marL="256032" indent="-256032">
              <a:buClr>
                <a:schemeClr val="accent1"/>
              </a:buClr>
              <a:buSzPct val="100000"/>
            </a:pPr>
            <a:r>
              <a:rPr lang="en-US" altLang="en-US" sz="1400" dirty="0"/>
              <a:t>Two rays are shown emerging from the same point, striking the mirror, and being reflected into the observer’s eye. </a:t>
            </a:r>
          </a:p>
          <a:p>
            <a:pPr marL="256032" indent="-256032">
              <a:buClr>
                <a:schemeClr val="accent1"/>
              </a:buClr>
              <a:buSzPct val="100000"/>
            </a:pPr>
            <a:r>
              <a:rPr lang="en-US" altLang="en-US" sz="1400" dirty="0"/>
              <a:t>The rays can diverge slightly, and both still get into the eye. If the rays are extrapolated backward, they seem to originate from a common point behind the mirror, locating the image. </a:t>
            </a:r>
          </a:p>
          <a:p>
            <a:pPr marL="256032" indent="-256032">
              <a:buClr>
                <a:schemeClr val="accent1"/>
              </a:buClr>
              <a:buSzPct val="100000"/>
            </a:pPr>
            <a:r>
              <a:rPr lang="en-US" altLang="en-US" sz="1400" dirty="0"/>
              <a:t> Using the law of reflection, we can see that the image and object are the same distance from the mirror. </a:t>
            </a:r>
          </a:p>
          <a:p>
            <a:pPr marL="256032" indent="-256032">
              <a:buClr>
                <a:schemeClr val="accent1"/>
              </a:buClr>
              <a:buSzPct val="100000"/>
            </a:pPr>
            <a:r>
              <a:rPr lang="en-US" altLang="en-US" sz="1400" dirty="0"/>
              <a:t>This is a virtual image, since the rays only appear to originate from a common point behind the mirror. </a:t>
            </a:r>
          </a:p>
          <a:p>
            <a:pPr marL="256032" indent="-256032">
              <a:buClr>
                <a:schemeClr val="accent1"/>
              </a:buClr>
              <a:buSzPct val="100000"/>
            </a:pPr>
            <a:r>
              <a:rPr lang="en-US" altLang="en-US" sz="1400" dirty="0"/>
              <a:t>In front of the mirror, the rays behave exactly as if they had come from behind the mirror, so that is where the image is situated.</a:t>
            </a:r>
          </a:p>
        </p:txBody>
      </p:sp>
      <p:sp>
        <p:nvSpPr>
          <p:cNvPr id="20" name="Rectangle 19">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7D18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66F6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D074EE11-C6EC-5600-5FD9-2FDF0D42CE7D}"/>
              </a:ext>
            </a:extLst>
          </p:cNvPr>
          <p:cNvSpPr txBox="1"/>
          <p:nvPr/>
        </p:nvSpPr>
        <p:spPr>
          <a:xfrm>
            <a:off x="381000" y="4800112"/>
            <a:ext cx="4572000" cy="954107"/>
          </a:xfrm>
          <a:prstGeom prst="rect">
            <a:avLst/>
          </a:prstGeom>
          <a:noFill/>
        </p:spPr>
        <p:txBody>
          <a:bodyPr wrap="square">
            <a:spAutoFit/>
          </a:bodyPr>
          <a:lstStyle/>
          <a:p>
            <a:r>
              <a:rPr lang="en-US" sz="1400" dirty="0"/>
              <a:t>Two sets of rays from common points on an object are reflected by a flat mirror into the eye of an observer. The reflected rays seem to originate from behind the mirror, locating the virtual image.</a:t>
            </a:r>
          </a:p>
        </p:txBody>
      </p:sp>
    </p:spTree>
    <p:extLst>
      <p:ext uri="{BB962C8B-B14F-4D97-AF65-F5344CB8AC3E}">
        <p14:creationId xmlns:p14="http://schemas.microsoft.com/office/powerpoint/2010/main" val="465693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3249387" cy="1450757"/>
          </a:xfrm>
        </p:spPr>
        <p:txBody>
          <a:bodyPr vert="horz" lIns="91440" tIns="45720" rIns="91440" bIns="45720" rtlCol="0" anchor="b">
            <a:noAutofit/>
          </a:bodyPr>
          <a:lstStyle/>
          <a:p>
            <a:r>
              <a:rPr lang="en-US" sz="4400" b="0" dirty="0"/>
              <a:t>Spherical mirrors</a:t>
            </a:r>
          </a:p>
        </p:txBody>
      </p:sp>
      <p:pic>
        <p:nvPicPr>
          <p:cNvPr id="6" name="Picture 5" descr="A diagram of a wheel with lines and points&#10;&#10;Description automatically generated">
            <a:extLst>
              <a:ext uri="{FF2B5EF4-FFF2-40B4-BE49-F238E27FC236}">
                <a16:creationId xmlns:a16="http://schemas.microsoft.com/office/drawing/2014/main" id="{2FE60B3B-5CF7-C23D-F3F0-5F8F56BCBE6F}"/>
              </a:ext>
            </a:extLst>
          </p:cNvPr>
          <p:cNvPicPr>
            <a:picLocks noChangeAspect="1"/>
          </p:cNvPicPr>
          <p:nvPr/>
        </p:nvPicPr>
        <p:blipFill>
          <a:blip r:embed="rId2"/>
          <a:stretch>
            <a:fillRect/>
          </a:stretch>
        </p:blipFill>
        <p:spPr>
          <a:xfrm>
            <a:off x="475499" y="2131255"/>
            <a:ext cx="5182351" cy="2332057"/>
          </a:xfrm>
          <a:prstGeom prst="rect">
            <a:avLst/>
          </a:prstGeom>
        </p:spPr>
      </p:pic>
      <p:cxnSp>
        <p:nvCxnSpPr>
          <p:cNvPr id="19" name="Straight Connector 18">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919107" y="2374919"/>
            <a:ext cx="2767693" cy="3670180"/>
          </a:xfrm>
        </p:spPr>
        <p:txBody>
          <a:bodyPr vert="horz" lIns="0" tIns="45720" rIns="0" bIns="45720" rtlCol="0">
            <a:normAutofit/>
          </a:bodyPr>
          <a:lstStyle/>
          <a:p>
            <a:pPr marL="256032" indent="-256032">
              <a:buClr>
                <a:schemeClr val="accent1"/>
              </a:buClr>
              <a:buSzPct val="100000"/>
            </a:pPr>
            <a:r>
              <a:rPr lang="en-US" altLang="en-US" dirty="0"/>
              <a:t>Just as for lenses, the shorter the focal length, the more powerful the mirror; thus,  </a:t>
            </a:r>
          </a:p>
          <a:p>
            <a:pPr marL="256032" indent="-256032">
              <a:buClr>
                <a:schemeClr val="accent1"/>
              </a:buClr>
              <a:buSzPct val="100000"/>
            </a:pPr>
            <a:endParaRPr lang="en-US" altLang="en-US" dirty="0"/>
          </a:p>
          <a:p>
            <a:pPr marL="256032" indent="-256032">
              <a:buClr>
                <a:schemeClr val="accent1"/>
              </a:buClr>
              <a:buSzPct val="100000"/>
            </a:pPr>
            <a:r>
              <a:rPr lang="en-US" altLang="en-US" dirty="0"/>
              <a:t>for a mirror, too. </a:t>
            </a:r>
          </a:p>
          <a:p>
            <a:pPr marL="256032" indent="-256032">
              <a:buClr>
                <a:schemeClr val="accent1"/>
              </a:buClr>
              <a:buSzPct val="100000"/>
            </a:pPr>
            <a:r>
              <a:rPr lang="en-US" altLang="en-US" dirty="0"/>
              <a:t>A more strongly curved mirror has a shorter focal length and a greater power. Using the law of reflection and some simple trigonometry, it can be shown that the focal length is half the radius of curvature, or</a:t>
            </a:r>
          </a:p>
          <a:p>
            <a:pPr marL="256032" indent="-256032">
              <a:buClr>
                <a:schemeClr val="accent1"/>
              </a:buClr>
              <a:buSzPct val="100000"/>
            </a:pPr>
            <a:endParaRPr lang="en-US" altLang="en-US" dirty="0"/>
          </a:p>
        </p:txBody>
      </p:sp>
      <p:sp>
        <p:nvSpPr>
          <p:cNvPr id="21" name="Rectangle 20">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75BAF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B555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050481F9-A4C3-A4B4-BF9C-C63136FD8EAA}"/>
              </a:ext>
            </a:extLst>
          </p:cNvPr>
          <p:cNvSpPr txBox="1"/>
          <p:nvPr/>
        </p:nvSpPr>
        <p:spPr>
          <a:xfrm>
            <a:off x="475498" y="4703716"/>
            <a:ext cx="5087101" cy="1015663"/>
          </a:xfrm>
          <a:prstGeom prst="rect">
            <a:avLst/>
          </a:prstGeom>
          <a:noFill/>
        </p:spPr>
        <p:txBody>
          <a:bodyPr wrap="square">
            <a:spAutoFit/>
          </a:bodyPr>
          <a:lstStyle/>
          <a:p>
            <a:r>
              <a:rPr lang="en-US" sz="1200" dirty="0"/>
              <a:t>(a) Parallel rays reflected from a large spherical mirror do not all cross at a common point. (b) If a spherical mirror is small compared with its radius of curvature, parallel rays are focused to a common point. The distance of the focal point from the center of the mirror is its focal length </a:t>
            </a:r>
            <a:r>
              <a:rPr lang="en-US" sz="1200" i="1" dirty="0"/>
              <a:t> f</a:t>
            </a:r>
            <a:r>
              <a:rPr lang="en-US" sz="1200" dirty="0"/>
              <a:t>. Since this mirror is converging, it has a positive focal length.</a:t>
            </a:r>
          </a:p>
        </p:txBody>
      </p:sp>
      <p:pic>
        <p:nvPicPr>
          <p:cNvPr id="10" name="Picture 9">
            <a:extLst>
              <a:ext uri="{FF2B5EF4-FFF2-40B4-BE49-F238E27FC236}">
                <a16:creationId xmlns:a16="http://schemas.microsoft.com/office/drawing/2014/main" id="{F7497BEA-37E4-1228-FF8A-B76E03828002}"/>
              </a:ext>
            </a:extLst>
          </p:cNvPr>
          <p:cNvPicPr>
            <a:picLocks noChangeAspect="1"/>
          </p:cNvPicPr>
          <p:nvPr/>
        </p:nvPicPr>
        <p:blipFill>
          <a:blip r:embed="rId3"/>
          <a:stretch>
            <a:fillRect/>
          </a:stretch>
        </p:blipFill>
        <p:spPr>
          <a:xfrm>
            <a:off x="6814146" y="3218335"/>
            <a:ext cx="884542" cy="318125"/>
          </a:xfrm>
          <a:prstGeom prst="rect">
            <a:avLst/>
          </a:prstGeom>
        </p:spPr>
      </p:pic>
      <p:pic>
        <p:nvPicPr>
          <p:cNvPr id="14" name="Picture 13">
            <a:extLst>
              <a:ext uri="{FF2B5EF4-FFF2-40B4-BE49-F238E27FC236}">
                <a16:creationId xmlns:a16="http://schemas.microsoft.com/office/drawing/2014/main" id="{A836C1BB-DD6F-7AED-0D9F-0866D4FEEFC4}"/>
              </a:ext>
            </a:extLst>
          </p:cNvPr>
          <p:cNvPicPr>
            <a:picLocks noChangeAspect="1"/>
          </p:cNvPicPr>
          <p:nvPr/>
        </p:nvPicPr>
        <p:blipFill>
          <a:blip r:embed="rId4"/>
          <a:stretch>
            <a:fillRect/>
          </a:stretch>
        </p:blipFill>
        <p:spPr>
          <a:xfrm>
            <a:off x="6887858" y="5551037"/>
            <a:ext cx="1033519" cy="716795"/>
          </a:xfrm>
          <a:prstGeom prst="rect">
            <a:avLst/>
          </a:prstGeom>
        </p:spPr>
      </p:pic>
    </p:spTree>
    <p:extLst>
      <p:ext uri="{BB962C8B-B14F-4D97-AF65-F5344CB8AC3E}">
        <p14:creationId xmlns:p14="http://schemas.microsoft.com/office/powerpoint/2010/main" val="2124168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0EBCB-A930-C96E-C533-636869DD3381}"/>
              </a:ext>
            </a:extLst>
          </p:cNvPr>
          <p:cNvSpPr>
            <a:spLocks noGrp="1"/>
          </p:cNvSpPr>
          <p:nvPr>
            <p:ph type="title"/>
          </p:nvPr>
        </p:nvSpPr>
        <p:spPr/>
        <p:txBody>
          <a:bodyPr/>
          <a:lstStyle/>
          <a:p>
            <a:r>
              <a:rPr lang="en-US" dirty="0"/>
              <a:t>Ray diagrams for mirrors</a:t>
            </a:r>
          </a:p>
        </p:txBody>
      </p:sp>
      <p:sp>
        <p:nvSpPr>
          <p:cNvPr id="3" name="Content Placeholder 2">
            <a:extLst>
              <a:ext uri="{FF2B5EF4-FFF2-40B4-BE49-F238E27FC236}">
                <a16:creationId xmlns:a16="http://schemas.microsoft.com/office/drawing/2014/main" id="{2234F779-4616-6C6B-2E01-0E6EBC7EDA41}"/>
              </a:ext>
            </a:extLst>
          </p:cNvPr>
          <p:cNvSpPr>
            <a:spLocks noGrp="1"/>
          </p:cNvSpPr>
          <p:nvPr>
            <p:ph idx="1"/>
          </p:nvPr>
        </p:nvSpPr>
        <p:spPr/>
        <p:txBody>
          <a:bodyPr>
            <a:normAutofit fontScale="92500" lnSpcReduction="10000"/>
          </a:bodyPr>
          <a:lstStyle/>
          <a:p>
            <a:r>
              <a:rPr lang="en-US" dirty="0"/>
              <a:t>Ray tracing is as useful for mirrors as for lenses. The rules for ray tracing for mirrors are as follows:</a:t>
            </a:r>
          </a:p>
          <a:p>
            <a:r>
              <a:rPr lang="en-US" dirty="0"/>
              <a:t>A ray approaching a concave converging mirror parallel to its axis is reflected through the focal point F of the mirror on the same side. </a:t>
            </a:r>
          </a:p>
          <a:p>
            <a:r>
              <a:rPr lang="en-US" dirty="0"/>
              <a:t>A ray approaching a convex diverging mirror parallel to its axis is reflected so that it seems to come from the focal point F behind the mirror. </a:t>
            </a:r>
          </a:p>
          <a:p>
            <a:r>
              <a:rPr lang="en-US" dirty="0"/>
              <a:t>Any ray striking the center of a mirror is followed by applying the law of reflection; it makes the same angle with the axis when leaving as when approaching.</a:t>
            </a:r>
          </a:p>
          <a:p>
            <a:r>
              <a:rPr lang="en-US" dirty="0"/>
              <a:t>A ray approaching a concave converging mirror through its focal point is reflected parallel to its axis. </a:t>
            </a:r>
          </a:p>
          <a:p>
            <a:r>
              <a:rPr lang="en-US" dirty="0"/>
              <a:t>A ray approaching a convex diverging mirror by heading toward its focal point on the opposite side is reflected parallel to the axis. </a:t>
            </a:r>
          </a:p>
        </p:txBody>
      </p:sp>
    </p:spTree>
    <p:extLst>
      <p:ext uri="{BB962C8B-B14F-4D97-AF65-F5344CB8AC3E}">
        <p14:creationId xmlns:p14="http://schemas.microsoft.com/office/powerpoint/2010/main" val="498881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956" y="304800"/>
            <a:ext cx="6347713" cy="1320800"/>
          </a:xfrm>
        </p:spPr>
        <p:txBody>
          <a:bodyPr>
            <a:normAutofit fontScale="90000"/>
          </a:bodyPr>
          <a:lstStyle/>
          <a:p>
            <a:r>
              <a:rPr lang="en-US" dirty="0"/>
              <a:t>Example 1: </a:t>
            </a:r>
            <a:r>
              <a:rPr lang="en-US" b="0" dirty="0"/>
              <a:t> concave mirror</a:t>
            </a:r>
          </a:p>
        </p:txBody>
      </p:sp>
      <p:pic>
        <p:nvPicPr>
          <p:cNvPr id="3" name="Picture 2">
            <a:extLst>
              <a:ext uri="{FF2B5EF4-FFF2-40B4-BE49-F238E27FC236}">
                <a16:creationId xmlns:a16="http://schemas.microsoft.com/office/drawing/2014/main" id="{300C9EB5-CC9A-23F4-7AB8-A5DFF1347348}"/>
              </a:ext>
            </a:extLst>
          </p:cNvPr>
          <p:cNvPicPr>
            <a:picLocks noChangeAspect="1"/>
          </p:cNvPicPr>
          <p:nvPr/>
        </p:nvPicPr>
        <p:blipFill>
          <a:blip r:embed="rId2"/>
          <a:stretch>
            <a:fillRect/>
          </a:stretch>
        </p:blipFill>
        <p:spPr>
          <a:xfrm>
            <a:off x="2057400" y="1855359"/>
            <a:ext cx="4800600" cy="3283610"/>
          </a:xfrm>
          <a:prstGeom prst="rect">
            <a:avLst/>
          </a:prstGeom>
        </p:spPr>
      </p:pic>
      <p:sp>
        <p:nvSpPr>
          <p:cNvPr id="6" name="TextBox 5">
            <a:extLst>
              <a:ext uri="{FF2B5EF4-FFF2-40B4-BE49-F238E27FC236}">
                <a16:creationId xmlns:a16="http://schemas.microsoft.com/office/drawing/2014/main" id="{8E93BB2C-3CF6-B8D4-AC52-737B0C5D3E43}"/>
              </a:ext>
            </a:extLst>
          </p:cNvPr>
          <p:cNvSpPr txBox="1"/>
          <p:nvPr/>
        </p:nvSpPr>
        <p:spPr>
          <a:xfrm>
            <a:off x="762000" y="5181600"/>
            <a:ext cx="7861391" cy="1015663"/>
          </a:xfrm>
          <a:prstGeom prst="rect">
            <a:avLst/>
          </a:prstGeom>
          <a:noFill/>
        </p:spPr>
        <p:txBody>
          <a:bodyPr wrap="square">
            <a:spAutoFit/>
          </a:bodyPr>
          <a:lstStyle/>
          <a:p>
            <a:r>
              <a:rPr lang="en-US" sz="1200" dirty="0"/>
              <a:t>A case 1 image for a mirror. An object is farther from the converging mirror than its focal length. Rays from a common point on the object are traced using the rules in the text. Ray 1 approaches parallel to the axis, ray 2 strikes the center of the mirror, and ray 3 goes through the focal point on the way toward the mirror. All three rays cross at the same point after being reflected, locating the inverted real image. Although three rays are shown, only two of the three are needed to locate the image and determine its height.</a:t>
            </a:r>
          </a:p>
        </p:txBody>
      </p:sp>
    </p:spTree>
    <p:extLst>
      <p:ext uri="{BB962C8B-B14F-4D97-AF65-F5344CB8AC3E}">
        <p14:creationId xmlns:p14="http://schemas.microsoft.com/office/powerpoint/2010/main" val="1018415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8ACF-8B53-1649-0870-565650E8D6B4}"/>
              </a:ext>
            </a:extLst>
          </p:cNvPr>
          <p:cNvSpPr>
            <a:spLocks noGrp="1"/>
          </p:cNvSpPr>
          <p:nvPr>
            <p:ph type="title"/>
          </p:nvPr>
        </p:nvSpPr>
        <p:spPr/>
        <p:txBody>
          <a:bodyPr/>
          <a:lstStyle/>
          <a:p>
            <a:r>
              <a:rPr lang="en-US" dirty="0"/>
              <a:t>Example 2: concave mirror</a:t>
            </a:r>
          </a:p>
        </p:txBody>
      </p:sp>
      <p:pic>
        <p:nvPicPr>
          <p:cNvPr id="4" name="Content Placeholder 3">
            <a:extLst>
              <a:ext uri="{FF2B5EF4-FFF2-40B4-BE49-F238E27FC236}">
                <a16:creationId xmlns:a16="http://schemas.microsoft.com/office/drawing/2014/main" id="{3B885513-7CC9-B4EA-0C18-DDCB5C595E0E}"/>
              </a:ext>
            </a:extLst>
          </p:cNvPr>
          <p:cNvPicPr>
            <a:picLocks noGrp="1" noChangeAspect="1"/>
          </p:cNvPicPr>
          <p:nvPr>
            <p:ph idx="1"/>
          </p:nvPr>
        </p:nvPicPr>
        <p:blipFill>
          <a:blip r:embed="rId2"/>
          <a:stretch>
            <a:fillRect/>
          </a:stretch>
        </p:blipFill>
        <p:spPr>
          <a:xfrm>
            <a:off x="822960" y="1828800"/>
            <a:ext cx="3320795" cy="4516860"/>
          </a:xfrm>
          <a:prstGeom prst="rect">
            <a:avLst/>
          </a:prstGeom>
        </p:spPr>
      </p:pic>
      <p:sp>
        <p:nvSpPr>
          <p:cNvPr id="6" name="TextBox 5">
            <a:extLst>
              <a:ext uri="{FF2B5EF4-FFF2-40B4-BE49-F238E27FC236}">
                <a16:creationId xmlns:a16="http://schemas.microsoft.com/office/drawing/2014/main" id="{EF55DF39-C3B4-B4B4-989F-B2568F7DB111}"/>
              </a:ext>
            </a:extLst>
          </p:cNvPr>
          <p:cNvSpPr txBox="1"/>
          <p:nvPr/>
        </p:nvSpPr>
        <p:spPr>
          <a:xfrm>
            <a:off x="5000246" y="4267200"/>
            <a:ext cx="3610232" cy="1815882"/>
          </a:xfrm>
          <a:prstGeom prst="rect">
            <a:avLst/>
          </a:prstGeom>
          <a:noFill/>
        </p:spPr>
        <p:txBody>
          <a:bodyPr wrap="square">
            <a:spAutoFit/>
          </a:bodyPr>
          <a:lstStyle/>
          <a:p>
            <a:r>
              <a:rPr lang="en-US" sz="1400" dirty="0"/>
              <a:t>(a) Case 2 images for mirrors are formed when a converging mirror has an object closer to it than its focal length. Ray 1 approaches parallel to the axis, ray 2 strikes the center of the mirror, and ray 3 approaches the mirror as if it came from the focal point. (b) A magnifying mirror showing the reflection. (credit: Mike Melrose, Flickr)</a:t>
            </a:r>
          </a:p>
        </p:txBody>
      </p:sp>
    </p:spTree>
    <p:extLst>
      <p:ext uri="{BB962C8B-B14F-4D97-AF65-F5344CB8AC3E}">
        <p14:creationId xmlns:p14="http://schemas.microsoft.com/office/powerpoint/2010/main" val="3422078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DC10E-3C56-2F1C-C972-E61267F0B1F9}"/>
              </a:ext>
            </a:extLst>
          </p:cNvPr>
          <p:cNvSpPr>
            <a:spLocks noGrp="1"/>
          </p:cNvSpPr>
          <p:nvPr>
            <p:ph type="title"/>
          </p:nvPr>
        </p:nvSpPr>
        <p:spPr/>
        <p:txBody>
          <a:bodyPr/>
          <a:lstStyle/>
          <a:p>
            <a:r>
              <a:rPr lang="en-US" dirty="0"/>
              <a:t>Example 3: convex mirror</a:t>
            </a:r>
          </a:p>
        </p:txBody>
      </p:sp>
      <p:pic>
        <p:nvPicPr>
          <p:cNvPr id="4" name="Content Placeholder 3">
            <a:extLst>
              <a:ext uri="{FF2B5EF4-FFF2-40B4-BE49-F238E27FC236}">
                <a16:creationId xmlns:a16="http://schemas.microsoft.com/office/drawing/2014/main" id="{805A7004-48AE-A554-F9D4-2672154462BE}"/>
              </a:ext>
            </a:extLst>
          </p:cNvPr>
          <p:cNvPicPr>
            <a:picLocks noGrp="1" noChangeAspect="1"/>
          </p:cNvPicPr>
          <p:nvPr>
            <p:ph idx="1"/>
          </p:nvPr>
        </p:nvPicPr>
        <p:blipFill>
          <a:blip r:embed="rId2"/>
          <a:stretch>
            <a:fillRect/>
          </a:stretch>
        </p:blipFill>
        <p:spPr>
          <a:xfrm>
            <a:off x="1295400" y="2133600"/>
            <a:ext cx="2442598" cy="4022725"/>
          </a:xfrm>
          <a:prstGeom prst="rect">
            <a:avLst/>
          </a:prstGeom>
        </p:spPr>
      </p:pic>
      <p:sp>
        <p:nvSpPr>
          <p:cNvPr id="6" name="TextBox 5">
            <a:extLst>
              <a:ext uri="{FF2B5EF4-FFF2-40B4-BE49-F238E27FC236}">
                <a16:creationId xmlns:a16="http://schemas.microsoft.com/office/drawing/2014/main" id="{8F3C842C-D2D0-9D4D-8358-DCE155DD5DA3}"/>
              </a:ext>
            </a:extLst>
          </p:cNvPr>
          <p:cNvSpPr txBox="1"/>
          <p:nvPr/>
        </p:nvSpPr>
        <p:spPr>
          <a:xfrm>
            <a:off x="4191000" y="2895600"/>
            <a:ext cx="4572000" cy="3046988"/>
          </a:xfrm>
          <a:prstGeom prst="rect">
            <a:avLst/>
          </a:prstGeom>
          <a:noFill/>
        </p:spPr>
        <p:txBody>
          <a:bodyPr wrap="square">
            <a:spAutoFit/>
          </a:bodyPr>
          <a:lstStyle/>
          <a:p>
            <a:r>
              <a:rPr lang="en-US" sz="1600" dirty="0"/>
              <a:t>Case 3 images for mirrors are formed by any convex mirror. Ray 1 approaches parallel to the axis, ray 2 strikes the center of the mirror, and ray 3 approaches toward the focal point. All three rays appear to originate from the same point after being reflected, locating the upright virtual image behind the mirror and showing it to be smaller than the object. (b) Security mirrors are convex, producing a smaller, upright image. Because the image is smaller, a larger area is imaged compared to what would be observed for a flat mirror (and hence security is improved). (credit: Laura D’Alessandro, Flickr)</a:t>
            </a:r>
          </a:p>
        </p:txBody>
      </p:sp>
    </p:spTree>
    <p:extLst>
      <p:ext uri="{BB962C8B-B14F-4D97-AF65-F5344CB8AC3E}">
        <p14:creationId xmlns:p14="http://schemas.microsoft.com/office/powerpoint/2010/main" val="1203389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313597"/>
          </a:xfrm>
        </p:spPr>
        <p:txBody>
          <a:bodyPr>
            <a:normAutofit/>
          </a:bodyPr>
          <a:lstStyle/>
          <a:p>
            <a:r>
              <a:rPr lang="en-US" altLang="en-US" dirty="0"/>
              <a:t>Types of Lenses</a:t>
            </a:r>
            <a:endParaRPr lang="en-US" dirty="0"/>
          </a:p>
        </p:txBody>
      </p:sp>
      <p:sp>
        <p:nvSpPr>
          <p:cNvPr id="3" name="Content Placeholder 2"/>
          <p:cNvSpPr>
            <a:spLocks noGrp="1"/>
          </p:cNvSpPr>
          <p:nvPr>
            <p:ph idx="1"/>
          </p:nvPr>
        </p:nvSpPr>
        <p:spPr>
          <a:xfrm>
            <a:off x="609600" y="1905000"/>
            <a:ext cx="8229600" cy="1905000"/>
          </a:xfrm>
        </p:spPr>
        <p:txBody>
          <a:bodyPr>
            <a:normAutofit/>
          </a:bodyPr>
          <a:lstStyle/>
          <a:p>
            <a:pPr marL="256032" indent="-256032">
              <a:buSzPct val="100000"/>
            </a:pPr>
            <a:r>
              <a:rPr lang="en-CA" altLang="en-US" sz="2200" dirty="0"/>
              <a:t>Shown below are various types of lenses, both converging and diverging.</a:t>
            </a:r>
          </a:p>
          <a:p>
            <a:pPr marL="256032" indent="-256032">
              <a:buSzPct val="100000"/>
            </a:pPr>
            <a:r>
              <a:rPr lang="en-CA" altLang="en-US" sz="2200" dirty="0"/>
              <a:t>Any lens that is thicker at its center than at its edges is a </a:t>
            </a:r>
            <a:r>
              <a:rPr lang="en-CA" altLang="en-US" sz="2200" b="1" dirty="0"/>
              <a:t>converging </a:t>
            </a:r>
            <a:r>
              <a:rPr lang="en-CA" altLang="en-US" sz="2200" dirty="0"/>
              <a:t>lens with positive </a:t>
            </a:r>
            <a:r>
              <a:rPr lang="en-CA" altLang="en-US" sz="2200" i="1" dirty="0"/>
              <a:t>f</a:t>
            </a:r>
            <a:r>
              <a:rPr lang="en-CA" altLang="en-US" sz="2200" dirty="0"/>
              <a:t> ; and any lens that is thicker at its edges than at its center is a </a:t>
            </a:r>
            <a:r>
              <a:rPr lang="en-CA" altLang="en-US" sz="2200" b="1" dirty="0"/>
              <a:t>diverging </a:t>
            </a:r>
            <a:r>
              <a:rPr lang="en-CA" altLang="en-US" sz="2200" dirty="0"/>
              <a:t>lens with negative </a:t>
            </a:r>
            <a:r>
              <a:rPr lang="en-CA" altLang="en-US" sz="2200" i="1" dirty="0"/>
              <a:t>f</a:t>
            </a:r>
            <a:r>
              <a:rPr lang="en-CA" altLang="en-US" sz="2200" dirty="0"/>
              <a:t>.</a:t>
            </a:r>
            <a:endParaRPr lang="en-US" altLang="en-US" sz="2200" dirty="0"/>
          </a:p>
        </p:txBody>
      </p:sp>
      <p:pic>
        <p:nvPicPr>
          <p:cNvPr id="5" name="Picture 4">
            <a:extLst>
              <a:ext uri="{FF2B5EF4-FFF2-40B4-BE49-F238E27FC236}">
                <a16:creationId xmlns:a16="http://schemas.microsoft.com/office/drawing/2014/main" id="{BF42929F-BBEB-F7C2-F7B4-022350DBF577}"/>
              </a:ext>
            </a:extLst>
          </p:cNvPr>
          <p:cNvPicPr>
            <a:picLocks noChangeAspect="1"/>
          </p:cNvPicPr>
          <p:nvPr/>
        </p:nvPicPr>
        <p:blipFill>
          <a:blip r:embed="rId2"/>
          <a:stretch>
            <a:fillRect/>
          </a:stretch>
        </p:blipFill>
        <p:spPr>
          <a:xfrm>
            <a:off x="1524000" y="3605382"/>
            <a:ext cx="6339840" cy="2961895"/>
          </a:xfrm>
          <a:prstGeom prst="rect">
            <a:avLst/>
          </a:prstGeom>
        </p:spPr>
      </p:pic>
    </p:spTree>
    <p:extLst>
      <p:ext uri="{BB962C8B-B14F-4D97-AF65-F5344CB8AC3E}">
        <p14:creationId xmlns:p14="http://schemas.microsoft.com/office/powerpoint/2010/main" val="2136164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ACACC-94CB-22A4-2EE6-059AE8C77ECC}"/>
              </a:ext>
            </a:extLst>
          </p:cNvPr>
          <p:cNvSpPr>
            <a:spLocks noGrp="1"/>
          </p:cNvSpPr>
          <p:nvPr>
            <p:ph type="title"/>
          </p:nvPr>
        </p:nvSpPr>
        <p:spPr/>
        <p:txBody>
          <a:bodyPr/>
          <a:lstStyle/>
          <a:p>
            <a:r>
              <a:rPr lang="en-US" dirty="0"/>
              <a:t>Image formation by a converging lens</a:t>
            </a:r>
          </a:p>
        </p:txBody>
      </p:sp>
      <p:pic>
        <p:nvPicPr>
          <p:cNvPr id="4" name="Content Placeholder 3">
            <a:extLst>
              <a:ext uri="{FF2B5EF4-FFF2-40B4-BE49-F238E27FC236}">
                <a16:creationId xmlns:a16="http://schemas.microsoft.com/office/drawing/2014/main" id="{D978521D-7B94-902B-A0FE-77B0781C0722}"/>
              </a:ext>
            </a:extLst>
          </p:cNvPr>
          <p:cNvPicPr>
            <a:picLocks noGrp="1" noChangeAspect="1"/>
          </p:cNvPicPr>
          <p:nvPr>
            <p:ph idx="1"/>
          </p:nvPr>
        </p:nvPicPr>
        <p:blipFill>
          <a:blip r:embed="rId2"/>
          <a:stretch>
            <a:fillRect/>
          </a:stretch>
        </p:blipFill>
        <p:spPr>
          <a:xfrm>
            <a:off x="1524000" y="2229307"/>
            <a:ext cx="6248400" cy="2399385"/>
          </a:xfrm>
          <a:prstGeom prst="rect">
            <a:avLst/>
          </a:prstGeom>
        </p:spPr>
      </p:pic>
      <p:sp>
        <p:nvSpPr>
          <p:cNvPr id="6" name="TextBox 5">
            <a:extLst>
              <a:ext uri="{FF2B5EF4-FFF2-40B4-BE49-F238E27FC236}">
                <a16:creationId xmlns:a16="http://schemas.microsoft.com/office/drawing/2014/main" id="{F2EAACB2-D194-E952-33A9-F36712ACDF62}"/>
              </a:ext>
            </a:extLst>
          </p:cNvPr>
          <p:cNvSpPr txBox="1"/>
          <p:nvPr/>
        </p:nvSpPr>
        <p:spPr>
          <a:xfrm>
            <a:off x="814722" y="4800600"/>
            <a:ext cx="7848600" cy="1477328"/>
          </a:xfrm>
          <a:prstGeom prst="rect">
            <a:avLst/>
          </a:prstGeom>
          <a:noFill/>
        </p:spPr>
        <p:txBody>
          <a:bodyPr wrap="square">
            <a:spAutoFit/>
          </a:bodyPr>
          <a:lstStyle/>
          <a:p>
            <a:r>
              <a:rPr lang="en-US" dirty="0"/>
              <a:t>Rays of light entering a converging lens parallel to its axis converge at its focal point F. (Ray 2 lies on the axis of the lens.) The distance from the center of the lens to the focal point is the lens’s focal length  </a:t>
            </a:r>
            <a:r>
              <a:rPr lang="en-US" i="1" dirty="0"/>
              <a:t>f</a:t>
            </a:r>
            <a:r>
              <a:rPr lang="en-US" dirty="0"/>
              <a:t>. An expanded view of the path taken by ray 1 shows the perpendiculars and the angles of incidence and refraction at both surfaces.</a:t>
            </a:r>
          </a:p>
        </p:txBody>
      </p:sp>
    </p:spTree>
    <p:extLst>
      <p:ext uri="{BB962C8B-B14F-4D97-AF65-F5344CB8AC3E}">
        <p14:creationId xmlns:p14="http://schemas.microsoft.com/office/powerpoint/2010/main" val="182270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0A9F9-8AB9-EDEC-3B3A-AF8EBC232813}"/>
              </a:ext>
            </a:extLst>
          </p:cNvPr>
          <p:cNvSpPr>
            <a:spLocks noGrp="1"/>
          </p:cNvSpPr>
          <p:nvPr>
            <p:ph type="title"/>
          </p:nvPr>
        </p:nvSpPr>
        <p:spPr/>
        <p:txBody>
          <a:bodyPr/>
          <a:lstStyle/>
          <a:p>
            <a:r>
              <a:rPr lang="en-US" dirty="0"/>
              <a:t>Image formation by a diverging lens</a:t>
            </a:r>
          </a:p>
        </p:txBody>
      </p:sp>
      <p:pic>
        <p:nvPicPr>
          <p:cNvPr id="4" name="Content Placeholder 3">
            <a:extLst>
              <a:ext uri="{FF2B5EF4-FFF2-40B4-BE49-F238E27FC236}">
                <a16:creationId xmlns:a16="http://schemas.microsoft.com/office/drawing/2014/main" id="{1DA28168-46D2-9C9B-21EF-BFA98703AD84}"/>
              </a:ext>
            </a:extLst>
          </p:cNvPr>
          <p:cNvPicPr>
            <a:picLocks noGrp="1" noChangeAspect="1"/>
          </p:cNvPicPr>
          <p:nvPr>
            <p:ph idx="1"/>
          </p:nvPr>
        </p:nvPicPr>
        <p:blipFill>
          <a:blip r:embed="rId2"/>
          <a:stretch>
            <a:fillRect/>
          </a:stretch>
        </p:blipFill>
        <p:spPr>
          <a:xfrm>
            <a:off x="4572000" y="1981200"/>
            <a:ext cx="3901770" cy="4022725"/>
          </a:xfrm>
          <a:prstGeom prst="rect">
            <a:avLst/>
          </a:prstGeom>
        </p:spPr>
      </p:pic>
      <p:sp>
        <p:nvSpPr>
          <p:cNvPr id="6" name="TextBox 5">
            <a:extLst>
              <a:ext uri="{FF2B5EF4-FFF2-40B4-BE49-F238E27FC236}">
                <a16:creationId xmlns:a16="http://schemas.microsoft.com/office/drawing/2014/main" id="{D0251EF6-42CF-2604-20D5-396EF9D66E90}"/>
              </a:ext>
            </a:extLst>
          </p:cNvPr>
          <p:cNvSpPr txBox="1"/>
          <p:nvPr/>
        </p:nvSpPr>
        <p:spPr>
          <a:xfrm>
            <a:off x="609600" y="2438400"/>
            <a:ext cx="3886200" cy="3139321"/>
          </a:xfrm>
          <a:prstGeom prst="rect">
            <a:avLst/>
          </a:prstGeom>
          <a:noFill/>
        </p:spPr>
        <p:txBody>
          <a:bodyPr wrap="square">
            <a:spAutoFit/>
          </a:bodyPr>
          <a:lstStyle/>
          <a:p>
            <a:r>
              <a:rPr lang="en-US" dirty="0"/>
              <a:t>Rays of light entering a diverging lens parallel to its axis are diverged, and all appear to originate at its focal point  F. The dashed lines are not rays—they indicate the directions from which the rays appear to come. The focal length  </a:t>
            </a:r>
            <a:r>
              <a:rPr lang="en-US" i="1" dirty="0"/>
              <a:t>f</a:t>
            </a:r>
            <a:r>
              <a:rPr lang="en-US" dirty="0"/>
              <a:t> of a diverging lens is negative. An expanded view of the path taken by ray 1 shows the perpendiculars and the angles of incidence and refraction at both surfaces.</a:t>
            </a:r>
          </a:p>
        </p:txBody>
      </p:sp>
    </p:spTree>
    <p:extLst>
      <p:ext uri="{BB962C8B-B14F-4D97-AF65-F5344CB8AC3E}">
        <p14:creationId xmlns:p14="http://schemas.microsoft.com/office/powerpoint/2010/main" val="1276519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1549-4D60-2211-FD43-CD66C6478367}"/>
              </a:ext>
            </a:extLst>
          </p:cNvPr>
          <p:cNvSpPr>
            <a:spLocks noGrp="1"/>
          </p:cNvSpPr>
          <p:nvPr>
            <p:ph type="title"/>
          </p:nvPr>
        </p:nvSpPr>
        <p:spPr/>
        <p:txBody>
          <a:bodyPr/>
          <a:lstStyle/>
          <a:p>
            <a:r>
              <a:rPr lang="en-US" dirty="0"/>
              <a:t>Power of a lens</a:t>
            </a:r>
          </a:p>
        </p:txBody>
      </p:sp>
      <p:sp>
        <p:nvSpPr>
          <p:cNvPr id="3" name="Content Placeholder 2">
            <a:extLst>
              <a:ext uri="{FF2B5EF4-FFF2-40B4-BE49-F238E27FC236}">
                <a16:creationId xmlns:a16="http://schemas.microsoft.com/office/drawing/2014/main" id="{E8F47264-ADF3-FEA5-0719-686AD08D2BB8}"/>
              </a:ext>
            </a:extLst>
          </p:cNvPr>
          <p:cNvSpPr>
            <a:spLocks noGrp="1"/>
          </p:cNvSpPr>
          <p:nvPr>
            <p:ph idx="1"/>
          </p:nvPr>
        </p:nvSpPr>
        <p:spPr>
          <a:xfrm>
            <a:off x="800099" y="2057400"/>
            <a:ext cx="7543801" cy="4023360"/>
          </a:xfrm>
        </p:spPr>
        <p:txBody>
          <a:bodyPr/>
          <a:lstStyle/>
          <a:p>
            <a:r>
              <a:rPr lang="en-US" dirty="0"/>
              <a:t>The greater effect a lens has on light rays, the more powerful it is said to be. For example, a powerful converging lens will focus parallel light rays closer to itself and will have a smaller focal length than a weak lens. The light will also focus into a smaller and more intense spot for a more powerful lens. </a:t>
            </a:r>
          </a:p>
          <a:p>
            <a:r>
              <a:rPr lang="en-US" dirty="0"/>
              <a:t>The power P of a lens is defined to be the inverse of its focal length. In equation form, this is</a:t>
            </a:r>
          </a:p>
        </p:txBody>
      </p:sp>
      <p:pic>
        <p:nvPicPr>
          <p:cNvPr id="5" name="Picture 4">
            <a:extLst>
              <a:ext uri="{FF2B5EF4-FFF2-40B4-BE49-F238E27FC236}">
                <a16:creationId xmlns:a16="http://schemas.microsoft.com/office/drawing/2014/main" id="{3626F985-C84E-6B95-856F-745AD0016B71}"/>
              </a:ext>
            </a:extLst>
          </p:cNvPr>
          <p:cNvPicPr>
            <a:picLocks noChangeAspect="1"/>
          </p:cNvPicPr>
          <p:nvPr/>
        </p:nvPicPr>
        <p:blipFill>
          <a:blip r:embed="rId2"/>
          <a:stretch>
            <a:fillRect/>
          </a:stretch>
        </p:blipFill>
        <p:spPr>
          <a:xfrm>
            <a:off x="3886200" y="4419600"/>
            <a:ext cx="1247949" cy="857370"/>
          </a:xfrm>
          <a:prstGeom prst="rect">
            <a:avLst/>
          </a:prstGeom>
        </p:spPr>
      </p:pic>
    </p:spTree>
    <p:extLst>
      <p:ext uri="{BB962C8B-B14F-4D97-AF65-F5344CB8AC3E}">
        <p14:creationId xmlns:p14="http://schemas.microsoft.com/office/powerpoint/2010/main" val="774776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3988B-1E8C-F685-F2AC-9485A0D6EA98}"/>
              </a:ext>
            </a:extLst>
          </p:cNvPr>
          <p:cNvSpPr>
            <a:spLocks noGrp="1"/>
          </p:cNvSpPr>
          <p:nvPr>
            <p:ph type="title"/>
          </p:nvPr>
        </p:nvSpPr>
        <p:spPr/>
        <p:txBody>
          <a:bodyPr/>
          <a:lstStyle/>
          <a:p>
            <a:r>
              <a:rPr lang="en-US" dirty="0"/>
              <a:t>Ray diagrams for lenses</a:t>
            </a:r>
          </a:p>
        </p:txBody>
      </p:sp>
      <p:sp>
        <p:nvSpPr>
          <p:cNvPr id="3" name="Content Placeholder 2">
            <a:extLst>
              <a:ext uri="{FF2B5EF4-FFF2-40B4-BE49-F238E27FC236}">
                <a16:creationId xmlns:a16="http://schemas.microsoft.com/office/drawing/2014/main" id="{B6E0DE99-0A92-0C0E-6CE2-343FCEDB7031}"/>
              </a:ext>
            </a:extLst>
          </p:cNvPr>
          <p:cNvSpPr>
            <a:spLocks noGrp="1"/>
          </p:cNvSpPr>
          <p:nvPr>
            <p:ph idx="1"/>
          </p:nvPr>
        </p:nvSpPr>
        <p:spPr/>
        <p:txBody>
          <a:bodyPr>
            <a:normAutofit/>
          </a:bodyPr>
          <a:lstStyle/>
          <a:p>
            <a:r>
              <a:rPr lang="en-US" dirty="0"/>
              <a:t>The rules for ray tracing for thin lenses are as follows:</a:t>
            </a:r>
          </a:p>
          <a:p>
            <a:r>
              <a:rPr lang="en-US" dirty="0"/>
              <a:t>A ray entering a converging lens parallel to its axis passes through the focal point F of the lens on the other side. </a:t>
            </a:r>
          </a:p>
          <a:p>
            <a:r>
              <a:rPr lang="en-US" dirty="0"/>
              <a:t>A ray entering a diverging lens parallel to its axis seems to come from the focal point F. </a:t>
            </a:r>
          </a:p>
          <a:p>
            <a:r>
              <a:rPr lang="en-US" dirty="0"/>
              <a:t>A ray passing through the center of either a converging or a diverging lens does not change direction. </a:t>
            </a:r>
          </a:p>
          <a:p>
            <a:r>
              <a:rPr lang="en-US" dirty="0"/>
              <a:t>A ray entering a converging lens through its focal point exits parallel to its axis. </a:t>
            </a:r>
          </a:p>
          <a:p>
            <a:r>
              <a:rPr lang="en-US" dirty="0"/>
              <a:t>A ray that enters a diverging lens by heading toward the focal point on the opposite side exits parallel to the axis. </a:t>
            </a:r>
          </a:p>
        </p:txBody>
      </p:sp>
    </p:spTree>
    <p:extLst>
      <p:ext uri="{BB962C8B-B14F-4D97-AF65-F5344CB8AC3E}">
        <p14:creationId xmlns:p14="http://schemas.microsoft.com/office/powerpoint/2010/main" val="1084858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125B25-CCBC-868F-CAE0-B194A7220190}"/>
              </a:ext>
            </a:extLst>
          </p:cNvPr>
          <p:cNvSpPr>
            <a:spLocks noGrp="1"/>
          </p:cNvSpPr>
          <p:nvPr>
            <p:ph type="title"/>
          </p:nvPr>
        </p:nvSpPr>
        <p:spPr>
          <a:xfrm>
            <a:off x="3731078" y="634946"/>
            <a:ext cx="4931229" cy="1450757"/>
          </a:xfrm>
        </p:spPr>
        <p:txBody>
          <a:bodyPr>
            <a:normAutofit/>
          </a:bodyPr>
          <a:lstStyle/>
          <a:p>
            <a:r>
              <a:rPr lang="en-US" dirty="0"/>
              <a:t>Example of a ray diagram</a:t>
            </a:r>
          </a:p>
        </p:txBody>
      </p:sp>
      <p:pic>
        <p:nvPicPr>
          <p:cNvPr id="4" name="Content Placeholder 3" descr="A diagram of a person standing on a line&#10;&#10;Description automatically generated">
            <a:extLst>
              <a:ext uri="{FF2B5EF4-FFF2-40B4-BE49-F238E27FC236}">
                <a16:creationId xmlns:a16="http://schemas.microsoft.com/office/drawing/2014/main" id="{C4CC66CB-6351-BDDF-2493-97D98BA9BBC1}"/>
              </a:ext>
            </a:extLst>
          </p:cNvPr>
          <p:cNvPicPr>
            <a:picLocks noChangeAspect="1"/>
          </p:cNvPicPr>
          <p:nvPr/>
        </p:nvPicPr>
        <p:blipFill>
          <a:blip r:embed="rId2"/>
          <a:stretch>
            <a:fillRect/>
          </a:stretch>
        </p:blipFill>
        <p:spPr>
          <a:xfrm>
            <a:off x="760322" y="640081"/>
            <a:ext cx="2431340" cy="5314406"/>
          </a:xfrm>
          <a:prstGeom prst="rect">
            <a:avLst/>
          </a:prstGeom>
        </p:spPr>
      </p:pic>
      <p:cxnSp>
        <p:nvCxnSpPr>
          <p:cNvPr id="13" name="Straight Connector 12">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272CF6B9-C9F4-A077-A245-098D3015C4AA}"/>
              </a:ext>
            </a:extLst>
          </p:cNvPr>
          <p:cNvSpPr>
            <a:spLocks noGrp="1"/>
          </p:cNvSpPr>
          <p:nvPr>
            <p:ph idx="1"/>
          </p:nvPr>
        </p:nvSpPr>
        <p:spPr>
          <a:xfrm>
            <a:off x="3731076" y="2198914"/>
            <a:ext cx="4931230" cy="3670180"/>
          </a:xfrm>
        </p:spPr>
        <p:txBody>
          <a:bodyPr>
            <a:normAutofit/>
          </a:bodyPr>
          <a:lstStyle/>
          <a:p>
            <a:r>
              <a:rPr lang="en-US" dirty="0"/>
              <a:t>Ray tracing is used to locate the image formed by a lens. Rays originating from the same point on the object are traced—the three chosen rays each follow one of the rules for ray tracing, so that their paths are easy to determine. The image is located at the point where the rays cross. In this case, a real image—one that can be projected on a screen—is formed.</a:t>
            </a:r>
          </a:p>
        </p:txBody>
      </p:sp>
      <p:sp>
        <p:nvSpPr>
          <p:cNvPr id="15" name="Rectangle 14">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75B8E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7" name="Rectangle 16">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5746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171253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E3566-459A-2A3A-8F99-ABDE75511B6F}"/>
              </a:ext>
            </a:extLst>
          </p:cNvPr>
          <p:cNvSpPr>
            <a:spLocks noGrp="1"/>
          </p:cNvSpPr>
          <p:nvPr>
            <p:ph type="title"/>
          </p:nvPr>
        </p:nvSpPr>
        <p:spPr/>
        <p:txBody>
          <a:bodyPr/>
          <a:lstStyle/>
          <a:p>
            <a:r>
              <a:rPr lang="en-US" dirty="0"/>
              <a:t>Thin lens equations</a:t>
            </a:r>
          </a:p>
        </p:txBody>
      </p:sp>
      <p:sp>
        <p:nvSpPr>
          <p:cNvPr id="3" name="Content Placeholder 2">
            <a:extLst>
              <a:ext uri="{FF2B5EF4-FFF2-40B4-BE49-F238E27FC236}">
                <a16:creationId xmlns:a16="http://schemas.microsoft.com/office/drawing/2014/main" id="{F77DFE12-19D9-4D1B-6251-D289F7DF2CF6}"/>
              </a:ext>
            </a:extLst>
          </p:cNvPr>
          <p:cNvSpPr>
            <a:spLocks noGrp="1"/>
          </p:cNvSpPr>
          <p:nvPr>
            <p:ph idx="1"/>
          </p:nvPr>
        </p:nvSpPr>
        <p:spPr/>
        <p:txBody>
          <a:bodyPr>
            <a:normAutofit fontScale="85000" lnSpcReduction="20000"/>
          </a:bodyPr>
          <a:lstStyle/>
          <a:p>
            <a:r>
              <a:rPr lang="en-US" dirty="0"/>
              <a:t>We define  </a:t>
            </a:r>
            <a:r>
              <a:rPr lang="en-US" i="1" dirty="0"/>
              <a:t>d</a:t>
            </a:r>
            <a:r>
              <a:rPr lang="en-US" baseline="-25000" dirty="0"/>
              <a:t>o </a:t>
            </a:r>
            <a:r>
              <a:rPr lang="en-US" dirty="0"/>
              <a:t>to be the object distance, the distance of an object from the center of a lens. </a:t>
            </a:r>
          </a:p>
          <a:p>
            <a:r>
              <a:rPr lang="en-US" dirty="0"/>
              <a:t>Image distance  </a:t>
            </a:r>
            <a:r>
              <a:rPr lang="en-US" i="1" dirty="0"/>
              <a:t>d</a:t>
            </a:r>
            <a:r>
              <a:rPr lang="en-US" baseline="-25000" dirty="0"/>
              <a:t>i </a:t>
            </a:r>
            <a:r>
              <a:rPr lang="en-US" dirty="0"/>
              <a:t>is defined to be the distance of the image from the center of a lens. </a:t>
            </a:r>
          </a:p>
          <a:p>
            <a:r>
              <a:rPr lang="en-US" dirty="0"/>
              <a:t>The height of the object and height of the image are given the symbols  </a:t>
            </a:r>
            <a:r>
              <a:rPr lang="en-US" i="1" dirty="0"/>
              <a:t>h</a:t>
            </a:r>
            <a:r>
              <a:rPr lang="en-US" baseline="-25000" dirty="0"/>
              <a:t>o</a:t>
            </a:r>
            <a:r>
              <a:rPr lang="en-US" dirty="0"/>
              <a:t> and  </a:t>
            </a:r>
            <a:r>
              <a:rPr lang="en-US" i="1" dirty="0"/>
              <a:t>h</a:t>
            </a:r>
            <a:r>
              <a:rPr lang="en-US" baseline="-25000" dirty="0"/>
              <a:t>i</a:t>
            </a:r>
            <a:r>
              <a:rPr lang="en-US" dirty="0"/>
              <a:t>, respectively. </a:t>
            </a:r>
          </a:p>
          <a:p>
            <a:r>
              <a:rPr lang="en-US" dirty="0"/>
              <a:t>Images that appear upright relative to the object have heights that are positive and those that are inverted have negative heights.</a:t>
            </a:r>
          </a:p>
          <a:p>
            <a:endParaRPr lang="en-US" dirty="0"/>
          </a:p>
          <a:p>
            <a:endParaRPr lang="en-US" dirty="0"/>
          </a:p>
          <a:p>
            <a:endParaRPr lang="en-US" dirty="0"/>
          </a:p>
          <a:p>
            <a:endParaRPr lang="en-US" dirty="0"/>
          </a:p>
          <a:p>
            <a:r>
              <a:rPr lang="en-US" dirty="0"/>
              <a:t>Here </a:t>
            </a:r>
            <a:r>
              <a:rPr lang="en-US" i="1" dirty="0">
                <a:latin typeface="Times New Roman" panose="02020603050405020304" pitchFamily="18" charset="0"/>
              </a:rPr>
              <a:t>m</a:t>
            </a:r>
            <a:r>
              <a:rPr lang="en-US" dirty="0"/>
              <a:t> is the magnification.</a:t>
            </a:r>
          </a:p>
        </p:txBody>
      </p:sp>
      <p:pic>
        <p:nvPicPr>
          <p:cNvPr id="5" name="Picture 4">
            <a:extLst>
              <a:ext uri="{FF2B5EF4-FFF2-40B4-BE49-F238E27FC236}">
                <a16:creationId xmlns:a16="http://schemas.microsoft.com/office/drawing/2014/main" id="{01444910-9A98-7596-B27B-B02014BDC625}"/>
              </a:ext>
            </a:extLst>
          </p:cNvPr>
          <p:cNvPicPr>
            <a:picLocks noChangeAspect="1"/>
          </p:cNvPicPr>
          <p:nvPr/>
        </p:nvPicPr>
        <p:blipFill>
          <a:blip r:embed="rId2"/>
          <a:stretch>
            <a:fillRect/>
          </a:stretch>
        </p:blipFill>
        <p:spPr>
          <a:xfrm>
            <a:off x="2057400" y="4263081"/>
            <a:ext cx="1905000" cy="905091"/>
          </a:xfrm>
          <a:prstGeom prst="rect">
            <a:avLst/>
          </a:prstGeom>
        </p:spPr>
      </p:pic>
      <p:pic>
        <p:nvPicPr>
          <p:cNvPr id="7" name="Picture 6">
            <a:extLst>
              <a:ext uri="{FF2B5EF4-FFF2-40B4-BE49-F238E27FC236}">
                <a16:creationId xmlns:a16="http://schemas.microsoft.com/office/drawing/2014/main" id="{E8F2DAB9-4620-4427-CEA1-07F394EE2452}"/>
              </a:ext>
            </a:extLst>
          </p:cNvPr>
          <p:cNvPicPr>
            <a:picLocks noChangeAspect="1"/>
          </p:cNvPicPr>
          <p:nvPr/>
        </p:nvPicPr>
        <p:blipFill>
          <a:blip r:embed="rId3"/>
          <a:stretch>
            <a:fillRect/>
          </a:stretch>
        </p:blipFill>
        <p:spPr>
          <a:xfrm>
            <a:off x="4953000" y="4298677"/>
            <a:ext cx="1981200" cy="882254"/>
          </a:xfrm>
          <a:prstGeom prst="rect">
            <a:avLst/>
          </a:prstGeom>
        </p:spPr>
      </p:pic>
    </p:spTree>
    <p:extLst>
      <p:ext uri="{BB962C8B-B14F-4D97-AF65-F5344CB8AC3E}">
        <p14:creationId xmlns:p14="http://schemas.microsoft.com/office/powerpoint/2010/main" val="2346722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F3CE0-EB64-A9C3-CE23-63F3E7DB6417}"/>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69C7427B-49C3-3ACE-0D50-7730F146D3EF}"/>
              </a:ext>
            </a:extLst>
          </p:cNvPr>
          <p:cNvSpPr>
            <a:spLocks noGrp="1"/>
          </p:cNvSpPr>
          <p:nvPr>
            <p:ph idx="1"/>
          </p:nvPr>
        </p:nvSpPr>
        <p:spPr/>
        <p:txBody>
          <a:bodyPr/>
          <a:lstStyle/>
          <a:p>
            <a:pPr algn="l"/>
            <a:r>
              <a:rPr lang="en-US" b="0" i="0" dirty="0">
                <a:solidFill>
                  <a:srgbClr val="424242"/>
                </a:solidFill>
                <a:effectLst/>
                <a:latin typeface="Neue Helvetica W01"/>
              </a:rPr>
              <a:t>A clear glass light bulb is placed 0.750 m from a convex lens having a 0.500 m focal length. Use ray tracing to get an approximate location for the image. Then use the thin lens equations to calculate (a) the location of the image and (b) its magnification. Verify that ray tracing and the thin lens equations produce consistent results.</a:t>
            </a:r>
          </a:p>
          <a:p>
            <a:br>
              <a:rPr lang="en-US" dirty="0"/>
            </a:br>
            <a:endParaRPr lang="en-US" dirty="0"/>
          </a:p>
        </p:txBody>
      </p:sp>
    </p:spTree>
    <p:extLst>
      <p:ext uri="{BB962C8B-B14F-4D97-AF65-F5344CB8AC3E}">
        <p14:creationId xmlns:p14="http://schemas.microsoft.com/office/powerpoint/2010/main" val="3593293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10572</TotalTime>
  <Words>1474</Words>
  <Application>Microsoft Office PowerPoint</Application>
  <PresentationFormat>On-screen Show (4:3)</PresentationFormat>
  <Paragraphs>59</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Retrospect</vt:lpstr>
      <vt:lpstr>IMAGE FORMATION BY LENSES AND MIRRORS</vt:lpstr>
      <vt:lpstr>Types of Lenses</vt:lpstr>
      <vt:lpstr>Image formation by a converging lens</vt:lpstr>
      <vt:lpstr>Image formation by a diverging lens</vt:lpstr>
      <vt:lpstr>Power of a lens</vt:lpstr>
      <vt:lpstr>Ray diagrams for lenses</vt:lpstr>
      <vt:lpstr>Example of a ray diagram</vt:lpstr>
      <vt:lpstr>Thin lens equations</vt:lpstr>
      <vt:lpstr>Example</vt:lpstr>
      <vt:lpstr>Reflection from a flat surface</vt:lpstr>
      <vt:lpstr>Spherical mirrors</vt:lpstr>
      <vt:lpstr>Ray diagrams for mirrors</vt:lpstr>
      <vt:lpstr>Example 1:  concave mirror</vt:lpstr>
      <vt:lpstr>Example 2: concave mirror</vt:lpstr>
      <vt:lpstr>Example 3: convex mirror</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554</cp:revision>
  <cp:lastPrinted>2011-04-21T17:00:36Z</cp:lastPrinted>
  <dcterms:created xsi:type="dcterms:W3CDTF">2002-07-11T17:04:39Z</dcterms:created>
  <dcterms:modified xsi:type="dcterms:W3CDTF">2023-12-15T15:20:38Z</dcterms:modified>
</cp:coreProperties>
</file>