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45" r:id="rId1"/>
  </p:sldMasterIdLst>
  <p:notesMasterIdLst>
    <p:notesMasterId r:id="rId6"/>
  </p:notesMasterIdLst>
  <p:handoutMasterIdLst>
    <p:handoutMasterId r:id="rId7"/>
  </p:handoutMasterIdLst>
  <p:sldIdLst>
    <p:sldId id="303" r:id="rId2"/>
    <p:sldId id="330" r:id="rId3"/>
    <p:sldId id="320" r:id="rId4"/>
    <p:sldId id="324" r:id="rId5"/>
  </p:sldIdLst>
  <p:sldSz cx="9144000" cy="6858000" type="screen4x3"/>
  <p:notesSz cx="6858000" cy="9144000"/>
  <p:custDataLst>
    <p:tags r:id="rId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9">
          <p15:clr>
            <a:srgbClr val="A4A3A4"/>
          </p15:clr>
        </p15:guide>
        <p15:guide id="2" orient="horz" pos="1803">
          <p15:clr>
            <a:srgbClr val="A4A3A4"/>
          </p15:clr>
        </p15:guide>
        <p15:guide id="3" pos="2880">
          <p15:clr>
            <a:srgbClr val="A4A3A4"/>
          </p15:clr>
        </p15:guide>
        <p15:guide id="4" pos="192">
          <p15:clr>
            <a:srgbClr val="A4A3A4"/>
          </p15:clr>
        </p15:guide>
        <p15:guide id="5" pos="332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A37"/>
    <a:srgbClr val="00417E"/>
    <a:srgbClr val="FFECD7"/>
    <a:srgbClr val="F7955A"/>
    <a:srgbClr val="666699"/>
    <a:srgbClr val="0066CC"/>
    <a:srgbClr val="00487A"/>
    <a:srgbClr val="D333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47" autoAdjust="0"/>
    <p:restoredTop sz="93202" autoAdjust="0"/>
  </p:normalViewPr>
  <p:slideViewPr>
    <p:cSldViewPr>
      <p:cViewPr>
        <p:scale>
          <a:sx n="110" d="100"/>
          <a:sy n="110" d="100"/>
        </p:scale>
        <p:origin x="1092" y="76"/>
      </p:cViewPr>
      <p:guideLst>
        <p:guide orient="horz" pos="1209"/>
        <p:guide orient="horz" pos="1803"/>
        <p:guide pos="2880"/>
        <p:guide pos="192"/>
        <p:guide pos="33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fld id="{B4D4A477-E489-4D48-B0DE-C00A06EDB9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fld id="{F0C69C93-BAD1-48EF-94E0-CF535B80067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\\Ps14\ircd\50694_Young_Freedman_13e_IRDVD\Supplied\67546Young13e_marktg\Links\Calatrava-Bridge_sml.jpg">
            <a:extLst>
              <a:ext uri="{FF2B5EF4-FFF2-40B4-BE49-F238E27FC236}">
                <a16:creationId xmlns:a16="http://schemas.microsoft.com/office/drawing/2014/main" id="{D07B1BA9-07BE-CBC4-E65E-59CA3928FCD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25000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17">
            <a:extLst>
              <a:ext uri="{FF2B5EF4-FFF2-40B4-BE49-F238E27FC236}">
                <a16:creationId xmlns:a16="http://schemas.microsoft.com/office/drawing/2014/main" id="{E070CEEE-303B-1986-EFA1-BE171A59F3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0350" y="5029200"/>
            <a:ext cx="86868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" dist="25399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1800" dirty="0">
                <a:solidFill>
                  <a:srgbClr val="D33325"/>
                </a:solidFill>
                <a:latin typeface="Arial" charset="0"/>
              </a:rPr>
              <a:t>PowerPoint</a:t>
            </a:r>
            <a:r>
              <a:rPr lang="en-US" sz="1800" baseline="30000" dirty="0">
                <a:solidFill>
                  <a:srgbClr val="D33325"/>
                </a:solidFill>
                <a:latin typeface="Arial" charset="0"/>
              </a:rPr>
              <a:t>®</a:t>
            </a:r>
            <a:r>
              <a:rPr lang="en-US" sz="1800" dirty="0">
                <a:solidFill>
                  <a:srgbClr val="D33325"/>
                </a:solidFill>
                <a:latin typeface="Arial" charset="0"/>
              </a:rPr>
              <a:t> Lectures for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Arial" charset="0"/>
              </a:rPr>
              <a:t>University Physics, Thirteenth Edition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Times New Roman" charset="0"/>
              </a:rPr>
              <a:t>   – Hugh D. Young and Roger A. Freedman</a:t>
            </a:r>
          </a:p>
        </p:txBody>
      </p:sp>
      <p:sp>
        <p:nvSpPr>
          <p:cNvPr id="12" name="Text Box 23">
            <a:extLst>
              <a:ext uri="{FF2B5EF4-FFF2-40B4-BE49-F238E27FC236}">
                <a16:creationId xmlns:a16="http://schemas.microsoft.com/office/drawing/2014/main" id="{063ED4E8-4AD3-BC78-7DF1-3E2BAC76D76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4000" y="6096000"/>
            <a:ext cx="3086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49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en-US" sz="1800" b="1">
                <a:solidFill>
                  <a:srgbClr val="D33325"/>
                </a:solidFill>
                <a:latin typeface="Times New Roman" panose="02020603050405020304" pitchFamily="18" charset="0"/>
              </a:rPr>
              <a:t>Lectures by Wayne Anderson</a:t>
            </a:r>
          </a:p>
        </p:txBody>
      </p:sp>
    </p:spTree>
    <p:extLst>
      <p:ext uri="{BB962C8B-B14F-4D97-AF65-F5344CB8AC3E}">
        <p14:creationId xmlns:p14="http://schemas.microsoft.com/office/powerpoint/2010/main" val="3190399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904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369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0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6484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5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751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5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90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895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313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smtClean="0"/>
              <a:t>12/15/2023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155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058F-B960-4439-B370-43D89816EE05}" type="datetimeFigureOut">
              <a:rPr lang="en-US" smtClean="0"/>
              <a:t>12/15/2023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9B06-CF2A-459A-8CBC-F18C1D67D2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097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9144001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1154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3" name="Rectangle 1032">
            <a:extLst>
              <a:ext uri="{FF2B5EF4-FFF2-40B4-BE49-F238E27FC236}">
                <a16:creationId xmlns:a16="http://schemas.microsoft.com/office/drawing/2014/main" id="{08CB54FC-0B2A-4107-9A70-958B90B765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8763" y="634946"/>
            <a:ext cx="3845379" cy="1450757"/>
          </a:xfrm>
        </p:spPr>
        <p:txBody>
          <a:bodyPr>
            <a:normAutofit/>
          </a:bodyPr>
          <a:lstStyle/>
          <a:p>
            <a:r>
              <a:rPr lang="en-US" dirty="0"/>
              <a:t>INDUCTANCE</a:t>
            </a:r>
            <a:endParaRPr lang="en-US"/>
          </a:p>
        </p:txBody>
      </p:sp>
      <p:pic>
        <p:nvPicPr>
          <p:cNvPr id="1026" name="Picture 2" descr="https://tse2.mm.bing.net/th?id=OIP.fzWoq1Mis6Z5zMokZZ9C6QHaIm&amp;pid=Api&amp;P=0&amp;w=300&amp;h=3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394" y="900995"/>
            <a:ext cx="4088720" cy="473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35" name="Straight Connector 1034">
            <a:extLst>
              <a:ext uri="{FF2B5EF4-FFF2-40B4-BE49-F238E27FC236}">
                <a16:creationId xmlns:a16="http://schemas.microsoft.com/office/drawing/2014/main" id="{7855A9B5-1710-4B19-B0F1-CDFDD4ED5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808763" y="2086188"/>
            <a:ext cx="356160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9109116F-DFA5-968D-1C61-47583C9D0D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543800" y="5424483"/>
            <a:ext cx="1231499" cy="835224"/>
          </a:xfrm>
          <a:prstGeom prst="rect">
            <a:avLst/>
          </a:prstGeom>
        </p:spPr>
      </p:pic>
      <p:sp>
        <p:nvSpPr>
          <p:cNvPr id="1037" name="Rectangle 1036">
            <a:extLst>
              <a:ext uri="{FF2B5EF4-FFF2-40B4-BE49-F238E27FC236}">
                <a16:creationId xmlns:a16="http://schemas.microsoft.com/office/drawing/2014/main" id="{6587DBF8-5C50-4034-8B79-FE54A01A8E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6334316"/>
            <a:ext cx="9143989" cy="66484"/>
          </a:xfrm>
          <a:prstGeom prst="rect">
            <a:avLst/>
          </a:prstGeom>
          <a:solidFill>
            <a:srgbClr val="FF9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14720853-E885-4BE5-BFE2-24004CEF69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rgbClr val="8E4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600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8CB54FC-0B2A-4107-9A70-958B90B765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8763" y="634946"/>
            <a:ext cx="4088720" cy="1450757"/>
          </a:xfrm>
        </p:spPr>
        <p:txBody>
          <a:bodyPr>
            <a:normAutofit/>
          </a:bodyPr>
          <a:lstStyle/>
          <a:p>
            <a:r>
              <a:rPr lang="en-US" altLang="en-US" dirty="0"/>
              <a:t>Mutual inductance</a:t>
            </a:r>
            <a:endParaRPr lang="en-US" dirty="0"/>
          </a:p>
        </p:txBody>
      </p:sp>
      <p:pic>
        <p:nvPicPr>
          <p:cNvPr id="4" name="Picture 3" descr="A diagram of a coil and a wire&#10;&#10;Description automatically generated">
            <a:extLst>
              <a:ext uri="{FF2B5EF4-FFF2-40B4-BE49-F238E27FC236}">
                <a16:creationId xmlns:a16="http://schemas.microsoft.com/office/drawing/2014/main" id="{B2BE144F-1590-B384-189A-B5F1D637F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394" y="1970811"/>
            <a:ext cx="4088720" cy="259633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855A9B5-1710-4B19-B0F1-CDFDD4ED5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808763" y="2086188"/>
            <a:ext cx="356160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808763" y="2198914"/>
                <a:ext cx="3845379" cy="3670180"/>
              </a:xfrm>
            </p:spPr>
            <p:txBody>
              <a:bodyPr>
                <a:normAutofit fontScale="85000" lnSpcReduction="10000"/>
              </a:bodyPr>
              <a:lstStyle/>
              <a:p>
                <a:r>
                  <a:rPr lang="en-US" sz="1700" dirty="0">
                    <a:latin typeface="Cambria Math" panose="02040503050406030204" pitchFamily="18" charset="0"/>
                  </a:rPr>
                  <a:t>A changing current in one coil induces a current in a neighboring coil.</a:t>
                </a:r>
              </a:p>
              <a:p>
                <a:r>
                  <a:rPr lang="en-US" sz="1700" dirty="0">
                    <a:latin typeface="Cambria Math" panose="02040503050406030204" pitchFamily="18" charset="0"/>
                  </a:rPr>
                  <a:t>Mutually induced </a:t>
                </a:r>
                <a:r>
                  <a:rPr lang="en-US" sz="1700" i="1" dirty="0">
                    <a:latin typeface="Cambria Math" panose="02040503050406030204" pitchFamily="18" charset="0"/>
                  </a:rPr>
                  <a:t>emf’</a:t>
                </a:r>
                <a:r>
                  <a:rPr lang="en-US" sz="1700" dirty="0">
                    <a:latin typeface="Cambria Math" panose="02040503050406030204" pitchFamily="18" charset="0"/>
                  </a:rPr>
                  <a:t>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7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700" i="1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1700" b="0" i="1" smtClean="0">
                          <a:latin typeface="Cambria Math" panose="02040503050406030204" pitchFamily="18" charset="0"/>
                        </a:rPr>
                        <m:t>𝑀</m:t>
                      </m:r>
                      <m:f>
                        <m:fPr>
                          <m:ctrlPr>
                            <a:rPr lang="en-US" sz="17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17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700" b="0" i="0" smtClean="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</m:oMath>
                  </m:oMathPara>
                </a14:m>
                <a:endParaRPr lang="en-US" altLang="en-US" sz="1700" dirty="0"/>
              </a:p>
              <a:p>
                <a:pPr marL="0" indent="0">
                  <a:buNone/>
                </a:pPr>
                <a:endParaRPr lang="en-US" altLang="en-US" sz="17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7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1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700" i="1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1700" i="1">
                          <a:latin typeface="Cambria Math" panose="02040503050406030204" pitchFamily="18" charset="0"/>
                        </a:rPr>
                        <m:t>𝑀</m:t>
                      </m:r>
                      <m:f>
                        <m:fPr>
                          <m:ctrlPr>
                            <a:rPr lang="en-US" sz="17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17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70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en-US" sz="17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</m:oMath>
                  </m:oMathPara>
                </a14:m>
                <a:endParaRPr lang="en-US" altLang="en-US" sz="1700" dirty="0"/>
              </a:p>
              <a:p>
                <a:r>
                  <a:rPr lang="en-US" altLang="en-US" sz="1700" dirty="0"/>
                  <a:t>Mutual inductance:</a:t>
                </a:r>
              </a:p>
              <a:p>
                <a:pPr marL="0" indent="0">
                  <a:buNone/>
                </a:pPr>
                <a:endParaRPr lang="en-US" altLang="en-US" sz="17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700" b="0" i="1" smtClean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sz="17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7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7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7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700"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b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17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70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</m:e>
                            <m:sub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sz="17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7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7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7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700"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b>
                              <m:r>
                                <a:rPr lang="en-US" sz="17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17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170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altLang="en-US" sz="1700" dirty="0"/>
              </a:p>
              <a:p>
                <a:r>
                  <a:rPr lang="en-US" altLang="en-US" sz="1700" dirty="0"/>
                  <a:t>Note: SI Unit of mutual inductance is </a:t>
                </a:r>
                <a:r>
                  <a:rPr lang="en-US" altLang="en-US" sz="1700" b="1" dirty="0"/>
                  <a:t>henry</a:t>
                </a:r>
                <a:r>
                  <a:rPr lang="en-US" altLang="en-US" sz="1700" dirty="0"/>
                  <a:t> (H) </a:t>
                </a:r>
              </a:p>
              <a:p>
                <a:endParaRPr lang="en-US" sz="17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808763" y="2198914"/>
                <a:ext cx="3845379" cy="3670180"/>
              </a:xfrm>
              <a:blipFill>
                <a:blip r:embed="rId3"/>
                <a:stretch>
                  <a:fillRect l="-475" t="-1661" r="-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6587DBF8-5C50-4034-8B79-FE54A01A8E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6334316"/>
            <a:ext cx="9143989" cy="66484"/>
          </a:xfrm>
          <a:prstGeom prst="rect">
            <a:avLst/>
          </a:prstGeom>
          <a:solidFill>
            <a:srgbClr val="D73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4720853-E885-4BE5-BFE2-24004CEF69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9D254F-7B95-1619-4856-19E1E1FE821C}"/>
              </a:ext>
            </a:extLst>
          </p:cNvPr>
          <p:cNvSpPr txBox="1"/>
          <p:nvPr/>
        </p:nvSpPr>
        <p:spPr>
          <a:xfrm>
            <a:off x="489858" y="4758234"/>
            <a:ext cx="403860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These coils can induce emfs in one another like an inefficient transformer. Their mutual inductance M indicates the effectiveness of the coupling between them. Here a change in current in coil 1 is seen to induce an emf in coil 2. (Note that " </a:t>
            </a:r>
            <a:r>
              <a:rPr lang="en-US" sz="1400" i="1" dirty="0"/>
              <a:t>E</a:t>
            </a:r>
            <a:r>
              <a:rPr lang="en-US" sz="1400" baseline="-25000" dirty="0"/>
              <a:t>2</a:t>
            </a:r>
            <a:r>
              <a:rPr lang="en-US" sz="1400" dirty="0"/>
              <a:t> induced" represents the induced emf in coil 2.)</a:t>
            </a:r>
          </a:p>
        </p:txBody>
      </p:sp>
    </p:spTree>
    <p:extLst>
      <p:ext uri="{BB962C8B-B14F-4D97-AF65-F5344CB8AC3E}">
        <p14:creationId xmlns:p14="http://schemas.microsoft.com/office/powerpoint/2010/main" val="4085431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757238"/>
            <a:ext cx="8001000" cy="838200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Example: calculating mutual inductance</a:t>
            </a:r>
            <a:r>
              <a:rPr lang="en-US" altLang="en-US" dirty="0">
                <a:cs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710" y="1981200"/>
            <a:ext cx="8493890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900" dirty="0"/>
              <a:t>In one form of Tesla coil (a high-voltage generator), a long solenoid with length </a:t>
            </a:r>
            <a:r>
              <a:rPr lang="en-US" sz="1900" i="1" dirty="0"/>
              <a:t>l </a:t>
            </a:r>
            <a:r>
              <a:rPr lang="en-US" sz="1900" dirty="0"/>
              <a:t>and cross-sectional area </a:t>
            </a:r>
            <a:r>
              <a:rPr lang="en-US" sz="1900" i="1" dirty="0"/>
              <a:t>A </a:t>
            </a:r>
            <a:r>
              <a:rPr lang="en-US" sz="1900" dirty="0"/>
              <a:t>is closely wound with N</a:t>
            </a:r>
            <a:r>
              <a:rPr lang="en-US" sz="1900" baseline="-25000" dirty="0"/>
              <a:t>1</a:t>
            </a:r>
            <a:r>
              <a:rPr lang="en-US" sz="1900" dirty="0"/>
              <a:t> turns of wire.  A coil with N</a:t>
            </a:r>
            <a:r>
              <a:rPr lang="en-US" sz="1900" baseline="-25000" dirty="0"/>
              <a:t>2</a:t>
            </a:r>
            <a:r>
              <a:rPr lang="en-US" sz="1900" dirty="0"/>
              <a:t> turns surrounds it at its center. Find the mutual inductance.</a:t>
            </a:r>
          </a:p>
          <a:p>
            <a:pPr marL="0" indent="0">
              <a:buNone/>
            </a:pPr>
            <a:r>
              <a:rPr lang="en-US" sz="1900" dirty="0"/>
              <a:t> </a:t>
            </a:r>
          </a:p>
        </p:txBody>
      </p:sp>
      <p:pic>
        <p:nvPicPr>
          <p:cNvPr id="6" name="Picture 5" descr="30_03_Fig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190" y="2819400"/>
            <a:ext cx="4579846" cy="2862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842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320800"/>
          </a:xfrm>
        </p:spPr>
        <p:txBody>
          <a:bodyPr>
            <a:normAutofit/>
          </a:bodyPr>
          <a:lstStyle/>
          <a:p>
            <a:r>
              <a:rPr lang="en-US" altLang="en-US" dirty="0"/>
              <a:t>Self-inductance and inductors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09599" y="1524000"/>
                <a:ext cx="6347714" cy="3880773"/>
              </a:xfrm>
            </p:spPr>
            <p:txBody>
              <a:bodyPr>
                <a:normAutofit/>
              </a:bodyPr>
              <a:lstStyle/>
              <a:p>
                <a:endParaRPr lang="en-US" altLang="en-US" i="1" dirty="0"/>
              </a:p>
              <a:p>
                <a:r>
                  <a:rPr lang="en-US" altLang="en-US" dirty="0"/>
                  <a:t>A varying current in a circuit induces an </a:t>
                </a:r>
                <a:r>
                  <a:rPr lang="en-US" altLang="en-US" i="1" dirty="0"/>
                  <a:t>emf</a:t>
                </a:r>
                <a:r>
                  <a:rPr lang="en-US" altLang="en-US" dirty="0"/>
                  <a:t> in that same circuit.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alt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sSub>
                            <m:sSubPr>
                              <m:ctrlPr>
                                <a:rPr lang="en-US" alt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alt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Φ</m:t>
                              </m:r>
                            </m:e>
                            <m:sub>
                              <m:r>
                                <a:rPr lang="en-US" altLang="en-US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num>
                        <m:den>
                          <m: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den>
                      </m:f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i="1" dirty="0">
                    <a:latin typeface="Cambria Math" panose="02040503050406030204" pitchFamily="18" charset="0"/>
                  </a:rPr>
                  <a:t>                                        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Φ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𝑑𝑖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</m:oMath>
                </a14:m>
                <a:endParaRPr lang="en-US" altLang="en-US" dirty="0"/>
              </a:p>
              <a:p>
                <a:r>
                  <a:rPr lang="en-US" altLang="en-US" dirty="0"/>
                  <a:t>Self-induced </a:t>
                </a:r>
                <a:r>
                  <a:rPr lang="en-US" altLang="en-US" dirty="0" err="1"/>
                  <a:t>emf</a:t>
                </a:r>
                <a:r>
                  <a:rPr lang="en-US" altLang="en-US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𝐿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</m:oMath>
                  </m:oMathPara>
                </a14:m>
                <a:endParaRPr lang="en-US" altLang="en-US" dirty="0"/>
              </a:p>
              <a:p>
                <a:pPr marL="0" indent="0">
                  <a:buNone/>
                </a:pPr>
                <a:endParaRPr lang="en-US" altLang="en-US" dirty="0"/>
              </a:p>
              <a:p>
                <a:pPr marL="0" indent="0">
                  <a:buNone/>
                </a:pPr>
                <a:endParaRPr lang="en-US" alt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599" y="1524000"/>
                <a:ext cx="6347714" cy="3880773"/>
              </a:xfrm>
              <a:blipFill>
                <a:blip r:embed="rId2"/>
                <a:stretch>
                  <a:fillRect l="-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37610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VERSION" val="XP"/>
  <p:tag name="ISGAMESHOW" val="False"/>
</p:tagLst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8644</TotalTime>
  <Words>196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Retrospect</vt:lpstr>
      <vt:lpstr>INDUCTANCE</vt:lpstr>
      <vt:lpstr>Mutual inductance</vt:lpstr>
      <vt:lpstr>Example: calculating mutual inductance </vt:lpstr>
      <vt:lpstr>Self-inductance and inductors</vt:lpstr>
    </vt:vector>
  </TitlesOfParts>
  <Company>Benjamin Cummings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slide</dc:title>
  <dc:creator>BCP User</dc:creator>
  <cp:lastModifiedBy>Tatiana Krivosheev</cp:lastModifiedBy>
  <cp:revision>487</cp:revision>
  <cp:lastPrinted>2011-04-21T17:00:36Z</cp:lastPrinted>
  <dcterms:created xsi:type="dcterms:W3CDTF">2002-07-11T17:04:39Z</dcterms:created>
  <dcterms:modified xsi:type="dcterms:W3CDTF">2023-12-15T15:19:32Z</dcterms:modified>
</cp:coreProperties>
</file>