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5"/>
  </p:notesMasterIdLst>
  <p:sldIdLst>
    <p:sldId id="256" r:id="rId2"/>
    <p:sldId id="278" r:id="rId3"/>
    <p:sldId id="469" r:id="rId4"/>
    <p:sldId id="470" r:id="rId5"/>
    <p:sldId id="457" r:id="rId6"/>
    <p:sldId id="458" r:id="rId7"/>
    <p:sldId id="459" r:id="rId8"/>
    <p:sldId id="471" r:id="rId9"/>
    <p:sldId id="477" r:id="rId10"/>
    <p:sldId id="460" r:id="rId11"/>
    <p:sldId id="476" r:id="rId12"/>
    <p:sldId id="461" r:id="rId13"/>
    <p:sldId id="472" r:id="rId14"/>
    <p:sldId id="473" r:id="rId15"/>
    <p:sldId id="475" r:id="rId16"/>
    <p:sldId id="462" r:id="rId17"/>
    <p:sldId id="463" r:id="rId18"/>
    <p:sldId id="467" r:id="rId19"/>
    <p:sldId id="478" r:id="rId20"/>
    <p:sldId id="474" r:id="rId21"/>
    <p:sldId id="483" r:id="rId22"/>
    <p:sldId id="479" r:id="rId23"/>
    <p:sldId id="480" r:id="rId2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74"/>
    <p:restoredTop sz="94694"/>
  </p:normalViewPr>
  <p:slideViewPr>
    <p:cSldViewPr snapToGrid="0" snapToObjects="1">
      <p:cViewPr varScale="1">
        <p:scale>
          <a:sx n="161" d="100"/>
          <a:sy n="161" d="100"/>
        </p:scale>
        <p:origin x="91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341D8-9536-8141-92CB-5421D525FB19}" type="datetimeFigureOut">
              <a:rPr lang="en-US" smtClean="0"/>
              <a:t>5/13/21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C775A5-3B14-8449-84DC-A2B97C7C2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02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912C83-8DBF-4419-BF96-E281A43FC56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Building Blocks (I)</a:t>
            </a: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IT4833/6833</a:t>
            </a:r>
          </a:p>
        </p:txBody>
      </p:sp>
    </p:spTree>
    <p:extLst>
      <p:ext uri="{BB962C8B-B14F-4D97-AF65-F5344CB8AC3E}">
        <p14:creationId xmlns:p14="http://schemas.microsoft.com/office/powerpoint/2010/main" val="1471471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874138"/>
            <a:ext cx="2057400" cy="273844"/>
          </a:xfrm>
        </p:spPr>
        <p:txBody>
          <a:bodyPr/>
          <a:lstStyle/>
          <a:p>
            <a:fld id="{02989721-2E5E-A74E-BDA4-3350CBAAF42E}" type="datetimeFigureOut">
              <a:rPr lang="en-US" smtClean="0"/>
              <a:t>5/13/21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874138"/>
            <a:ext cx="30861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874138"/>
            <a:ext cx="2057400" cy="273844"/>
          </a:xfrm>
        </p:spPr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853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5/13/21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241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5/13/21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304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5/13/21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783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5/13/21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28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5/13/21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867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5/13/21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03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5/13/21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45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5/13/21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43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5/13/21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398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5/13/21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473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89721-2E5E-A74E-BDA4-3350CBAAF42E}" type="datetimeFigureOut">
              <a:rPr lang="en-US" smtClean="0"/>
              <a:t>5/13/21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45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1314450"/>
            <a:ext cx="5829300" cy="1102519"/>
          </a:xfrm>
        </p:spPr>
        <p:txBody>
          <a:bodyPr/>
          <a:lstStyle/>
          <a:p>
            <a:r>
              <a:rPr lang="en-US"/>
              <a:t>Wireless </a:t>
            </a:r>
            <a:r>
              <a:rPr lang="en-US" dirty="0"/>
              <a:t>Security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1700" y="2631281"/>
            <a:ext cx="4800600" cy="1314450"/>
          </a:xfrm>
        </p:spPr>
        <p:txBody>
          <a:bodyPr/>
          <a:lstStyle/>
          <a:p>
            <a:r>
              <a:rPr lang="en-US" dirty="0"/>
              <a:t>Ming Yang</a:t>
            </a:r>
          </a:p>
        </p:txBody>
      </p:sp>
    </p:spTree>
    <p:extLst>
      <p:ext uri="{BB962C8B-B14F-4D97-AF65-F5344CB8AC3E}">
        <p14:creationId xmlns:p14="http://schemas.microsoft.com/office/powerpoint/2010/main" val="25286370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Shared Key Authentication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67BD-6603-4DEE-A489-08DE3E9B9B5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내용 개체 틀 6"/>
          <p:cNvSpPr txBox="1">
            <a:spLocks/>
          </p:cNvSpPr>
          <p:nvPr/>
        </p:nvSpPr>
        <p:spPr>
          <a:xfrm>
            <a:off x="1503760" y="1200150"/>
            <a:ext cx="6192440" cy="342661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marL="257175" indent="-257175" defTabSz="6858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ko-KR" altLang="en-US" sz="2400" dirty="0">
              <a:latin typeface="Comic Sans MS" pitchFamily="66" charset="0"/>
              <a:ea typeface="굴림"/>
              <a:cs typeface="굴림"/>
            </a:endParaRPr>
          </a:p>
        </p:txBody>
      </p:sp>
      <p:pic>
        <p:nvPicPr>
          <p:cNvPr id="10" name="Picture 5" descr="Shared Key Authentic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1" y="2457451"/>
            <a:ext cx="5279231" cy="22217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" name="내용 개체 틀 1"/>
          <p:cNvSpPr>
            <a:spLocks noGrp="1"/>
          </p:cNvSpPr>
          <p:nvPr>
            <p:ph idx="1"/>
          </p:nvPr>
        </p:nvSpPr>
        <p:spPr>
          <a:xfrm>
            <a:off x="1503760" y="976313"/>
            <a:ext cx="6192440" cy="3650456"/>
          </a:xfrm>
        </p:spPr>
        <p:txBody>
          <a:bodyPr/>
          <a:lstStyle/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Based on “challenge-response” mechanism.</a:t>
            </a:r>
          </a:p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Two groups of STAs</a:t>
            </a:r>
          </a:p>
          <a:p>
            <a:pPr lvl="1"/>
            <a:r>
              <a:rPr lang="en-US" altLang="ko-KR" sz="1500" dirty="0">
                <a:latin typeface="Comic Sans MS" pitchFamily="66" charset="0"/>
                <a:ea typeface="굴림"/>
                <a:cs typeface="굴림"/>
              </a:rPr>
              <a:t>group 1 : access allowed – shared </a:t>
            </a:r>
            <a:r>
              <a:rPr lang="en-US" altLang="ko-KR" sz="1500" i="1" u="sng" dirty="0">
                <a:latin typeface="Comic Sans MS" pitchFamily="66" charset="0"/>
                <a:ea typeface="굴림"/>
                <a:cs typeface="굴림"/>
              </a:rPr>
              <a:t>a secret key </a:t>
            </a:r>
            <a:r>
              <a:rPr lang="en-US" altLang="ko-KR" sz="1500" dirty="0">
                <a:latin typeface="Comic Sans MS" pitchFamily="66" charset="0"/>
                <a:ea typeface="굴림"/>
                <a:cs typeface="굴림"/>
              </a:rPr>
              <a:t>with AP</a:t>
            </a:r>
          </a:p>
          <a:p>
            <a:pPr lvl="1"/>
            <a:r>
              <a:rPr lang="en-US" altLang="ko-KR" sz="1500" dirty="0">
                <a:latin typeface="Comic Sans MS" pitchFamily="66" charset="0"/>
                <a:ea typeface="굴림"/>
                <a:cs typeface="굴림"/>
              </a:rPr>
              <a:t>group 2 : access not allowed</a:t>
            </a:r>
            <a:endParaRPr lang="ko-KR" altLang="en-US" sz="1500" dirty="0">
              <a:latin typeface="Comic Sans MS" pitchFamily="66" charset="0"/>
              <a:ea typeface="굴림"/>
              <a:cs typeface="굴림"/>
            </a:endParaRPr>
          </a:p>
        </p:txBody>
      </p:sp>
    </p:spTree>
    <p:extLst>
      <p:ext uri="{BB962C8B-B14F-4D97-AF65-F5344CB8AC3E}">
        <p14:creationId xmlns:p14="http://schemas.microsoft.com/office/powerpoint/2010/main" val="1575319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05978"/>
            <a:ext cx="6172200" cy="594122"/>
          </a:xfrm>
        </p:spPr>
        <p:txBody>
          <a:bodyPr/>
          <a:lstStyle/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Pre-Shared Key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67BD-6603-4DEE-A489-08DE3E9B9B58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3794" name="Picture 2" descr="Pre-Shared Key"/>
          <p:cNvPicPr>
            <a:picLocks noChangeAspect="1" noChangeArrowheads="1"/>
          </p:cNvPicPr>
          <p:nvPr/>
        </p:nvPicPr>
        <p:blipFill>
          <a:blip r:embed="rId2" cstate="print"/>
          <a:srcRect t="2069" r="37917" b="37931"/>
          <a:stretch>
            <a:fillRect/>
          </a:stretch>
        </p:blipFill>
        <p:spPr bwMode="auto">
          <a:xfrm>
            <a:off x="1371600" y="971550"/>
            <a:ext cx="6400800" cy="3737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2686050" y="3028950"/>
            <a:ext cx="4857750" cy="5143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020447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Authentication and Handoffs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67BD-6603-4DEE-A489-08DE3E9B9B58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9217" name="Picture 1" descr="Authentication and Handoff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" y="1073944"/>
            <a:ext cx="4893469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886450" y="1143000"/>
            <a:ext cx="188595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This re-authentication delay becomes</a:t>
            </a:r>
          </a:p>
          <a:p>
            <a:r>
              <a:rPr lang="en-US" dirty="0"/>
              <a:t>even more of a bottleneck for real time applications like voice. Although this is not exactly a security loophole, it is a “drawback” of using the security.</a:t>
            </a:r>
          </a:p>
        </p:txBody>
      </p:sp>
    </p:spTree>
    <p:extLst>
      <p:ext uri="{BB962C8B-B14F-4D97-AF65-F5344CB8AC3E}">
        <p14:creationId xmlns:p14="http://schemas.microsoft.com/office/powerpoint/2010/main" val="3587174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Problems with 802.11 Authentication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67BD-6603-4DEE-A489-08DE3E9B9B5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Authentication with shared key.</a:t>
            </a:r>
          </a:p>
          <a:p>
            <a:pPr lvl="1"/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No way for the AP to reliably determine the exact identity of STA (</a:t>
            </a:r>
            <a:r>
              <a:rPr lang="en-US" altLang="ko-KR" u="sng" dirty="0">
                <a:latin typeface="Comic Sans MS" pitchFamily="66" charset="0"/>
                <a:ea typeface="굴림"/>
                <a:cs typeface="굴림"/>
              </a:rPr>
              <a:t>only checking a “group” of STAs</a:t>
            </a:r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)</a:t>
            </a:r>
          </a:p>
          <a:p>
            <a:pPr lvl="1">
              <a:buNone/>
            </a:pPr>
            <a:endParaRPr lang="en-US" altLang="ko-KR" dirty="0">
              <a:latin typeface="Comic Sans MS" pitchFamily="66" charset="0"/>
              <a:ea typeface="굴림"/>
              <a:cs typeface="굴림"/>
            </a:endParaRPr>
          </a:p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One-way Authentication</a:t>
            </a:r>
          </a:p>
          <a:p>
            <a:pPr lvl="1"/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STA can not authenticate Network</a:t>
            </a:r>
          </a:p>
          <a:p>
            <a:pPr lvl="1"/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Rouge APs can access virtually everything that the STA sends.</a:t>
            </a:r>
          </a:p>
          <a:p>
            <a:pPr lvl="1"/>
            <a:endParaRPr lang="en-US" altLang="ko-KR" dirty="0">
              <a:latin typeface="Comic Sans MS" pitchFamily="66" charset="0"/>
              <a:ea typeface="굴림"/>
              <a:cs typeface="굴림"/>
            </a:endParaRPr>
          </a:p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Suffers all drawbacks that WEP suffers.</a:t>
            </a:r>
            <a:endParaRPr lang="ko-KR" altLang="en-US" dirty="0">
              <a:latin typeface="Comic Sans MS" pitchFamily="66" charset="0"/>
              <a:ea typeface="굴림"/>
              <a:cs typeface="굴림"/>
            </a:endParaRPr>
          </a:p>
        </p:txBody>
      </p:sp>
    </p:spTree>
    <p:extLst>
      <p:ext uri="{BB962C8B-B14F-4D97-AF65-F5344CB8AC3E}">
        <p14:creationId xmlns:p14="http://schemas.microsoft.com/office/powerpoint/2010/main" val="25531836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05978"/>
            <a:ext cx="6172200" cy="651272"/>
          </a:xfrm>
        </p:spPr>
        <p:txBody>
          <a:bodyPr>
            <a:normAutofit/>
          </a:bodyPr>
          <a:lstStyle/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Pseudo Authentication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Data-oriented Wireless NWs  &amp; Security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67BD-6603-4DEE-A489-08DE3E9B9B5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내용 개체 틀 1"/>
          <p:cNvSpPr>
            <a:spLocks noGrp="1"/>
          </p:cNvSpPr>
          <p:nvPr>
            <p:ph idx="1"/>
          </p:nvPr>
        </p:nvSpPr>
        <p:spPr>
          <a:xfrm>
            <a:off x="1485900" y="800100"/>
            <a:ext cx="6172200" cy="742950"/>
          </a:xfrm>
        </p:spPr>
        <p:txBody>
          <a:bodyPr>
            <a:normAutofit/>
          </a:bodyPr>
          <a:lstStyle/>
          <a:p>
            <a:r>
              <a:rPr lang="en-US" altLang="ko-KR" sz="1500" dirty="0">
                <a:solidFill>
                  <a:srgbClr val="FF0000"/>
                </a:solidFill>
                <a:latin typeface="Comic Sans MS" pitchFamily="66" charset="0"/>
                <a:ea typeface="굴림"/>
                <a:cs typeface="굴림"/>
              </a:rPr>
              <a:t>Allows only stations which know the network’s SSID to join the network</a:t>
            </a:r>
            <a:r>
              <a:rPr lang="en-US" altLang="ko-KR" sz="1500" dirty="0">
                <a:latin typeface="Comic Sans MS" pitchFamily="66" charset="0"/>
                <a:ea typeface="굴림"/>
                <a:cs typeface="굴림"/>
              </a:rPr>
              <a:t>: poses minimal challenge since the SSID of the network is often transmitted in the clear without encryption.</a:t>
            </a:r>
          </a:p>
        </p:txBody>
      </p:sp>
      <p:pic>
        <p:nvPicPr>
          <p:cNvPr id="31747" name="Picture 3" descr="Pseudo Authentication"/>
          <p:cNvPicPr>
            <a:picLocks noChangeAspect="1" noChangeArrowheads="1"/>
          </p:cNvPicPr>
          <p:nvPr/>
        </p:nvPicPr>
        <p:blipFill>
          <a:blip r:embed="rId2" cstate="print"/>
          <a:srcRect t="2069" r="41667" b="30345"/>
          <a:stretch>
            <a:fillRect/>
          </a:stretch>
        </p:blipFill>
        <p:spPr bwMode="auto">
          <a:xfrm>
            <a:off x="2000250" y="1600200"/>
            <a:ext cx="51435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3371850" y="3886200"/>
            <a:ext cx="25146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247757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05978"/>
            <a:ext cx="6172200" cy="594122"/>
          </a:xfrm>
        </p:spPr>
        <p:txBody>
          <a:bodyPr>
            <a:normAutofit/>
          </a:bodyPr>
          <a:lstStyle/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MAC Address Filtering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67BD-6603-4DEE-A489-08DE3E9B9B5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내용 개체 틀 1"/>
          <p:cNvSpPr>
            <a:spLocks noGrp="1"/>
          </p:cNvSpPr>
          <p:nvPr>
            <p:ph idx="1"/>
          </p:nvPr>
        </p:nvSpPr>
        <p:spPr>
          <a:xfrm>
            <a:off x="1485900" y="800100"/>
            <a:ext cx="6172200" cy="1028700"/>
          </a:xfrm>
        </p:spPr>
        <p:txBody>
          <a:bodyPr>
            <a:normAutofit/>
          </a:bodyPr>
          <a:lstStyle/>
          <a:p>
            <a:r>
              <a:rPr lang="en-US" altLang="ko-KR" sz="1500" dirty="0">
                <a:solidFill>
                  <a:srgbClr val="FF0000"/>
                </a:solidFill>
                <a:latin typeface="Comic Sans MS" pitchFamily="66" charset="0"/>
                <a:ea typeface="굴림"/>
                <a:cs typeface="굴림"/>
              </a:rPr>
              <a:t>Allows stations with certain MAC addresses to join the network</a:t>
            </a:r>
            <a:r>
              <a:rPr lang="en-US" altLang="ko-KR" sz="1500" dirty="0">
                <a:latin typeface="Comic Sans MS" pitchFamily="66" charset="0"/>
                <a:ea typeface="굴림"/>
                <a:cs typeface="굴림"/>
              </a:rPr>
              <a:t>: not a very secure authentication scheme since most wireless access cards used by stations allow the user to change their MAC address via software; </a:t>
            </a:r>
            <a:endParaRPr lang="ko-KR" altLang="en-US" sz="1500" dirty="0">
              <a:latin typeface="Comic Sans MS" pitchFamily="66" charset="0"/>
              <a:ea typeface="굴림"/>
              <a:cs typeface="굴림"/>
            </a:endParaRPr>
          </a:p>
        </p:txBody>
      </p:sp>
      <p:pic>
        <p:nvPicPr>
          <p:cNvPr id="32770" name="Picture 2" descr="MAC Address Filtering"/>
          <p:cNvPicPr>
            <a:picLocks noChangeAspect="1" noChangeArrowheads="1"/>
          </p:cNvPicPr>
          <p:nvPr/>
        </p:nvPicPr>
        <p:blipFill>
          <a:blip r:embed="rId2" cstate="print"/>
          <a:srcRect t="2164" r="28105" b="42664"/>
          <a:stretch>
            <a:fillRect/>
          </a:stretch>
        </p:blipFill>
        <p:spPr bwMode="auto">
          <a:xfrm>
            <a:off x="1428750" y="1885950"/>
            <a:ext cx="62865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11422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WEP: Confidentiality in 802.11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67BD-6603-4DEE-A489-08DE3E9B9B58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Picture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14450" y="1028700"/>
            <a:ext cx="4037409" cy="2424113"/>
          </a:xfrm>
        </p:spPr>
      </p:pic>
      <p:pic>
        <p:nvPicPr>
          <p:cNvPr id="9" name="Picture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7084" y="3681413"/>
            <a:ext cx="3721894" cy="11394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2901553" y="4572000"/>
            <a:ext cx="120015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WEP Packet</a:t>
            </a:r>
          </a:p>
        </p:txBody>
      </p:sp>
      <p:sp>
        <p:nvSpPr>
          <p:cNvPr id="13" name="내용 개체 틀 1"/>
          <p:cNvSpPr txBox="1">
            <a:spLocks/>
          </p:cNvSpPr>
          <p:nvPr/>
        </p:nvSpPr>
        <p:spPr>
          <a:xfrm>
            <a:off x="5257800" y="1200151"/>
            <a:ext cx="2628900" cy="3394472"/>
          </a:xfrm>
          <a:prstGeom prst="rect">
            <a:avLst/>
          </a:prstGeom>
        </p:spPr>
        <p:txBody>
          <a:bodyPr vert="horz" lIns="68580" tIns="34290" rIns="68580" bIns="34290" rtlCol="0">
            <a:normAutofit fontScale="40000" lnSpcReduction="20000"/>
          </a:bodyPr>
          <a:lstStyle/>
          <a:p>
            <a:pPr marL="257175" indent="-257175" defTabSz="685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ko-KR" sz="2100" dirty="0">
                <a:latin typeface="Comic Sans MS" pitchFamily="66" charset="0"/>
                <a:ea typeface="굴림"/>
                <a:cs typeface="굴림"/>
              </a:rPr>
              <a:t>Step 1: Calculate Integrity Check Value (ICV), 4 bytes</a:t>
            </a:r>
          </a:p>
          <a:p>
            <a:pPr marL="557213" lvl="1" indent="-214313" defTabSz="68580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ICV is the same as “Message Integrity Check”</a:t>
            </a:r>
          </a:p>
          <a:p>
            <a:pPr marL="557213" lvl="1" indent="-214313" defTabSz="685800">
              <a:spcBef>
                <a:spcPct val="20000"/>
              </a:spcBef>
              <a:defRPr/>
            </a:pPr>
            <a:endParaRPr lang="en-US" altLang="ko-KR" dirty="0">
              <a:latin typeface="Comic Sans MS" pitchFamily="66" charset="0"/>
              <a:ea typeface="굴림"/>
              <a:cs typeface="굴림"/>
            </a:endParaRPr>
          </a:p>
          <a:p>
            <a:pPr marL="257175" indent="-257175" defTabSz="685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ko-KR" sz="2100" dirty="0">
                <a:latin typeface="Comic Sans MS" pitchFamily="66" charset="0"/>
                <a:ea typeface="굴림"/>
                <a:cs typeface="굴림"/>
              </a:rPr>
              <a:t>Step 2: Select a “master key”</a:t>
            </a:r>
          </a:p>
          <a:p>
            <a:pPr marL="600075" lvl="1" indent="-257175">
              <a:spcBef>
                <a:spcPct val="20000"/>
              </a:spcBef>
              <a:buFontTx/>
              <a:buChar char="-"/>
            </a:pPr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From one of the “four pre-shared secret keys”</a:t>
            </a:r>
          </a:p>
          <a:p>
            <a:pPr marL="600075" lvl="1" indent="-257175">
              <a:spcBef>
                <a:spcPct val="20000"/>
              </a:spcBef>
            </a:pPr>
            <a:endParaRPr lang="en-US" altLang="ko-KR" dirty="0">
              <a:latin typeface="Comic Sans MS" pitchFamily="66" charset="0"/>
              <a:ea typeface="굴림"/>
              <a:cs typeface="굴림"/>
            </a:endParaRPr>
          </a:p>
          <a:p>
            <a:pPr marL="257175" indent="-257175" defTabSz="685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ko-KR" sz="2100" dirty="0">
                <a:latin typeface="Comic Sans MS" pitchFamily="66" charset="0"/>
                <a:ea typeface="굴림"/>
                <a:cs typeface="굴림"/>
              </a:rPr>
              <a:t>Step 3:  Obtain a “key seed”</a:t>
            </a:r>
          </a:p>
          <a:p>
            <a:pPr marL="257175" indent="-257175" defTabSz="685800">
              <a:spcBef>
                <a:spcPct val="20000"/>
              </a:spcBef>
              <a:defRPr/>
            </a:pPr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	-  How? Select an IV, Concatenate it with the “master key”</a:t>
            </a:r>
          </a:p>
          <a:p>
            <a:pPr marL="557213" lvl="1" indent="-214313" defTabSz="685800">
              <a:spcBef>
                <a:spcPct val="20000"/>
              </a:spcBef>
              <a:defRPr/>
            </a:pPr>
            <a:endParaRPr lang="en-US" altLang="ko-KR" dirty="0">
              <a:latin typeface="Comic Sans MS" pitchFamily="66" charset="0"/>
              <a:ea typeface="굴림"/>
              <a:cs typeface="굴림"/>
            </a:endParaRPr>
          </a:p>
          <a:p>
            <a:pPr marL="257175" indent="-257175" defTabSz="685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ko-KR" sz="2100" dirty="0">
                <a:latin typeface="Comic Sans MS" pitchFamily="66" charset="0"/>
                <a:ea typeface="굴림"/>
                <a:cs typeface="굴림"/>
              </a:rPr>
              <a:t>Step 4: Generate cipher-text</a:t>
            </a:r>
          </a:p>
          <a:p>
            <a:pPr marL="600075" lvl="1" indent="-257175">
              <a:spcBef>
                <a:spcPct val="20000"/>
              </a:spcBef>
              <a:buFontTx/>
              <a:buChar char="-"/>
            </a:pPr>
            <a:r>
              <a:rPr lang="en-US" altLang="ko-KR" sz="2100" dirty="0">
                <a:latin typeface="Comic Sans MS" pitchFamily="66" charset="0"/>
                <a:ea typeface="굴림"/>
                <a:cs typeface="굴림"/>
              </a:rPr>
              <a:t>Key seed is fed to an RC4 key generator</a:t>
            </a:r>
          </a:p>
          <a:p>
            <a:pPr marL="600075" lvl="1" indent="-257175">
              <a:spcBef>
                <a:spcPct val="20000"/>
              </a:spcBef>
              <a:buFontTx/>
              <a:buChar char="-"/>
            </a:pPr>
            <a:r>
              <a:rPr lang="en-US" altLang="ko-KR" sz="2100" dirty="0">
                <a:latin typeface="Comic Sans MS" pitchFamily="66" charset="0"/>
                <a:ea typeface="굴림"/>
                <a:cs typeface="굴림"/>
              </a:rPr>
              <a:t>The resulting key stream is </a:t>
            </a:r>
            <a:r>
              <a:rPr lang="en-US" altLang="ko-KR" sz="2100" dirty="0" err="1">
                <a:latin typeface="Comic Sans MS" pitchFamily="66" charset="0"/>
                <a:ea typeface="굴림"/>
                <a:cs typeface="굴림"/>
              </a:rPr>
              <a:t>XORed</a:t>
            </a:r>
            <a:r>
              <a:rPr lang="en-US" altLang="ko-KR" sz="2100" dirty="0">
                <a:latin typeface="Comic Sans MS" pitchFamily="66" charset="0"/>
                <a:ea typeface="굴림"/>
                <a:cs typeface="굴림"/>
              </a:rPr>
              <a:t> with MPDU + ICV (step 1)</a:t>
            </a:r>
          </a:p>
          <a:p>
            <a:pPr marL="600075" lvl="1" indent="-257175">
              <a:spcBef>
                <a:spcPct val="20000"/>
              </a:spcBef>
              <a:buFontTx/>
              <a:buChar char="-"/>
            </a:pPr>
            <a:endParaRPr lang="en-US" altLang="ko-KR" sz="2100" dirty="0">
              <a:latin typeface="Comic Sans MS" pitchFamily="66" charset="0"/>
              <a:ea typeface="굴림"/>
              <a:cs typeface="굴림"/>
            </a:endParaRPr>
          </a:p>
          <a:p>
            <a:pPr marL="257175" indent="-257175" defTabSz="685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ko-KR" sz="2100" dirty="0">
                <a:latin typeface="Comic Sans MS" pitchFamily="66" charset="0"/>
                <a:ea typeface="굴림"/>
                <a:cs typeface="굴림"/>
              </a:rPr>
              <a:t>Step 5: A 4-byte header is appended to the encrypted packet</a:t>
            </a:r>
          </a:p>
          <a:p>
            <a:pPr marL="600075" lvl="1" indent="-257175">
              <a:spcBef>
                <a:spcPct val="20000"/>
              </a:spcBef>
              <a:buFontTx/>
              <a:buChar char="-"/>
            </a:pPr>
            <a:r>
              <a:rPr lang="en-US" altLang="ko-KR" sz="2100" dirty="0">
                <a:latin typeface="Comic Sans MS" pitchFamily="66" charset="0"/>
                <a:ea typeface="굴림"/>
                <a:cs typeface="굴림"/>
              </a:rPr>
              <a:t>3-byte IV value </a:t>
            </a:r>
          </a:p>
          <a:p>
            <a:pPr marL="600075" lvl="1" indent="-257175">
              <a:spcBef>
                <a:spcPct val="20000"/>
              </a:spcBef>
              <a:buFontTx/>
              <a:buChar char="-"/>
            </a:pPr>
            <a:r>
              <a:rPr lang="en-US" altLang="ko-KR" sz="2100" dirty="0">
                <a:latin typeface="Comic Sans MS" pitchFamily="66" charset="0"/>
                <a:ea typeface="굴림"/>
                <a:cs typeface="굴림"/>
              </a:rPr>
              <a:t>1-byte key-id (specifying one of four pre-shared secret keys being used as the “master key”</a:t>
            </a:r>
            <a:endParaRPr lang="ko-KR" altLang="en-US" sz="2100" dirty="0">
              <a:latin typeface="Comic Sans MS" pitchFamily="66" charset="0"/>
              <a:ea typeface="굴림"/>
              <a:cs typeface="굴림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86400" y="4629150"/>
            <a:ext cx="1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MPDU: MAC Protocol Data Unit</a:t>
            </a:r>
          </a:p>
        </p:txBody>
      </p:sp>
    </p:spTree>
    <p:extLst>
      <p:ext uri="{BB962C8B-B14F-4D97-AF65-F5344CB8AC3E}">
        <p14:creationId xmlns:p14="http://schemas.microsoft.com/office/powerpoint/2010/main" val="2808218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Problems in WEP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67BD-6603-4DEE-A489-08DE3E9B9B5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내용 개체 틀 1"/>
          <p:cNvSpPr>
            <a:spLocks noGrp="1"/>
          </p:cNvSpPr>
          <p:nvPr>
            <p:ph idx="1"/>
          </p:nvPr>
        </p:nvSpPr>
        <p:spPr>
          <a:xfrm>
            <a:off x="1485900" y="1063228"/>
            <a:ext cx="6172200" cy="3394472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en-US" altLang="ko-KR" sz="1500" dirty="0">
                <a:latin typeface="Comic Sans MS" pitchFamily="66" charset="0"/>
                <a:ea typeface="굴림"/>
                <a:cs typeface="굴림"/>
              </a:rPr>
              <a:t>Using a “stream cipher in synchronous mode” (RC4) for encrypting data packets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en-US" altLang="ko-KR" sz="1200" dirty="0">
                <a:latin typeface="Comic Sans MS" pitchFamily="66" charset="0"/>
                <a:ea typeface="굴림"/>
                <a:cs typeface="굴림"/>
              </a:rPr>
              <a:t>Requires that “key generators” at the two communicating nodes MUST BE kept  “synchronized” (Why?  The loss of a single bit of a data stream causes the loss of ALL data following the lost bit!)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en-US" altLang="ko-KR" sz="1200" dirty="0">
                <a:latin typeface="Comic Sans MS" pitchFamily="66" charset="0"/>
                <a:ea typeface="굴림"/>
                <a:cs typeface="굴림"/>
              </a:rPr>
              <a:t>In wireless environment, data loss is widespread.</a:t>
            </a:r>
          </a:p>
          <a:p>
            <a:pPr lvl="1">
              <a:lnSpc>
                <a:spcPct val="120000"/>
              </a:lnSpc>
              <a:spcBef>
                <a:spcPct val="0"/>
              </a:spcBef>
              <a:buNone/>
            </a:pPr>
            <a:endParaRPr lang="en-US" altLang="ko-KR" sz="1200" dirty="0">
              <a:latin typeface="Comic Sans MS" pitchFamily="66" charset="0"/>
              <a:ea typeface="굴림"/>
              <a:cs typeface="굴림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en-US" altLang="ko-KR" sz="1500" dirty="0">
                <a:latin typeface="Comic Sans MS" pitchFamily="66" charset="0"/>
                <a:ea typeface="굴림"/>
                <a:cs typeface="굴림"/>
              </a:rPr>
              <a:t>WEP’s approach: Apply encryption/decryption </a:t>
            </a:r>
            <a:r>
              <a:rPr lang="en-US" altLang="ko-KR" sz="1500" u="sng" dirty="0">
                <a:latin typeface="Comic Sans MS" pitchFamily="66" charset="0"/>
                <a:ea typeface="굴림"/>
                <a:cs typeface="굴림"/>
              </a:rPr>
              <a:t>per packet basis</a:t>
            </a:r>
            <a:r>
              <a:rPr lang="en-US" altLang="ko-KR" sz="1500" dirty="0">
                <a:latin typeface="Comic Sans MS" pitchFamily="66" charset="0"/>
                <a:ea typeface="굴림"/>
                <a:cs typeface="굴림"/>
              </a:rPr>
              <a:t>. </a:t>
            </a:r>
            <a:r>
              <a:rPr lang="en-US" altLang="ko-KR" sz="1500" dirty="0">
                <a:solidFill>
                  <a:srgbClr val="C00000"/>
                </a:solidFill>
                <a:latin typeface="Comic Sans MS" pitchFamily="66" charset="0"/>
                <a:ea typeface="굴림"/>
                <a:cs typeface="굴림"/>
              </a:rPr>
              <a:t>[Changing the problem: from the “session” level to the “packet” level]</a:t>
            </a:r>
          </a:p>
          <a:p>
            <a:pPr lvl="1" eaLnBrk="1" hangingPunct="1"/>
            <a:r>
              <a:rPr lang="en-US" altLang="ko-KR" sz="1350" dirty="0">
                <a:latin typeface="Comic Sans MS" pitchFamily="66" charset="0"/>
                <a:ea typeface="굴림"/>
                <a:cs typeface="굴림"/>
              </a:rPr>
              <a:t>Require to use unique key for every packet.</a:t>
            </a:r>
          </a:p>
          <a:p>
            <a:pPr lvl="1" eaLnBrk="1" hangingPunct="1">
              <a:buNone/>
            </a:pPr>
            <a:endParaRPr lang="en-US" altLang="ko-KR" sz="1350" dirty="0">
              <a:latin typeface="Comic Sans MS" pitchFamily="66" charset="0"/>
              <a:ea typeface="굴림"/>
              <a:cs typeface="굴림"/>
            </a:endParaRPr>
          </a:p>
          <a:p>
            <a:pPr eaLnBrk="1" hangingPunct="1"/>
            <a:r>
              <a:rPr lang="en-US" altLang="ko-KR" sz="1500" dirty="0">
                <a:latin typeface="Comic Sans MS" pitchFamily="66" charset="0"/>
                <a:ea typeface="굴림"/>
                <a:cs typeface="굴림"/>
              </a:rPr>
              <a:t>WEP key = {IV||master key}, 64 bits</a:t>
            </a:r>
          </a:p>
          <a:p>
            <a:pPr lvl="1" eaLnBrk="1" hangingPunct="1"/>
            <a:r>
              <a:rPr lang="en-US" altLang="ko-KR" sz="1200" dirty="0">
                <a:latin typeface="Comic Sans MS" pitchFamily="66" charset="0"/>
                <a:ea typeface="굴림"/>
                <a:cs typeface="굴림"/>
              </a:rPr>
              <a:t>Per-packet key : simple concatenation of IV  (24 bits) and master key (40 bits)</a:t>
            </a:r>
          </a:p>
          <a:p>
            <a:pPr lvl="1" eaLnBrk="1" hangingPunct="1"/>
            <a:r>
              <a:rPr lang="en-US" altLang="ko-KR" sz="1200" dirty="0">
                <a:latin typeface="Comic Sans MS" pitchFamily="66" charset="0"/>
                <a:ea typeface="굴림"/>
                <a:cs typeface="굴림"/>
              </a:rPr>
              <a:t>Master Key: fixed (no change), every packet contains it!</a:t>
            </a:r>
          </a:p>
          <a:p>
            <a:pPr lvl="1" eaLnBrk="1" hangingPunct="1"/>
            <a:r>
              <a:rPr lang="en-US" altLang="ko-KR" sz="1200" dirty="0">
                <a:latin typeface="Comic Sans MS" pitchFamily="66" charset="0"/>
                <a:ea typeface="굴림"/>
                <a:cs typeface="굴림"/>
              </a:rPr>
              <a:t>IV: to be sent in clear text</a:t>
            </a:r>
          </a:p>
        </p:txBody>
      </p:sp>
    </p:spTree>
    <p:extLst>
      <p:ext uri="{BB962C8B-B14F-4D97-AF65-F5344CB8AC3E}">
        <p14:creationId xmlns:p14="http://schemas.microsoft.com/office/powerpoint/2010/main" val="39816341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Data Integrity in 802.11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67BD-6603-4DEE-A489-08DE3E9B9B58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4" descr="Data Integrity in 802.1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494" y="1114425"/>
            <a:ext cx="5815013" cy="2085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" name="내용 개체 틀 3"/>
          <p:cNvSpPr txBox="1">
            <a:spLocks/>
          </p:cNvSpPr>
          <p:nvPr/>
        </p:nvSpPr>
        <p:spPr>
          <a:xfrm>
            <a:off x="1460898" y="3240882"/>
            <a:ext cx="6192440" cy="173116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marL="257175" indent="-257175" defTabSz="685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ko-KR" sz="1500" dirty="0">
                <a:ea typeface="굴림" pitchFamily="50" charset="-127"/>
                <a:cs typeface="한컴바탕"/>
              </a:rPr>
              <a:t>To detect data modification</a:t>
            </a:r>
          </a:p>
          <a:p>
            <a:pPr marL="257175" indent="-257175" defTabSz="685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ko-KR" sz="1500" dirty="0">
                <a:ea typeface="굴림" pitchFamily="50" charset="-127"/>
                <a:cs typeface="한컴바탕"/>
              </a:rPr>
              <a:t>How?</a:t>
            </a:r>
          </a:p>
          <a:p>
            <a:pPr marL="600075" lvl="1" indent="-257175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ko-KR" sz="1500" dirty="0">
                <a:ea typeface="굴림" pitchFamily="50" charset="-127"/>
                <a:cs typeface="한컴바탕"/>
              </a:rPr>
              <a:t>Calculating ICV (Integrity Check Value) over the received data</a:t>
            </a:r>
          </a:p>
          <a:p>
            <a:pPr marL="600075" lvl="1" indent="-257175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ko-KR" sz="1500" dirty="0">
                <a:ea typeface="굴림" pitchFamily="50" charset="-127"/>
                <a:cs typeface="한컴바탕"/>
              </a:rPr>
              <a:t>Comparing it with the ICV attached in the message</a:t>
            </a:r>
          </a:p>
          <a:p>
            <a:pPr marL="257175" indent="-257175" defTabSz="685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ko-KR" sz="1500" dirty="0">
                <a:ea typeface="굴림" pitchFamily="50" charset="-127"/>
                <a:cs typeface="한컴바탕"/>
              </a:rPr>
              <a:t>ICV : CRC-32 (Cyclic Redundancy Check 32 bits)</a:t>
            </a:r>
          </a:p>
          <a:p>
            <a:pPr marL="600075" lvl="1" indent="-257175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ko-KR" sz="1350" dirty="0">
                <a:ea typeface="굴림" pitchFamily="50" charset="-127"/>
                <a:cs typeface="한컴바탕"/>
              </a:rPr>
              <a:t>Not cryptographically computed -&gt; Weak.  </a:t>
            </a:r>
          </a:p>
        </p:txBody>
      </p:sp>
    </p:spTree>
    <p:extLst>
      <p:ext uri="{BB962C8B-B14F-4D97-AF65-F5344CB8AC3E}">
        <p14:creationId xmlns:p14="http://schemas.microsoft.com/office/powerpoint/2010/main" val="39034779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543050" y="285750"/>
            <a:ext cx="6057900" cy="948929"/>
          </a:xfrm>
        </p:spPr>
        <p:txBody>
          <a:bodyPr/>
          <a:lstStyle/>
          <a:p>
            <a:r>
              <a:rPr lang="en-US" altLang="en-US" dirty="0"/>
              <a:t>SHA-1 Hashing Example</a:t>
            </a:r>
          </a:p>
        </p:txBody>
      </p:sp>
      <p:pic>
        <p:nvPicPr>
          <p:cNvPr id="13316" name="Picture 3" descr="SHA-1 Hashing Examp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555" b="48462"/>
          <a:stretch>
            <a:fillRect/>
          </a:stretch>
        </p:blipFill>
        <p:spPr bwMode="auto">
          <a:xfrm>
            <a:off x="2171700" y="1234679"/>
            <a:ext cx="4567238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4861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67BD-6603-4DEE-A489-08DE3E9B9B5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>
                <a:ea typeface="굴림" charset="-127"/>
              </a:rPr>
              <a:t>Objectives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40000"/>
              </a:spcBef>
            </a:pPr>
            <a:r>
              <a:rPr lang="en-US" altLang="ko-KR" dirty="0">
                <a:ea typeface="굴림" pitchFamily="50" charset="-127"/>
              </a:rPr>
              <a:t>To understand </a:t>
            </a:r>
            <a:r>
              <a:rPr lang="en-US" altLang="ko-KR" dirty="0">
                <a:solidFill>
                  <a:srgbClr val="C00000"/>
                </a:solidFill>
                <a:ea typeface="굴림" pitchFamily="50" charset="-127"/>
              </a:rPr>
              <a:t>data-oriented wireless and mobile networks </a:t>
            </a:r>
            <a:r>
              <a:rPr lang="en-US" altLang="ko-KR" dirty="0">
                <a:ea typeface="굴림" pitchFamily="50" charset="-127"/>
              </a:rPr>
              <a:t>and </a:t>
            </a:r>
            <a:r>
              <a:rPr lang="en-US" altLang="ko-KR" dirty="0">
                <a:solidFill>
                  <a:srgbClr val="C00000"/>
                </a:solidFill>
                <a:ea typeface="굴림" pitchFamily="50" charset="-127"/>
              </a:rPr>
              <a:t>security systems</a:t>
            </a:r>
            <a:r>
              <a:rPr lang="en-US" altLang="ko-KR" dirty="0">
                <a:ea typeface="굴림" pitchFamily="50" charset="-127"/>
              </a:rPr>
              <a:t>:</a:t>
            </a:r>
          </a:p>
          <a:p>
            <a:pPr lvl="1">
              <a:spcBef>
                <a:spcPct val="40000"/>
              </a:spcBef>
            </a:pPr>
            <a:r>
              <a:rPr lang="en-US" altLang="ko-KR" dirty="0">
                <a:latin typeface="Arial" charset="0"/>
                <a:ea typeface="굴림" charset="-127"/>
              </a:rPr>
              <a:t>Data-oriented wireless networks </a:t>
            </a:r>
          </a:p>
          <a:p>
            <a:pPr lvl="2">
              <a:spcBef>
                <a:spcPct val="40000"/>
              </a:spcBef>
            </a:pPr>
            <a:r>
              <a:rPr lang="en-US" altLang="ko-KR" dirty="0">
                <a:latin typeface="Arial" charset="0"/>
                <a:ea typeface="굴림" charset="-127"/>
              </a:rPr>
              <a:t>Wireless LAN (WLAN, 802.11)</a:t>
            </a:r>
          </a:p>
          <a:p>
            <a:pPr lvl="2">
              <a:spcBef>
                <a:spcPct val="40000"/>
              </a:spcBef>
            </a:pPr>
            <a:r>
              <a:rPr lang="en-US" altLang="ko-KR" dirty="0">
                <a:latin typeface="Arial" charset="0"/>
                <a:ea typeface="굴림" charset="-127"/>
              </a:rPr>
              <a:t>World Interoperability for Microwave Access (WiMAX, 802.16)</a:t>
            </a:r>
          </a:p>
          <a:p>
            <a:pPr lvl="2">
              <a:spcBef>
                <a:spcPct val="40000"/>
              </a:spcBef>
            </a:pPr>
            <a:r>
              <a:rPr lang="en-US" altLang="ko-KR" dirty="0">
                <a:latin typeface="Arial" charset="0"/>
                <a:ea typeface="굴림" charset="-127"/>
              </a:rPr>
              <a:t>Bluetooth (IEEE 802.15)</a:t>
            </a:r>
          </a:p>
          <a:p>
            <a:pPr lvl="1">
              <a:spcBef>
                <a:spcPct val="40000"/>
              </a:spcBef>
            </a:pPr>
            <a:r>
              <a:rPr lang="en-US" altLang="ko-KR" dirty="0">
                <a:latin typeface="Arial" charset="0"/>
                <a:ea typeface="굴림" charset="-127"/>
              </a:rPr>
              <a:t>Security in WLAN</a:t>
            </a:r>
          </a:p>
          <a:p>
            <a:pPr lvl="2">
              <a:spcBef>
                <a:spcPct val="40000"/>
              </a:spcBef>
            </a:pPr>
            <a:r>
              <a:rPr lang="en-US" altLang="ko-KR" dirty="0">
                <a:latin typeface="Arial" charset="0"/>
                <a:ea typeface="굴림" charset="-127"/>
              </a:rPr>
              <a:t>Wired Equivalent Privacy (WEP)</a:t>
            </a:r>
          </a:p>
          <a:p>
            <a:pPr lvl="2">
              <a:spcBef>
                <a:spcPct val="40000"/>
              </a:spcBef>
            </a:pPr>
            <a:r>
              <a:rPr lang="en-US" altLang="ko-KR" dirty="0">
                <a:latin typeface="Arial" charset="0"/>
                <a:ea typeface="굴림" charset="-127"/>
              </a:rPr>
              <a:t>Wi-Fi Protected Access (WPA, WPA 2 – IEEE 802.11i)</a:t>
            </a:r>
          </a:p>
          <a:p>
            <a:pPr lvl="1">
              <a:spcBef>
                <a:spcPct val="40000"/>
              </a:spcBef>
            </a:pPr>
            <a:r>
              <a:rPr lang="en-US" altLang="ko-KR" dirty="0">
                <a:latin typeface="Arial" charset="0"/>
                <a:ea typeface="굴림" charset="-127"/>
              </a:rPr>
              <a:t>Summary</a:t>
            </a:r>
          </a:p>
          <a:p>
            <a:pPr lvl="1">
              <a:spcBef>
                <a:spcPct val="40000"/>
              </a:spcBef>
            </a:pPr>
            <a:endParaRPr lang="en-US" altLang="ko-KR" dirty="0">
              <a:ea typeface="굴림" pitchFamily="50" charset="-127"/>
            </a:endParaRPr>
          </a:p>
          <a:p>
            <a:pPr marL="342900" indent="-342900">
              <a:lnSpc>
                <a:spcPct val="150000"/>
              </a:lnSpc>
              <a:spcBef>
                <a:spcPct val="40000"/>
              </a:spcBef>
              <a:buNone/>
            </a:pPr>
            <a:endParaRPr lang="en-US" altLang="ko-KR" sz="1500" dirty="0">
              <a:latin typeface="Arial" charset="0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955468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Data Integrity in 802.11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67BD-6603-4DEE-A489-08DE3E9B9B5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0" name="내용 개체 틀 3"/>
          <p:cNvSpPr txBox="1">
            <a:spLocks/>
          </p:cNvSpPr>
          <p:nvPr/>
        </p:nvSpPr>
        <p:spPr>
          <a:xfrm>
            <a:off x="1828800" y="1085850"/>
            <a:ext cx="5600700" cy="262890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marL="257175" indent="-257175" defTabSz="685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ko-KR" sz="2100" dirty="0">
                <a:ea typeface="굴림" pitchFamily="50" charset="-127"/>
                <a:cs typeface="한컴바탕"/>
              </a:rPr>
              <a:t>802.11 header is not protected by ICV </a:t>
            </a:r>
            <a:r>
              <a:rPr lang="en-US" altLang="ko-KR" sz="2100" dirty="0">
                <a:ea typeface="굴림" pitchFamily="50" charset="-127"/>
                <a:cs typeface="한컴바탕"/>
                <a:sym typeface="Wingdings" pitchFamily="2" charset="2"/>
              </a:rPr>
              <a:t> </a:t>
            </a:r>
            <a:r>
              <a:rPr lang="en-US" altLang="ko-KR" sz="2100" dirty="0">
                <a:solidFill>
                  <a:srgbClr val="FF0000"/>
                </a:solidFill>
                <a:ea typeface="굴림" pitchFamily="50" charset="-127"/>
                <a:cs typeface="한컴바탕"/>
                <a:sym typeface="Wingdings" pitchFamily="2" charset="2"/>
              </a:rPr>
              <a:t>redirection attack</a:t>
            </a:r>
            <a:r>
              <a:rPr lang="en-US" altLang="ko-KR" sz="2100" dirty="0">
                <a:ea typeface="굴림" pitchFamily="50" charset="-127"/>
                <a:cs typeface="한컴바탕"/>
                <a:sym typeface="Wingdings" pitchFamily="2" charset="2"/>
              </a:rPr>
              <a:t>;</a:t>
            </a:r>
          </a:p>
          <a:p>
            <a:pPr marL="257175" indent="-257175" defTabSz="6858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2100" dirty="0">
              <a:ea typeface="굴림" pitchFamily="50" charset="-127"/>
              <a:cs typeface="한컴바탕"/>
              <a:sym typeface="Wingdings" pitchFamily="2" charset="2"/>
            </a:endParaRPr>
          </a:p>
          <a:p>
            <a:pPr marL="257175" indent="-257175" defTabSz="685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ko-KR" sz="2100" dirty="0">
                <a:solidFill>
                  <a:srgbClr val="FF0000"/>
                </a:solidFill>
                <a:ea typeface="굴림" pitchFamily="50" charset="-127"/>
                <a:cs typeface="한컴바탕"/>
                <a:sym typeface="Wingdings" pitchFamily="2" charset="2"/>
              </a:rPr>
              <a:t>Replay attack</a:t>
            </a:r>
            <a:r>
              <a:rPr lang="en-US" altLang="ko-KR" sz="2100" dirty="0">
                <a:ea typeface="굴림" pitchFamily="50" charset="-127"/>
                <a:cs typeface="한컴바탕"/>
                <a:sym typeface="Wingdings" pitchFamily="2" charset="2"/>
              </a:rPr>
              <a:t>;</a:t>
            </a:r>
          </a:p>
          <a:p>
            <a:pPr marL="257175" indent="-257175" defTabSz="6858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2100" dirty="0">
              <a:ea typeface="굴림" pitchFamily="50" charset="-127"/>
              <a:cs typeface="한컴바탕"/>
              <a:sym typeface="Wingdings" pitchFamily="2" charset="2"/>
            </a:endParaRPr>
          </a:p>
          <a:p>
            <a:pPr marL="257175" indent="-257175" defTabSz="6858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dirty="0">
              <a:ea typeface="굴림" pitchFamily="50" charset="-127"/>
              <a:cs typeface="한컴바탕"/>
            </a:endParaRPr>
          </a:p>
        </p:txBody>
      </p:sp>
      <p:pic>
        <p:nvPicPr>
          <p:cNvPr id="3074" name="Picture 2" descr="Data Integrity in 802.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9050" y="2000250"/>
            <a:ext cx="3521869" cy="25788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602680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05978"/>
            <a:ext cx="6172200" cy="651272"/>
          </a:xfrm>
        </p:spPr>
        <p:txBody>
          <a:bodyPr>
            <a:normAutofit/>
          </a:bodyPr>
          <a:lstStyle/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WEP Confidentiality Issues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Data-oriented Wireless NWs  &amp; Security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67BD-6603-4DEE-A489-08DE3E9B9B58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내용 개체 틀 5"/>
          <p:cNvSpPr>
            <a:spLocks noGrp="1"/>
          </p:cNvSpPr>
          <p:nvPr>
            <p:ph idx="1"/>
          </p:nvPr>
        </p:nvSpPr>
        <p:spPr>
          <a:xfrm>
            <a:off x="1485900" y="891778"/>
            <a:ext cx="6229350" cy="3565922"/>
          </a:xfrm>
        </p:spPr>
        <p:txBody>
          <a:bodyPr>
            <a:noAutofit/>
          </a:bodyPr>
          <a:lstStyle/>
          <a:p>
            <a:r>
              <a:rPr lang="en-US" sz="1800" dirty="0"/>
              <a:t>First, the IV size at 24 bits was too short – key space is only 16,777,216;</a:t>
            </a:r>
          </a:p>
          <a:p>
            <a:r>
              <a:rPr lang="en-US" sz="1800" dirty="0"/>
              <a:t>Second, WEP did not specify how to select an IV for each packet; </a:t>
            </a:r>
          </a:p>
          <a:p>
            <a:r>
              <a:rPr lang="en-US" sz="1800" dirty="0"/>
              <a:t>Third, WEP did not even make it mandatory to vary the IV on a per-packet basis — this means WEP explicitly allowed reuse of per-packet keys. </a:t>
            </a:r>
          </a:p>
          <a:p>
            <a:r>
              <a:rPr lang="en-US" sz="1800" dirty="0"/>
              <a:t>Fourth, there was no mechanism to ensure that the IV was unique on a per station basis -- thus making a collision even more likely. </a:t>
            </a:r>
          </a:p>
          <a:p>
            <a:r>
              <a:rPr lang="en-US" altLang="ko-KR" sz="1800" dirty="0">
                <a:ea typeface="굴림" pitchFamily="50" charset="-127"/>
                <a:cs typeface="한컴바탕"/>
              </a:rPr>
              <a:t>No support for STA to authenticate the network.</a:t>
            </a:r>
          </a:p>
          <a:p>
            <a:r>
              <a:rPr lang="en-US" sz="1800" dirty="0"/>
              <a:t>Finally, simply concatenating the IV with the pre-shared key to obtain a per-packet key is cryptographically unsecure, making WEP vulnerable to attacks. </a:t>
            </a:r>
            <a:endParaRPr lang="en-US" altLang="ko-KR" sz="1800" dirty="0">
              <a:ea typeface="굴림" pitchFamily="50" charset="-127"/>
              <a:cs typeface="한컴바탕"/>
            </a:endParaRPr>
          </a:p>
        </p:txBody>
      </p:sp>
    </p:spTree>
    <p:extLst>
      <p:ext uri="{BB962C8B-B14F-4D97-AF65-F5344CB8AC3E}">
        <p14:creationId xmlns:p14="http://schemas.microsoft.com/office/powerpoint/2010/main" val="33856247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05978"/>
            <a:ext cx="6172200" cy="651272"/>
          </a:xfrm>
        </p:spPr>
        <p:txBody>
          <a:bodyPr>
            <a:normAutofit/>
          </a:bodyPr>
          <a:lstStyle/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WEP </a:t>
            </a:r>
            <a:r>
              <a:rPr lang="en-US" altLang="ko-KR" dirty="0" err="1">
                <a:latin typeface="Comic Sans MS" pitchFamily="66" charset="0"/>
                <a:ea typeface="굴림"/>
                <a:cs typeface="굴림"/>
              </a:rPr>
              <a:t>vs</a:t>
            </a:r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 WAP </a:t>
            </a:r>
            <a:r>
              <a:rPr lang="en-US" altLang="ko-KR" dirty="0" err="1">
                <a:latin typeface="Comic Sans MS" pitchFamily="66" charset="0"/>
                <a:ea typeface="굴림"/>
                <a:cs typeface="굴림"/>
              </a:rPr>
              <a:t>vs</a:t>
            </a:r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 WPA2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Data-oriented Wireless NWs  &amp; Security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67BD-6603-4DEE-A489-08DE3E9B9B58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22530" name="Picture 2" descr="WEP vs WAP vs WPA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433" y="857250"/>
            <a:ext cx="6716417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72601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05978"/>
            <a:ext cx="6172200" cy="651272"/>
          </a:xfrm>
        </p:spPr>
        <p:txBody>
          <a:bodyPr>
            <a:normAutofit/>
          </a:bodyPr>
          <a:lstStyle/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WEP </a:t>
            </a:r>
            <a:r>
              <a:rPr lang="en-US" altLang="ko-KR" dirty="0" err="1">
                <a:latin typeface="Comic Sans MS" pitchFamily="66" charset="0"/>
                <a:ea typeface="굴림"/>
                <a:cs typeface="굴림"/>
              </a:rPr>
              <a:t>vs</a:t>
            </a:r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 WAP </a:t>
            </a:r>
            <a:r>
              <a:rPr lang="en-US" altLang="ko-KR" dirty="0" err="1">
                <a:latin typeface="Comic Sans MS" pitchFamily="66" charset="0"/>
                <a:ea typeface="굴림"/>
                <a:cs typeface="굴림"/>
              </a:rPr>
              <a:t>vs</a:t>
            </a:r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 WPA2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Data-oriented Wireless NWs  &amp; Security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67BD-6603-4DEE-A489-08DE3E9B9B58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23554" name="Picture 2" descr="WEP vs WAP vs WPA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089" y="968230"/>
            <a:ext cx="6700838" cy="3682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869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67BD-6603-4DEE-A489-08DE3E9B9B5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>
                <a:ea typeface="굴림" charset="-127"/>
              </a:rPr>
              <a:t>WEP vs. Wired Security</a:t>
            </a:r>
          </a:p>
        </p:txBody>
      </p:sp>
      <p:sp>
        <p:nvSpPr>
          <p:cNvPr id="9" name="Rectangle 8"/>
          <p:cNvSpPr>
            <a:spLocks noGrp="1" noChangeArrowheads="1"/>
          </p:cNvSpPr>
          <p:nvPr/>
        </p:nvSpPr>
        <p:spPr>
          <a:xfrm>
            <a:off x="1485900" y="1028701"/>
            <a:ext cx="6172200" cy="3737372"/>
          </a:xfrm>
          <a:prstGeom prst="rect">
            <a:avLst/>
          </a:prstGeom>
        </p:spPr>
        <p:txBody>
          <a:bodyPr vert="horz" lIns="68580" tIns="34290" rIns="68580" bIns="3429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40000"/>
              </a:spcBef>
            </a:pPr>
            <a:r>
              <a:rPr lang="en-US" altLang="ko-KR" sz="1500" dirty="0">
                <a:latin typeface="Arial" pitchFamily="34" charset="0"/>
                <a:ea typeface="굴림" charset="-127"/>
                <a:cs typeface="Arial" pitchFamily="34" charset="0"/>
              </a:rPr>
              <a:t>Wired Ethernet (the IEEE 802.3 standard) implements no security mechanism in hardware or software.</a:t>
            </a:r>
          </a:p>
          <a:p>
            <a:pPr>
              <a:spcBef>
                <a:spcPct val="40000"/>
              </a:spcBef>
            </a:pPr>
            <a:endParaRPr lang="en-US" altLang="ko-KR" sz="1500" dirty="0">
              <a:latin typeface="Arial" pitchFamily="34" charset="0"/>
              <a:ea typeface="굴림" charset="-127"/>
              <a:cs typeface="Arial" pitchFamily="34" charset="0"/>
            </a:endParaRPr>
          </a:p>
          <a:p>
            <a:pPr>
              <a:spcBef>
                <a:spcPct val="40000"/>
              </a:spcBef>
            </a:pPr>
            <a:r>
              <a:rPr lang="en-US" altLang="ko-KR" sz="1500" dirty="0">
                <a:latin typeface="Arial" pitchFamily="34" charset="0"/>
                <a:ea typeface="굴림" charset="-127"/>
                <a:cs typeface="Arial" pitchFamily="34" charset="0"/>
              </a:rPr>
              <a:t>However, wired Ethernet networks are inherently “secured” since the access to the medium (wires) which carry the data can be restricted or secured. </a:t>
            </a:r>
          </a:p>
          <a:p>
            <a:pPr>
              <a:spcBef>
                <a:spcPct val="40000"/>
              </a:spcBef>
            </a:pPr>
            <a:endParaRPr lang="en-US" altLang="ko-KR" sz="1500" dirty="0">
              <a:latin typeface="Arial" pitchFamily="34" charset="0"/>
              <a:ea typeface="굴림" charset="-127"/>
              <a:cs typeface="Arial" pitchFamily="34" charset="0"/>
            </a:endParaRPr>
          </a:p>
          <a:p>
            <a:pPr>
              <a:spcBef>
                <a:spcPct val="40000"/>
              </a:spcBef>
            </a:pPr>
            <a:r>
              <a:rPr lang="en-US" altLang="ko-KR" sz="1500" dirty="0">
                <a:latin typeface="Arial" pitchFamily="34" charset="0"/>
                <a:ea typeface="굴림" charset="-127"/>
                <a:cs typeface="Arial" pitchFamily="34" charset="0"/>
              </a:rPr>
              <a:t>On the other hand, in “wireless Ethernet” (the IEEE 802.11 standard) there is no provision to restrict access to the (wireless) media.</a:t>
            </a:r>
          </a:p>
          <a:p>
            <a:endParaRPr lang="en-US" sz="1500" dirty="0">
              <a:latin typeface="Arial" pitchFamily="34" charset="0"/>
              <a:cs typeface="Arial" pitchFamily="34" charset="0"/>
            </a:endParaRPr>
          </a:p>
          <a:p>
            <a:r>
              <a:rPr lang="en-US" sz="1500" dirty="0">
                <a:latin typeface="Arial" pitchFamily="34" charset="0"/>
                <a:cs typeface="Arial" pitchFamily="34" charset="0"/>
              </a:rPr>
              <a:t>Comparison is subjective, it was difficult to answer this question. </a:t>
            </a:r>
          </a:p>
          <a:p>
            <a:endParaRPr lang="en-US" sz="1500" dirty="0">
              <a:latin typeface="Arial" pitchFamily="34" charset="0"/>
              <a:cs typeface="Arial" pitchFamily="34" charset="0"/>
            </a:endParaRPr>
          </a:p>
          <a:p>
            <a:r>
              <a:rPr lang="en-US" sz="1500" dirty="0">
                <a:latin typeface="Arial" pitchFamily="34" charset="0"/>
                <a:cs typeface="Arial" pitchFamily="34" charset="0"/>
              </a:rPr>
              <a:t>Loopholes discovered in WEP have pretty much settled the debate, concluding that WEP fails to achieve its goals.</a:t>
            </a:r>
            <a:endParaRPr lang="en-US" altLang="ko-KR" sz="1500" dirty="0">
              <a:latin typeface="Arial" pitchFamily="34" charset="0"/>
              <a:ea typeface="굴림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274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67BD-6603-4DEE-A489-08DE3E9B9B5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>
                <a:ea typeface="굴림" charset="-127"/>
              </a:rPr>
              <a:t>WEP vs. TWN Security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885950" y="1514316"/>
          <a:ext cx="5314951" cy="2371886"/>
        </p:xfrm>
        <a:graphic>
          <a:graphicData uri="http://schemas.openxmlformats.org/drawingml/2006/table">
            <a:tbl>
              <a:tblPr/>
              <a:tblGrid>
                <a:gridCol w="109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48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05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79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57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b="1" dirty="0">
                          <a:latin typeface="Calibri"/>
                          <a:ea typeface="SimSun"/>
                          <a:cs typeface="Times New Roman"/>
                        </a:rPr>
                        <a:t>Category </a:t>
                      </a:r>
                      <a:endParaRPr lang="en-US" sz="15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418" marR="55418" marT="27709" marB="2770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b="1">
                          <a:latin typeface="Calibri"/>
                          <a:ea typeface="SimSun"/>
                          <a:cs typeface="Times New Roman"/>
                        </a:rPr>
                        <a:t>Scope </a:t>
                      </a:r>
                      <a:endParaRPr lang="en-US" sz="15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418" marR="55418" marT="27709" marB="2770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b="1">
                          <a:latin typeface="Calibri"/>
                          <a:ea typeface="SimSun"/>
                          <a:cs typeface="Times New Roman"/>
                        </a:rPr>
                        <a:t>Geographical Range </a:t>
                      </a:r>
                      <a:endParaRPr lang="en-US" sz="15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418" marR="55418" marT="27709" marB="2770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b="1">
                          <a:latin typeface="Calibri"/>
                          <a:ea typeface="SimSun"/>
                          <a:cs typeface="Times New Roman"/>
                        </a:rPr>
                        <a:t>Roaming Support </a:t>
                      </a:r>
                      <a:endParaRPr lang="en-US" sz="15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5418" marR="55418" marT="27709" marB="2770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57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>
                          <a:latin typeface="Calibri"/>
                          <a:ea typeface="SimSun"/>
                          <a:cs typeface="Times New Roman"/>
                        </a:rPr>
                        <a:t>WEP </a:t>
                      </a:r>
                    </a:p>
                  </a:txBody>
                  <a:tcPr marL="55418" marR="55418" marT="27709" marB="2770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>
                          <a:latin typeface="Calibri"/>
                          <a:ea typeface="SimSun"/>
                          <a:cs typeface="Times New Roman"/>
                        </a:rPr>
                        <a:t>Restricted to last-hop wireless connectivity </a:t>
                      </a:r>
                    </a:p>
                  </a:txBody>
                  <a:tcPr marL="55418" marR="55418" marT="27709" marB="2770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>
                          <a:latin typeface="Calibri"/>
                          <a:ea typeface="SimSun"/>
                          <a:cs typeface="Times New Roman"/>
                        </a:rPr>
                        <a:t>Limited </a:t>
                      </a:r>
                    </a:p>
                  </a:txBody>
                  <a:tcPr marL="55418" marR="55418" marT="27709" marB="2770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>
                          <a:latin typeface="Calibri"/>
                          <a:ea typeface="SimSun"/>
                          <a:cs typeface="Times New Roman"/>
                        </a:rPr>
                        <a:t>Limited </a:t>
                      </a:r>
                    </a:p>
                  </a:txBody>
                  <a:tcPr marL="55418" marR="55418" marT="27709" marB="2770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03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>
                          <a:latin typeface="Calibri"/>
                          <a:ea typeface="SimSun"/>
                          <a:cs typeface="Times New Roman"/>
                        </a:rPr>
                        <a:t>TWN </a:t>
                      </a:r>
                    </a:p>
                  </a:txBody>
                  <a:tcPr marL="55418" marR="55418" marT="27709" marB="2770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Calibri"/>
                          <a:ea typeface="SimSun"/>
                          <a:cs typeface="Times New Roman"/>
                        </a:rPr>
                        <a:t>went beyond the wireless access network and well into the wired network </a:t>
                      </a:r>
                    </a:p>
                  </a:txBody>
                  <a:tcPr marL="55418" marR="55418" marT="27709" marB="2770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>
                          <a:latin typeface="Calibri"/>
                          <a:ea typeface="SimSun"/>
                          <a:cs typeface="Times New Roman"/>
                        </a:rPr>
                        <a:t>Large </a:t>
                      </a:r>
                    </a:p>
                  </a:txBody>
                  <a:tcPr marL="55418" marR="55418" marT="27709" marB="2770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dirty="0">
                          <a:latin typeface="Calibri"/>
                          <a:ea typeface="SimSun"/>
                          <a:cs typeface="Times New Roman"/>
                        </a:rPr>
                        <a:t>Full </a:t>
                      </a:r>
                    </a:p>
                  </a:txBody>
                  <a:tcPr marL="55418" marR="55418" marT="27709" marB="2770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7905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Key Establishment in 802.11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67BD-6603-4DEE-A489-08DE3E9B9B5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/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Rely on </a:t>
            </a:r>
            <a:r>
              <a:rPr lang="en-US" altLang="ko-KR" u="sng" dirty="0">
                <a:latin typeface="Comic Sans MS" pitchFamily="66" charset="0"/>
                <a:ea typeface="굴림"/>
                <a:cs typeface="굴림"/>
              </a:rPr>
              <a:t>“pre-shared” keys </a:t>
            </a:r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between the mobile node or station (STA) and the Access Points (APs.)</a:t>
            </a:r>
          </a:p>
          <a:p>
            <a:pPr lvl="1"/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So, there is </a:t>
            </a:r>
            <a:r>
              <a:rPr lang="en-US" altLang="ko-KR" u="sng" dirty="0">
                <a:latin typeface="Comic Sans MS" pitchFamily="66" charset="0"/>
                <a:ea typeface="굴림"/>
                <a:cs typeface="굴림"/>
              </a:rPr>
              <a:t>NO key establishment protocol being used</a:t>
            </a:r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.</a:t>
            </a:r>
          </a:p>
          <a:p>
            <a:pPr lvl="1">
              <a:buNone/>
            </a:pPr>
            <a:endParaRPr lang="en-US" altLang="ko-KR" dirty="0">
              <a:latin typeface="Comic Sans MS" pitchFamily="66" charset="0"/>
              <a:ea typeface="굴림"/>
              <a:cs typeface="굴림"/>
            </a:endParaRPr>
          </a:p>
          <a:p>
            <a:pPr eaLnBrk="1" hangingPunct="1"/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Problems </a:t>
            </a:r>
          </a:p>
          <a:p>
            <a:pPr marL="728663" lvl="1" indent="-385763">
              <a:buFont typeface="+mj-lt"/>
              <a:buAutoNum type="arabicPeriod"/>
            </a:pPr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Manual configuration of keys</a:t>
            </a:r>
          </a:p>
          <a:p>
            <a:pPr marL="685800" lvl="1" indent="-342900">
              <a:buNone/>
            </a:pPr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	</a:t>
            </a:r>
            <a:r>
              <a:rPr lang="en-US" altLang="ko-KR" sz="1950" dirty="0">
                <a:latin typeface="Comic Sans MS" pitchFamily="66" charset="0"/>
                <a:ea typeface="굴림"/>
                <a:cs typeface="굴림"/>
              </a:rPr>
              <a:t> -&gt; So, open to manual error.</a:t>
            </a:r>
          </a:p>
          <a:p>
            <a:pPr marL="685800" lvl="1" indent="-342900">
              <a:buNone/>
            </a:pPr>
            <a:r>
              <a:rPr lang="en-US" altLang="ko-KR" sz="1950" dirty="0">
                <a:latin typeface="Comic Sans MS" pitchFamily="66" charset="0"/>
                <a:ea typeface="굴림"/>
                <a:cs typeface="굴림"/>
              </a:rPr>
              <a:t>	 -&gt; Can not be expected to choose a “strong” key.</a:t>
            </a:r>
          </a:p>
          <a:p>
            <a:pPr marL="685800" lvl="1" indent="-342900">
              <a:buNone/>
            </a:pPr>
            <a:endParaRPr lang="en-US" altLang="ko-KR" sz="1950" dirty="0">
              <a:latin typeface="Comic Sans MS" pitchFamily="66" charset="0"/>
              <a:ea typeface="굴림"/>
              <a:cs typeface="굴림"/>
            </a:endParaRPr>
          </a:p>
          <a:p>
            <a:pPr marL="728663" lvl="1" indent="-385763">
              <a:buAutoNum type="arabicPeriod" startAt="2"/>
            </a:pPr>
            <a:r>
              <a:rPr lang="en-US" altLang="ko-KR" sz="2325" dirty="0">
                <a:latin typeface="Comic Sans MS" pitchFamily="66" charset="0"/>
                <a:ea typeface="굴림"/>
                <a:cs typeface="굴림"/>
              </a:rPr>
              <a:t>802.11 allows each STA (and AP) in a Basic Service Set (BSS) to be configured with 4 different keys. </a:t>
            </a:r>
          </a:p>
          <a:p>
            <a:pPr marL="1028700" lvl="2" indent="-385763">
              <a:buNone/>
            </a:pPr>
            <a:r>
              <a:rPr lang="en-US" altLang="ko-KR" sz="1950" dirty="0">
                <a:latin typeface="Comic Sans MS" pitchFamily="66" charset="0"/>
                <a:ea typeface="굴림"/>
                <a:cs typeface="굴림"/>
              </a:rPr>
              <a:t>  -&gt; 4 user groups </a:t>
            </a:r>
            <a:r>
              <a:rPr lang="en-US" altLang="ko-KR" sz="1950" dirty="0">
                <a:latin typeface="Comic Sans MS" pitchFamily="66" charset="0"/>
                <a:ea typeface="굴림"/>
                <a:cs typeface="굴림"/>
                <a:sym typeface="Wingdings" pitchFamily="2" charset="2"/>
              </a:rPr>
              <a:t> finer control over reliable STA recognition</a:t>
            </a:r>
          </a:p>
          <a:p>
            <a:pPr marL="1028700" lvl="2" indent="-385763">
              <a:buNone/>
            </a:pPr>
            <a:endParaRPr lang="en-US" altLang="ko-KR" sz="1950" dirty="0">
              <a:latin typeface="Comic Sans MS" pitchFamily="66" charset="0"/>
              <a:ea typeface="굴림"/>
              <a:cs typeface="굴림"/>
              <a:sym typeface="Wingdings" pitchFamily="2" charset="2"/>
            </a:endParaRPr>
          </a:p>
          <a:p>
            <a:pPr marL="728663" lvl="1" indent="-385763">
              <a:buAutoNum type="arabicPeriod" startAt="3"/>
            </a:pPr>
            <a:r>
              <a:rPr lang="en-US" altLang="ko-KR" dirty="0">
                <a:latin typeface="Comic Sans MS" pitchFamily="66" charset="0"/>
                <a:ea typeface="굴림"/>
                <a:cs typeface="굴림"/>
                <a:sym typeface="Wingdings" pitchFamily="2" charset="2"/>
              </a:rPr>
              <a:t>In practice, use the same key across BSSs over the whole Extended Service Set (ESS.)</a:t>
            </a:r>
          </a:p>
          <a:p>
            <a:pPr marL="728663" lvl="1" indent="-385763">
              <a:buNone/>
            </a:pPr>
            <a:r>
              <a:rPr lang="en-US" altLang="ko-KR" dirty="0">
                <a:latin typeface="Comic Sans MS" pitchFamily="66" charset="0"/>
                <a:ea typeface="굴림"/>
                <a:cs typeface="굴림"/>
                <a:sym typeface="Wingdings" pitchFamily="2" charset="2"/>
              </a:rPr>
              <a:t>	</a:t>
            </a:r>
            <a:r>
              <a:rPr lang="en-US" altLang="ko-KR" sz="1950" dirty="0">
                <a:latin typeface="Comic Sans MS" pitchFamily="66" charset="0"/>
                <a:ea typeface="굴림"/>
                <a:cs typeface="굴림"/>
                <a:sym typeface="Wingdings" pitchFamily="2" charset="2"/>
              </a:rPr>
              <a:t>-&gt; Makes roaming easier and faster. More susceptible to compromise.  </a:t>
            </a:r>
            <a:endParaRPr lang="en-US" altLang="ko-KR" sz="1950" dirty="0">
              <a:latin typeface="Comic Sans MS" pitchFamily="66" charset="0"/>
              <a:ea typeface="굴림"/>
              <a:cs typeface="굴림"/>
            </a:endParaRPr>
          </a:p>
        </p:txBody>
      </p:sp>
    </p:spTree>
    <p:extLst>
      <p:ext uri="{BB962C8B-B14F-4D97-AF65-F5344CB8AC3E}">
        <p14:creationId xmlns:p14="http://schemas.microsoft.com/office/powerpoint/2010/main" val="3108769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Anonymity in 802.11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67BD-6603-4DEE-A489-08DE3E9B9B5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sz="1800" dirty="0">
                <a:latin typeface="Comic Sans MS" pitchFamily="66" charset="0"/>
                <a:ea typeface="굴림"/>
                <a:cs typeface="굴림"/>
              </a:rPr>
              <a:t>802.11 – “IP”-based networks</a:t>
            </a:r>
          </a:p>
          <a:p>
            <a:pPr>
              <a:lnSpc>
                <a:spcPct val="150000"/>
              </a:lnSpc>
            </a:pPr>
            <a:r>
              <a:rPr lang="en-US" altLang="ko-KR" sz="1800" u="sng" dirty="0">
                <a:latin typeface="Comic Sans MS" pitchFamily="66" charset="0"/>
                <a:ea typeface="굴림"/>
                <a:cs typeface="굴림"/>
              </a:rPr>
              <a:t>For a given IP address, it is very difficult to determine the identity of the subscriber, since</a:t>
            </a:r>
          </a:p>
          <a:p>
            <a:pPr lvl="1">
              <a:lnSpc>
                <a:spcPct val="150000"/>
              </a:lnSpc>
            </a:pPr>
            <a:r>
              <a:rPr lang="en-US" altLang="ko-KR" sz="1350" dirty="0">
                <a:latin typeface="Comic Sans MS" pitchFamily="66" charset="0"/>
                <a:ea typeface="굴림"/>
                <a:cs typeface="굴림"/>
              </a:rPr>
              <a:t>IP addresses are dynamically assigned using protocols such as DHCP (Dynamic Host Configuration Protocol)</a:t>
            </a:r>
          </a:p>
          <a:p>
            <a:pPr lvl="1">
              <a:lnSpc>
                <a:spcPct val="150000"/>
              </a:lnSpc>
            </a:pPr>
            <a:r>
              <a:rPr lang="en-US" altLang="ko-KR" sz="1350" dirty="0">
                <a:latin typeface="Comic Sans MS" pitchFamily="66" charset="0"/>
                <a:ea typeface="굴림"/>
                <a:cs typeface="굴림"/>
              </a:rPr>
              <a:t>NAT (Network Address Translation) creates two types of IP addresses (i.e., private IP address and global IP address)</a:t>
            </a:r>
          </a:p>
          <a:p>
            <a:pPr lvl="2">
              <a:lnSpc>
                <a:spcPct val="150000"/>
              </a:lnSpc>
            </a:pPr>
            <a:r>
              <a:rPr lang="en-US" altLang="ko-KR" sz="1425" dirty="0">
                <a:latin typeface="Comic Sans MS" pitchFamily="66" charset="0"/>
                <a:ea typeface="굴림"/>
                <a:cs typeface="굴림"/>
              </a:rPr>
              <a:t>Private IP address </a:t>
            </a:r>
            <a:r>
              <a:rPr lang="en-US" altLang="ko-KR" sz="1425" dirty="0">
                <a:latin typeface="Comic Sans MS" pitchFamily="66" charset="0"/>
                <a:ea typeface="굴림"/>
                <a:cs typeface="굴림"/>
                <a:sym typeface="Wingdings" pitchFamily="2" charset="2"/>
              </a:rPr>
              <a:t> NAT  Globally valid IP address</a:t>
            </a:r>
          </a:p>
          <a:p>
            <a:pPr lvl="1">
              <a:lnSpc>
                <a:spcPct val="150000"/>
              </a:lnSpc>
              <a:buNone/>
            </a:pPr>
            <a:endParaRPr lang="en-US" altLang="ko-KR" sz="1350" dirty="0">
              <a:latin typeface="Comic Sans MS" pitchFamily="66" charset="0"/>
              <a:ea typeface="굴림"/>
              <a:cs typeface="굴림"/>
              <a:sym typeface="Wingdings" pitchFamily="2" charset="2"/>
            </a:endParaRPr>
          </a:p>
          <a:p>
            <a:r>
              <a:rPr lang="en-US" altLang="ko-KR" sz="1800" dirty="0">
                <a:latin typeface="Comic Sans MS" pitchFamily="66" charset="0"/>
                <a:ea typeface="굴림"/>
                <a:cs typeface="굴림"/>
              </a:rPr>
              <a:t>NOTE: In TWNs, the routing of a call is done using IMSI/TMSI (directly associated with the subscriber)</a:t>
            </a:r>
          </a:p>
        </p:txBody>
      </p:sp>
    </p:spTree>
    <p:extLst>
      <p:ext uri="{BB962C8B-B14F-4D97-AF65-F5344CB8AC3E}">
        <p14:creationId xmlns:p14="http://schemas.microsoft.com/office/powerpoint/2010/main" val="1342767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802.11 Authentication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67BD-6603-4DEE-A489-08DE3E9B9B58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1266" name="Picture 2" descr="802.11 Authentic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0" y="1085850"/>
            <a:ext cx="4057650" cy="30924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9061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Open System Authentication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67BD-6603-4DEE-A489-08DE3E9B9B58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3872" y="2757487"/>
            <a:ext cx="4336256" cy="19288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" name="내용 개체 틀 6"/>
          <p:cNvSpPr txBox="1">
            <a:spLocks/>
          </p:cNvSpPr>
          <p:nvPr/>
        </p:nvSpPr>
        <p:spPr>
          <a:xfrm>
            <a:off x="1503760" y="1200150"/>
            <a:ext cx="6192440" cy="342661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marL="257175" indent="-257175" defTabSz="685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“Default” Authentication Scheme</a:t>
            </a:r>
          </a:p>
          <a:p>
            <a:pPr marL="257175" indent="-257175" defTabSz="685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ko-KR" u="sng" dirty="0">
                <a:latin typeface="Comic Sans MS" pitchFamily="66" charset="0"/>
                <a:ea typeface="굴림"/>
                <a:cs typeface="굴림"/>
              </a:rPr>
              <a:t>Allows any and all station to join the network </a:t>
            </a:r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(no authentication).</a:t>
            </a:r>
          </a:p>
          <a:p>
            <a:pPr marL="257175" indent="-257175" defTabSz="6858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AP </a:t>
            </a:r>
            <a:r>
              <a:rPr lang="en-US" altLang="ko-KR" u="sng" dirty="0">
                <a:latin typeface="Comic Sans MS" pitchFamily="66" charset="0"/>
                <a:ea typeface="굴림"/>
                <a:cs typeface="굴림"/>
              </a:rPr>
              <a:t>can </a:t>
            </a:r>
            <a:r>
              <a:rPr lang="en-US" altLang="ko-KR" i="1" u="sng" dirty="0">
                <a:latin typeface="Comic Sans MS" pitchFamily="66" charset="0"/>
                <a:ea typeface="굴림"/>
                <a:cs typeface="굴림"/>
              </a:rPr>
              <a:t>enforce</a:t>
            </a:r>
            <a:r>
              <a:rPr lang="en-US" altLang="ko-KR" u="sng" dirty="0">
                <a:latin typeface="Comic Sans MS" pitchFamily="66" charset="0"/>
                <a:ea typeface="굴림"/>
                <a:cs typeface="굴림"/>
              </a:rPr>
              <a:t> </a:t>
            </a:r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the use of “Shared Key Authentication (SKA)</a:t>
            </a:r>
            <a:endParaRPr lang="ko-KR" altLang="en-US" sz="2400" dirty="0">
              <a:latin typeface="Comic Sans MS" pitchFamily="66" charset="0"/>
              <a:ea typeface="굴림"/>
              <a:cs typeface="굴림"/>
            </a:endParaRPr>
          </a:p>
        </p:txBody>
      </p:sp>
    </p:spTree>
    <p:extLst>
      <p:ext uri="{BB962C8B-B14F-4D97-AF65-F5344CB8AC3E}">
        <p14:creationId xmlns:p14="http://schemas.microsoft.com/office/powerpoint/2010/main" val="3983740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Comic Sans MS" pitchFamily="66" charset="0"/>
                <a:ea typeface="굴림"/>
                <a:cs typeface="굴림"/>
              </a:rPr>
              <a:t>Open System Authentication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E67BD-6603-4DEE-A489-08DE3E9B9B58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4818" name="Picture 2" descr="Open System Authentication"/>
          <p:cNvPicPr>
            <a:picLocks noChangeAspect="1" noChangeArrowheads="1"/>
          </p:cNvPicPr>
          <p:nvPr/>
        </p:nvPicPr>
        <p:blipFill>
          <a:blip r:embed="rId2" cstate="print"/>
          <a:srcRect t="2069" r="36667" b="38621"/>
          <a:stretch>
            <a:fillRect/>
          </a:stretch>
        </p:blipFill>
        <p:spPr bwMode="auto">
          <a:xfrm>
            <a:off x="1507331" y="1203677"/>
            <a:ext cx="6115055" cy="345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23229288"/>
      </p:ext>
    </p:extLst>
  </p:cSld>
  <p:clrMapOvr>
    <a:masterClrMapping/>
  </p:clrMapOvr>
</p:sld>
</file>

<file path=ppt/theme/theme1.xml><?xml version="1.0" encoding="utf-8"?>
<a:theme xmlns:a="http://schemas.openxmlformats.org/drawingml/2006/main" name="PPT2_16to9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0771A6D9-EED9-40A3-9520-04B8A94F9C79}"/>
</file>

<file path=customXml/itemProps2.xml><?xml version="1.0" encoding="utf-8"?>
<ds:datastoreItem xmlns:ds="http://schemas.openxmlformats.org/officeDocument/2006/customXml" ds:itemID="{A5098409-FCB1-4A02-B24A-DFBD436B0C4E}"/>
</file>

<file path=customXml/itemProps3.xml><?xml version="1.0" encoding="utf-8"?>
<ds:datastoreItem xmlns:ds="http://schemas.openxmlformats.org/officeDocument/2006/customXml" ds:itemID="{D6E57935-0942-4EAD-81DC-1A04D5251135}"/>
</file>

<file path=docProps/app.xml><?xml version="1.0" encoding="utf-8"?>
<Properties xmlns="http://schemas.openxmlformats.org/officeDocument/2006/extended-properties" xmlns:vt="http://schemas.openxmlformats.org/officeDocument/2006/docPropsVTypes">
  <Template>PPT2_16to9</Template>
  <TotalTime>27910</TotalTime>
  <Words>1235</Words>
  <Application>Microsoft Macintosh PowerPoint</Application>
  <PresentationFormat>On-screen Show (16:9)</PresentationFormat>
  <Paragraphs>165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Comic Sans MS</vt:lpstr>
      <vt:lpstr>PPT2_16to9</vt:lpstr>
      <vt:lpstr>Wireless Security</vt:lpstr>
      <vt:lpstr>Objectives</vt:lpstr>
      <vt:lpstr>WEP vs. Wired Security</vt:lpstr>
      <vt:lpstr>WEP vs. TWN Security</vt:lpstr>
      <vt:lpstr>Key Establishment in 802.11</vt:lpstr>
      <vt:lpstr>Anonymity in 802.11</vt:lpstr>
      <vt:lpstr>802.11 Authentication</vt:lpstr>
      <vt:lpstr>Open System Authentication</vt:lpstr>
      <vt:lpstr>Open System Authentication</vt:lpstr>
      <vt:lpstr>Shared Key Authentication</vt:lpstr>
      <vt:lpstr>Pre-Shared Key</vt:lpstr>
      <vt:lpstr>Authentication and Handoffs</vt:lpstr>
      <vt:lpstr>Problems with 802.11 Authentication</vt:lpstr>
      <vt:lpstr>Pseudo Authentication</vt:lpstr>
      <vt:lpstr>MAC Address Filtering</vt:lpstr>
      <vt:lpstr>WEP: Confidentiality in 802.11</vt:lpstr>
      <vt:lpstr>Problems in WEP</vt:lpstr>
      <vt:lpstr>Data Integrity in 802.11</vt:lpstr>
      <vt:lpstr>SHA-1 Hashing Example</vt:lpstr>
      <vt:lpstr>Data Integrity in 802.11</vt:lpstr>
      <vt:lpstr>WEP Confidentiality Issues</vt:lpstr>
      <vt:lpstr>WEP vs WAP vs WPA2</vt:lpstr>
      <vt:lpstr>WEP vs WAP vs WPA2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Lucy Kimundi</dc:creator>
  <cp:lastModifiedBy>Seyedamin Pouriyeh</cp:lastModifiedBy>
  <cp:revision>38</cp:revision>
  <dcterms:created xsi:type="dcterms:W3CDTF">2019-02-15T21:19:03Z</dcterms:created>
  <dcterms:modified xsi:type="dcterms:W3CDTF">2021-05-13T23:57:19Z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0x0101007222C76DF9BD8349B0CA3C9A1AA4C548</vt:lpwstr>
  </property>
</Properties>
</file>