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15"/>
  </p:notesMasterIdLst>
  <p:sldIdLst>
    <p:sldId id="256" r:id="rId2"/>
    <p:sldId id="260" r:id="rId3"/>
    <p:sldId id="257" r:id="rId4"/>
    <p:sldId id="258" r:id="rId5"/>
    <p:sldId id="259" r:id="rId6"/>
    <p:sldId id="261" r:id="rId7"/>
    <p:sldId id="268" r:id="rId8"/>
    <p:sldId id="263" r:id="rId9"/>
    <p:sldId id="265" r:id="rId10"/>
    <p:sldId id="262" r:id="rId11"/>
    <p:sldId id="266" r:id="rId12"/>
    <p:sldId id="267" r:id="rId13"/>
    <p:sldId id="269"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50CFD1-9C08-2944-AF6C-148B6E3E3DFD}" v="11" dt="2021-01-16T18:20:59.7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82"/>
    <p:restoredTop sz="96327"/>
  </p:normalViewPr>
  <p:slideViewPr>
    <p:cSldViewPr snapToGrid="0" snapToObjects="1" showGuides="1">
      <p:cViewPr varScale="1">
        <p:scale>
          <a:sx n="136" d="100"/>
          <a:sy n="136" d="100"/>
        </p:scale>
        <p:origin x="224" y="6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 Li" userId="ef082f19-97a4-40f7-8ec1-0e91bb2b2192" providerId="ADAL" clId="{FB50CFD1-9C08-2944-AF6C-148B6E3E3DFD}"/>
    <pc:docChg chg="custSel addSld delSld modSld sldOrd">
      <pc:chgData name="Lei Li" userId="ef082f19-97a4-40f7-8ec1-0e91bb2b2192" providerId="ADAL" clId="{FB50CFD1-9C08-2944-AF6C-148B6E3E3DFD}" dt="2021-01-16T18:21:28.157" v="168" actId="1076"/>
      <pc:docMkLst>
        <pc:docMk/>
      </pc:docMkLst>
      <pc:sldChg chg="modSp mod">
        <pc:chgData name="Lei Li" userId="ef082f19-97a4-40f7-8ec1-0e91bb2b2192" providerId="ADAL" clId="{FB50CFD1-9C08-2944-AF6C-148B6E3E3DFD}" dt="2020-12-24T14:17:42.152" v="8" actId="20577"/>
        <pc:sldMkLst>
          <pc:docMk/>
          <pc:sldMk cId="2503590105" sldId="256"/>
        </pc:sldMkLst>
        <pc:spChg chg="mod">
          <ac:chgData name="Lei Li" userId="ef082f19-97a4-40f7-8ec1-0e91bb2b2192" providerId="ADAL" clId="{FB50CFD1-9C08-2944-AF6C-148B6E3E3DFD}" dt="2020-12-24T14:17:42.152" v="8" actId="20577"/>
          <ac:spMkLst>
            <pc:docMk/>
            <pc:sldMk cId="2503590105" sldId="256"/>
            <ac:spMk id="2" creationId="{5BA05E45-F349-0641-9ADA-AF2384D8DF72}"/>
          </ac:spMkLst>
        </pc:spChg>
      </pc:sldChg>
      <pc:sldChg chg="modSp mod">
        <pc:chgData name="Lei Li" userId="ef082f19-97a4-40f7-8ec1-0e91bb2b2192" providerId="ADAL" clId="{FB50CFD1-9C08-2944-AF6C-148B6E3E3DFD}" dt="2020-12-24T17:29:29.432" v="55" actId="20577"/>
        <pc:sldMkLst>
          <pc:docMk/>
          <pc:sldMk cId="2686351654" sldId="260"/>
        </pc:sldMkLst>
        <pc:spChg chg="mod">
          <ac:chgData name="Lei Li" userId="ef082f19-97a4-40f7-8ec1-0e91bb2b2192" providerId="ADAL" clId="{FB50CFD1-9C08-2944-AF6C-148B6E3E3DFD}" dt="2020-12-24T17:29:29.432" v="55" actId="20577"/>
          <ac:spMkLst>
            <pc:docMk/>
            <pc:sldMk cId="2686351654" sldId="260"/>
            <ac:spMk id="3" creationId="{DBE6C686-1D63-F045-B38D-E7FD311172C3}"/>
          </ac:spMkLst>
        </pc:spChg>
      </pc:sldChg>
      <pc:sldChg chg="modSp mod">
        <pc:chgData name="Lei Li" userId="ef082f19-97a4-40f7-8ec1-0e91bb2b2192" providerId="ADAL" clId="{FB50CFD1-9C08-2944-AF6C-148B6E3E3DFD}" dt="2020-12-24T14:54:46.933" v="11" actId="1076"/>
        <pc:sldMkLst>
          <pc:docMk/>
          <pc:sldMk cId="3380566987" sldId="261"/>
        </pc:sldMkLst>
        <pc:spChg chg="mod">
          <ac:chgData name="Lei Li" userId="ef082f19-97a4-40f7-8ec1-0e91bb2b2192" providerId="ADAL" clId="{FB50CFD1-9C08-2944-AF6C-148B6E3E3DFD}" dt="2020-12-24T14:54:46.933" v="11" actId="1076"/>
          <ac:spMkLst>
            <pc:docMk/>
            <pc:sldMk cId="3380566987" sldId="261"/>
            <ac:spMk id="2" creationId="{C41ACD0B-241D-7E4F-936B-F46C9A3475E0}"/>
          </ac:spMkLst>
        </pc:spChg>
      </pc:sldChg>
      <pc:sldChg chg="ord">
        <pc:chgData name="Lei Li" userId="ef082f19-97a4-40f7-8ec1-0e91bb2b2192" providerId="ADAL" clId="{FB50CFD1-9C08-2944-AF6C-148B6E3E3DFD}" dt="2020-12-24T17:26:45.317" v="13" actId="20578"/>
        <pc:sldMkLst>
          <pc:docMk/>
          <pc:sldMk cId="2734512738" sldId="262"/>
        </pc:sldMkLst>
      </pc:sldChg>
      <pc:sldChg chg="del">
        <pc:chgData name="Lei Li" userId="ef082f19-97a4-40f7-8ec1-0e91bb2b2192" providerId="ADAL" clId="{FB50CFD1-9C08-2944-AF6C-148B6E3E3DFD}" dt="2020-12-24T17:26:14.097" v="12" actId="2696"/>
        <pc:sldMkLst>
          <pc:docMk/>
          <pc:sldMk cId="1766044234" sldId="264"/>
        </pc:sldMkLst>
      </pc:sldChg>
      <pc:sldChg chg="modSp">
        <pc:chgData name="Lei Li" userId="ef082f19-97a4-40f7-8ec1-0e91bb2b2192" providerId="ADAL" clId="{FB50CFD1-9C08-2944-AF6C-148B6E3E3DFD}" dt="2020-12-24T14:20:35.296" v="10"/>
        <pc:sldMkLst>
          <pc:docMk/>
          <pc:sldMk cId="1643245134" sldId="266"/>
        </pc:sldMkLst>
        <pc:spChg chg="mod">
          <ac:chgData name="Lei Li" userId="ef082f19-97a4-40f7-8ec1-0e91bb2b2192" providerId="ADAL" clId="{FB50CFD1-9C08-2944-AF6C-148B6E3E3DFD}" dt="2020-12-24T14:20:35.296" v="10"/>
          <ac:spMkLst>
            <pc:docMk/>
            <pc:sldMk cId="1643245134" sldId="266"/>
            <ac:spMk id="3" creationId="{8C216E8D-D248-C34F-8D3A-9663D557E28E}"/>
          </ac:spMkLst>
        </pc:spChg>
      </pc:sldChg>
      <pc:sldChg chg="modSp mod">
        <pc:chgData name="Lei Li" userId="ef082f19-97a4-40f7-8ec1-0e91bb2b2192" providerId="ADAL" clId="{FB50CFD1-9C08-2944-AF6C-148B6E3E3DFD}" dt="2021-01-06T14:02:30.248" v="61" actId="20577"/>
        <pc:sldMkLst>
          <pc:docMk/>
          <pc:sldMk cId="725491644" sldId="267"/>
        </pc:sldMkLst>
        <pc:spChg chg="mod">
          <ac:chgData name="Lei Li" userId="ef082f19-97a4-40f7-8ec1-0e91bb2b2192" providerId="ADAL" clId="{FB50CFD1-9C08-2944-AF6C-148B6E3E3DFD}" dt="2021-01-06T14:02:30.248" v="61" actId="20577"/>
          <ac:spMkLst>
            <pc:docMk/>
            <pc:sldMk cId="725491644" sldId="267"/>
            <ac:spMk id="3" creationId="{FCFE4E27-471F-3E42-BBA0-F4E377FE67DC}"/>
          </ac:spMkLst>
        </pc:spChg>
      </pc:sldChg>
      <pc:sldChg chg="addSp delSp modSp new mod">
        <pc:chgData name="Lei Li" userId="ef082f19-97a4-40f7-8ec1-0e91bb2b2192" providerId="ADAL" clId="{FB50CFD1-9C08-2944-AF6C-148B6E3E3DFD}" dt="2020-12-24T17:28:29.552" v="50" actId="20577"/>
        <pc:sldMkLst>
          <pc:docMk/>
          <pc:sldMk cId="1659416266" sldId="268"/>
        </pc:sldMkLst>
        <pc:spChg chg="mod">
          <ac:chgData name="Lei Li" userId="ef082f19-97a4-40f7-8ec1-0e91bb2b2192" providerId="ADAL" clId="{FB50CFD1-9C08-2944-AF6C-148B6E3E3DFD}" dt="2020-12-24T17:28:29.552" v="50" actId="20577"/>
          <ac:spMkLst>
            <pc:docMk/>
            <pc:sldMk cId="1659416266" sldId="268"/>
            <ac:spMk id="2" creationId="{DCC1F4D3-3444-934B-AC1B-FDBA048912DA}"/>
          </ac:spMkLst>
        </pc:spChg>
        <pc:spChg chg="mod">
          <ac:chgData name="Lei Li" userId="ef082f19-97a4-40f7-8ec1-0e91bb2b2192" providerId="ADAL" clId="{FB50CFD1-9C08-2944-AF6C-148B6E3E3DFD}" dt="2020-12-24T17:27:47.999" v="47" actId="20577"/>
          <ac:spMkLst>
            <pc:docMk/>
            <pc:sldMk cId="1659416266" sldId="268"/>
            <ac:spMk id="3" creationId="{18E7D166-A8FD-5240-BC74-2FC4C7C48FCF}"/>
          </ac:spMkLst>
        </pc:spChg>
        <pc:spChg chg="add del mod">
          <ac:chgData name="Lei Li" userId="ef082f19-97a4-40f7-8ec1-0e91bb2b2192" providerId="ADAL" clId="{FB50CFD1-9C08-2944-AF6C-148B6E3E3DFD}" dt="2020-12-24T17:27:03.016" v="16"/>
          <ac:spMkLst>
            <pc:docMk/>
            <pc:sldMk cId="1659416266" sldId="268"/>
            <ac:spMk id="6" creationId="{FDB08824-274D-ED4B-B9E7-D5A8DBC2742C}"/>
          </ac:spMkLst>
        </pc:spChg>
      </pc:sldChg>
      <pc:sldChg chg="addSp delSp modSp new mod">
        <pc:chgData name="Lei Li" userId="ef082f19-97a4-40f7-8ec1-0e91bb2b2192" providerId="ADAL" clId="{FB50CFD1-9C08-2944-AF6C-148B6E3E3DFD}" dt="2021-01-16T18:21:28.157" v="168" actId="1076"/>
        <pc:sldMkLst>
          <pc:docMk/>
          <pc:sldMk cId="809638183" sldId="269"/>
        </pc:sldMkLst>
        <pc:spChg chg="mod">
          <ac:chgData name="Lei Li" userId="ef082f19-97a4-40f7-8ec1-0e91bb2b2192" providerId="ADAL" clId="{FB50CFD1-9C08-2944-AF6C-148B6E3E3DFD}" dt="2021-01-16T18:20:07.183" v="91" actId="20577"/>
          <ac:spMkLst>
            <pc:docMk/>
            <pc:sldMk cId="809638183" sldId="269"/>
            <ac:spMk id="2" creationId="{6D3BB0B2-66A4-D246-8254-C62866C05EDC}"/>
          </ac:spMkLst>
        </pc:spChg>
        <pc:spChg chg="del">
          <ac:chgData name="Lei Li" userId="ef082f19-97a4-40f7-8ec1-0e91bb2b2192" providerId="ADAL" clId="{FB50CFD1-9C08-2944-AF6C-148B6E3E3DFD}" dt="2021-01-16T18:20:18.190" v="92"/>
          <ac:spMkLst>
            <pc:docMk/>
            <pc:sldMk cId="809638183" sldId="269"/>
            <ac:spMk id="3" creationId="{9655D5E2-B448-3240-B052-248C58DBE8FD}"/>
          </ac:spMkLst>
        </pc:spChg>
        <pc:spChg chg="add mod">
          <ac:chgData name="Lei Li" userId="ef082f19-97a4-40f7-8ec1-0e91bb2b2192" providerId="ADAL" clId="{FB50CFD1-9C08-2944-AF6C-148B6E3E3DFD}" dt="2021-01-16T18:21:23.848" v="167" actId="1076"/>
          <ac:spMkLst>
            <pc:docMk/>
            <pc:sldMk cId="809638183" sldId="269"/>
            <ac:spMk id="8" creationId="{DCEC865F-111C-684A-8875-7C15AFF97103}"/>
          </ac:spMkLst>
        </pc:spChg>
        <pc:picChg chg="add mod">
          <ac:chgData name="Lei Li" userId="ef082f19-97a4-40f7-8ec1-0e91bb2b2192" providerId="ADAL" clId="{FB50CFD1-9C08-2944-AF6C-148B6E3E3DFD}" dt="2021-01-16T18:21:28.157" v="168" actId="1076"/>
          <ac:picMkLst>
            <pc:docMk/>
            <pc:sldMk cId="809638183" sldId="269"/>
            <ac:picMk id="7" creationId="{EAA04B33-D5A6-DF40-A450-462491F0967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C6DAA5-584B-F541-B351-4D17207E39D4}" type="datetimeFigureOut">
              <a:rPr lang="en-US" smtClean="0"/>
              <a:t>1/16/21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69DC97-5CF5-C747-944E-D695FF959C78}" type="slidenum">
              <a:rPr lang="en-US" smtClean="0"/>
              <a:t>‹#›</a:t>
            </a:fld>
            <a:endParaRPr lang="en-US"/>
          </a:p>
        </p:txBody>
      </p:sp>
    </p:spTree>
    <p:extLst>
      <p:ext uri="{BB962C8B-B14F-4D97-AF65-F5344CB8AC3E}">
        <p14:creationId xmlns:p14="http://schemas.microsoft.com/office/powerpoint/2010/main" val="556048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2808576-83EF-CB41-BC24-E9797DFF942C}" type="datetime1">
              <a:rPr lang="en-US" smtClean="0"/>
              <a:t>1/16/21</a:t>
            </a:fld>
            <a:endParaRPr lang="en-US"/>
          </a:p>
        </p:txBody>
      </p:sp>
      <p:sp>
        <p:nvSpPr>
          <p:cNvPr id="5" name="Footer Placeholder 4"/>
          <p:cNvSpPr>
            <a:spLocks noGrp="1"/>
          </p:cNvSpPr>
          <p:nvPr>
            <p:ph type="ftr" sz="quarter" idx="11"/>
          </p:nvPr>
        </p:nvSpPr>
        <p:spPr/>
        <p:txBody>
          <a:bodyPr/>
          <a:lstStyle/>
          <a:p>
            <a:r>
              <a:rPr lang="en-US"/>
              <a:t>IT 6823 - LM1 - Intro to Security</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C1756FF-62C9-FB42-A620-B54B2AAA3E1C}" type="datetime1">
              <a:rPr lang="en-US" smtClean="0"/>
              <a:t>1/16/21</a:t>
            </a:fld>
            <a:endParaRPr lang="en-US"/>
          </a:p>
        </p:txBody>
      </p:sp>
      <p:sp>
        <p:nvSpPr>
          <p:cNvPr id="6" name="Footer Placeholder 5"/>
          <p:cNvSpPr>
            <a:spLocks noGrp="1"/>
          </p:cNvSpPr>
          <p:nvPr>
            <p:ph type="ftr" sz="quarter" idx="11"/>
          </p:nvPr>
        </p:nvSpPr>
        <p:spPr/>
        <p:txBody>
          <a:bodyPr/>
          <a:lstStyle/>
          <a:p>
            <a:r>
              <a:rPr lang="en-US"/>
              <a:t>IT 6823 - LM1 - Intro to Security</a:t>
            </a:r>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D7F6ECA-63F9-F745-B375-EEF4EB710CA7}" type="datetime1">
              <a:rPr lang="en-US" smtClean="0"/>
              <a:t>1/16/21</a:t>
            </a:fld>
            <a:endParaRPr lang="en-US"/>
          </a:p>
        </p:txBody>
      </p:sp>
      <p:sp>
        <p:nvSpPr>
          <p:cNvPr id="5" name="Footer Placeholder 4"/>
          <p:cNvSpPr>
            <a:spLocks noGrp="1"/>
          </p:cNvSpPr>
          <p:nvPr>
            <p:ph type="ftr" sz="quarter" idx="11"/>
          </p:nvPr>
        </p:nvSpPr>
        <p:spPr/>
        <p:txBody>
          <a:bodyPr/>
          <a:lstStyle/>
          <a:p>
            <a:r>
              <a:rPr lang="en-US"/>
              <a:t>IT 6823 - LM1 - Intro to Security</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048E10-CDC8-B649-B72B-369524AEE4DB}" type="datetime1">
              <a:rPr lang="en-US" smtClean="0"/>
              <a:t>1/16/21</a:t>
            </a:fld>
            <a:endParaRPr lang="en-US"/>
          </a:p>
        </p:txBody>
      </p:sp>
      <p:sp>
        <p:nvSpPr>
          <p:cNvPr id="5" name="Footer Placeholder 4"/>
          <p:cNvSpPr>
            <a:spLocks noGrp="1"/>
          </p:cNvSpPr>
          <p:nvPr>
            <p:ph type="ftr" sz="quarter" idx="11"/>
          </p:nvPr>
        </p:nvSpPr>
        <p:spPr/>
        <p:txBody>
          <a:bodyPr/>
          <a:lstStyle/>
          <a:p>
            <a:r>
              <a:rPr lang="en-US"/>
              <a:t>IT 6823 - LM1 - Intro to Security</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34BDE5-A5B3-EB47-9719-66DED59F6409}" type="datetime1">
              <a:rPr lang="en-US" smtClean="0"/>
              <a:t>1/16/21</a:t>
            </a:fld>
            <a:endParaRPr lang="en-US"/>
          </a:p>
        </p:txBody>
      </p:sp>
      <p:sp>
        <p:nvSpPr>
          <p:cNvPr id="5" name="Footer Placeholder 4"/>
          <p:cNvSpPr>
            <a:spLocks noGrp="1"/>
          </p:cNvSpPr>
          <p:nvPr>
            <p:ph type="ftr" sz="quarter" idx="11"/>
          </p:nvPr>
        </p:nvSpPr>
        <p:spPr/>
        <p:txBody>
          <a:bodyPr/>
          <a:lstStyle/>
          <a:p>
            <a:r>
              <a:rPr lang="en-US"/>
              <a:t>IT 6823 - LM1 - Intro to Security</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9F8F7A-1E45-974F-BFF8-D954DA738E29}" type="datetime1">
              <a:rPr lang="en-US" smtClean="0"/>
              <a:t>1/16/21</a:t>
            </a:fld>
            <a:endParaRPr lang="en-US"/>
          </a:p>
        </p:txBody>
      </p:sp>
      <p:sp>
        <p:nvSpPr>
          <p:cNvPr id="5" name="Footer Placeholder 4"/>
          <p:cNvSpPr>
            <a:spLocks noGrp="1"/>
          </p:cNvSpPr>
          <p:nvPr>
            <p:ph type="ftr" sz="quarter" idx="11"/>
          </p:nvPr>
        </p:nvSpPr>
        <p:spPr/>
        <p:txBody>
          <a:bodyPr/>
          <a:lstStyle/>
          <a:p>
            <a:r>
              <a:rPr lang="en-US"/>
              <a:t>IT 6823 - LM1 - Intro to Security</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281B6A-DC2E-CB42-B963-722A5EDBF2C5}" type="datetime1">
              <a:rPr lang="en-US" smtClean="0"/>
              <a:t>1/16/21</a:t>
            </a:fld>
            <a:endParaRPr lang="en-US"/>
          </a:p>
        </p:txBody>
      </p:sp>
      <p:sp>
        <p:nvSpPr>
          <p:cNvPr id="6" name="Footer Placeholder 5"/>
          <p:cNvSpPr>
            <a:spLocks noGrp="1"/>
          </p:cNvSpPr>
          <p:nvPr>
            <p:ph type="ftr" sz="quarter" idx="11"/>
          </p:nvPr>
        </p:nvSpPr>
        <p:spPr/>
        <p:txBody>
          <a:bodyPr/>
          <a:lstStyle/>
          <a:p>
            <a:r>
              <a:rPr lang="en-US"/>
              <a:t>IT 6823 - LM1 - Intro to Security</a:t>
            </a:r>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0B99BE-AC8D-1044-ABFC-24DAED894EFD}" type="datetime1">
              <a:rPr lang="en-US" smtClean="0"/>
              <a:t>1/16/21</a:t>
            </a:fld>
            <a:endParaRPr lang="en-US"/>
          </a:p>
        </p:txBody>
      </p:sp>
      <p:sp>
        <p:nvSpPr>
          <p:cNvPr id="8" name="Footer Placeholder 7"/>
          <p:cNvSpPr>
            <a:spLocks noGrp="1"/>
          </p:cNvSpPr>
          <p:nvPr>
            <p:ph type="ftr" sz="quarter" idx="11"/>
          </p:nvPr>
        </p:nvSpPr>
        <p:spPr/>
        <p:txBody>
          <a:bodyPr/>
          <a:lstStyle/>
          <a:p>
            <a:r>
              <a:rPr lang="en-US"/>
              <a:t>IT 6823 - LM1 - Intro to Security</a:t>
            </a:r>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9197E7-7FC6-164B-8BF0-896DECF8F7D6}" type="datetime1">
              <a:rPr lang="en-US" smtClean="0"/>
              <a:t>1/16/21</a:t>
            </a:fld>
            <a:endParaRPr lang="en-US"/>
          </a:p>
        </p:txBody>
      </p:sp>
      <p:sp>
        <p:nvSpPr>
          <p:cNvPr id="4" name="Footer Placeholder 3"/>
          <p:cNvSpPr>
            <a:spLocks noGrp="1"/>
          </p:cNvSpPr>
          <p:nvPr>
            <p:ph type="ftr" sz="quarter" idx="11"/>
          </p:nvPr>
        </p:nvSpPr>
        <p:spPr/>
        <p:txBody>
          <a:bodyPr/>
          <a:lstStyle/>
          <a:p>
            <a:r>
              <a:rPr lang="en-US"/>
              <a:t>IT 6823 - LM1 - Intro to Security</a:t>
            </a:r>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092AF8-A49E-6640-AF0A-764C4309BC9C}" type="datetime1">
              <a:rPr lang="en-US" smtClean="0"/>
              <a:t>1/16/21</a:t>
            </a:fld>
            <a:endParaRPr lang="en-US"/>
          </a:p>
        </p:txBody>
      </p:sp>
      <p:sp>
        <p:nvSpPr>
          <p:cNvPr id="3" name="Footer Placeholder 2"/>
          <p:cNvSpPr>
            <a:spLocks noGrp="1"/>
          </p:cNvSpPr>
          <p:nvPr>
            <p:ph type="ftr" sz="quarter" idx="11"/>
          </p:nvPr>
        </p:nvSpPr>
        <p:spPr/>
        <p:txBody>
          <a:bodyPr/>
          <a:lstStyle/>
          <a:p>
            <a:r>
              <a:rPr lang="en-US"/>
              <a:t>IT 6823 - LM1 - Intro to Security</a:t>
            </a:r>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A0C21D-9B67-E84A-ADE3-F058A7B91810}" type="datetime1">
              <a:rPr lang="en-US" smtClean="0"/>
              <a:t>1/16/21</a:t>
            </a:fld>
            <a:endParaRPr lang="en-US"/>
          </a:p>
        </p:txBody>
      </p:sp>
      <p:sp>
        <p:nvSpPr>
          <p:cNvPr id="3" name="Footer Placeholder 2"/>
          <p:cNvSpPr>
            <a:spLocks noGrp="1"/>
          </p:cNvSpPr>
          <p:nvPr>
            <p:ph type="ftr" sz="quarter" idx="11"/>
          </p:nvPr>
        </p:nvSpPr>
        <p:spPr/>
        <p:txBody>
          <a:bodyPr/>
          <a:lstStyle/>
          <a:p>
            <a:r>
              <a:rPr lang="en-US"/>
              <a:t>IT 6823 - LM1 - Intro to Security</a:t>
            </a:r>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4B039EF-F598-3548-848B-E6DB9785C5B3}" type="datetime1">
              <a:rPr lang="en-US" smtClean="0"/>
              <a:t>1/16/21</a:t>
            </a:fld>
            <a:endParaRPr lang="en-US"/>
          </a:p>
        </p:txBody>
      </p:sp>
      <p:sp>
        <p:nvSpPr>
          <p:cNvPr id="6" name="Footer Placeholder 5"/>
          <p:cNvSpPr>
            <a:spLocks noGrp="1"/>
          </p:cNvSpPr>
          <p:nvPr>
            <p:ph type="ftr" sz="quarter" idx="11"/>
          </p:nvPr>
        </p:nvSpPr>
        <p:spPr/>
        <p:txBody>
          <a:bodyPr/>
          <a:lstStyle/>
          <a:p>
            <a:r>
              <a:rPr lang="en-US"/>
              <a:t>IT 6823 - LM1 - Intro to Security</a:t>
            </a:r>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99DF0B41-088C-5B44-BB0C-870C2220881C}" type="datetime1">
              <a:rPr lang="en-US" smtClean="0"/>
              <a:t>1/16/21</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a:t>IT 6823 - LM1 - Intro to Security</a:t>
            </a:r>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plantemoran.com/explore-our-thinking/insight/2017/03/cybersecurity-considerations-for-benefit-plan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csrc.nist.gov/glossary/term/securit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src.nist.gov/glossary/term/information_assurance" TargetMode="External"/><Relationship Id="rId2" Type="http://schemas.openxmlformats.org/officeDocument/2006/relationships/hyperlink" Target="https://csrc.nist.gov/glossary/term/information_security" TargetMode="External"/><Relationship Id="rId1" Type="http://schemas.openxmlformats.org/officeDocument/2006/relationships/slideLayout" Target="../slideLayouts/slideLayout2.xml"/><Relationship Id="rId4" Type="http://schemas.openxmlformats.org/officeDocument/2006/relationships/hyperlink" Target="https://csrc.nist.gov/glossary/term/cybersecurity"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securityscorecard.com/blog/information-security-versus-cybersecurity"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s://www.cisoplatform.com/profiles/blogs/understanding-difference-between-cyber-security-information"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lewisu.edu/experts/wordpress/index.php/information-assurance-vs-cyber-security-vs-information-security-clarifying-the-differenc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csoonline.com/article/3519908/the-cia-triad-definition-components-and-examples.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csrc.nist.gov/glossary"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normAutofit fontScale="90000"/>
          </a:bodyPr>
          <a:lstStyle/>
          <a:p>
            <a:r>
              <a:rPr lang="en-US" dirty="0"/>
              <a:t>IT 6823 LM 1 – Introduction to Information Security</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Dr. Lei Li</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92032-E5F7-E542-BFBF-E45A2F619EA1}"/>
              </a:ext>
            </a:extLst>
          </p:cNvPr>
          <p:cNvSpPr>
            <a:spLocks noGrp="1"/>
          </p:cNvSpPr>
          <p:nvPr>
            <p:ph type="title"/>
          </p:nvPr>
        </p:nvSpPr>
        <p:spPr>
          <a:xfrm>
            <a:off x="414338" y="511585"/>
            <a:ext cx="2014537" cy="994172"/>
          </a:xfrm>
        </p:spPr>
        <p:txBody>
          <a:bodyPr>
            <a:normAutofit fontScale="90000"/>
          </a:bodyPr>
          <a:lstStyle/>
          <a:p>
            <a:r>
              <a:rPr lang="en-US" dirty="0"/>
              <a:t>A Big Picture</a:t>
            </a:r>
          </a:p>
        </p:txBody>
      </p:sp>
      <p:sp>
        <p:nvSpPr>
          <p:cNvPr id="3" name="Content Placeholder 2">
            <a:extLst>
              <a:ext uri="{FF2B5EF4-FFF2-40B4-BE49-F238E27FC236}">
                <a16:creationId xmlns:a16="http://schemas.microsoft.com/office/drawing/2014/main" id="{2C4A352C-08DA-AF4F-9054-A6C306E012F2}"/>
              </a:ext>
            </a:extLst>
          </p:cNvPr>
          <p:cNvSpPr>
            <a:spLocks noGrp="1"/>
          </p:cNvSpPr>
          <p:nvPr>
            <p:ph idx="1"/>
          </p:nvPr>
        </p:nvSpPr>
        <p:spPr>
          <a:xfrm>
            <a:off x="414338" y="4314027"/>
            <a:ext cx="6257925" cy="506430"/>
          </a:xfrm>
        </p:spPr>
        <p:txBody>
          <a:bodyPr>
            <a:normAutofit/>
          </a:bodyPr>
          <a:lstStyle/>
          <a:p>
            <a:pPr marL="0" indent="0">
              <a:buNone/>
            </a:pPr>
            <a:r>
              <a:rPr lang="en-US" sz="1200" dirty="0"/>
              <a:t>Image source: </a:t>
            </a:r>
            <a:r>
              <a:rPr lang="en-US" sz="1200" dirty="0">
                <a:hlinkClick r:id="rId2"/>
              </a:rPr>
              <a:t>https://www.plantemoran.com/explore-our-thinking/insight/2017/03/cybersecurity-considerations-for-benefit-plans</a:t>
            </a:r>
            <a:r>
              <a:rPr lang="en-US" sz="1200" dirty="0"/>
              <a:t> </a:t>
            </a:r>
          </a:p>
        </p:txBody>
      </p:sp>
      <p:sp>
        <p:nvSpPr>
          <p:cNvPr id="4" name="Footer Placeholder 3">
            <a:extLst>
              <a:ext uri="{FF2B5EF4-FFF2-40B4-BE49-F238E27FC236}">
                <a16:creationId xmlns:a16="http://schemas.microsoft.com/office/drawing/2014/main" id="{7A7173F1-3F44-224B-AA12-63D7E159672D}"/>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834D4781-55B1-3F4A-9BF6-24C311E3B8DA}"/>
              </a:ext>
            </a:extLst>
          </p:cNvPr>
          <p:cNvSpPr>
            <a:spLocks noGrp="1"/>
          </p:cNvSpPr>
          <p:nvPr>
            <p:ph type="sldNum" sz="quarter" idx="12"/>
          </p:nvPr>
        </p:nvSpPr>
        <p:spPr/>
        <p:txBody>
          <a:bodyPr/>
          <a:lstStyle/>
          <a:p>
            <a:fld id="{9BF0AC56-E01A-F74D-9010-B0A5DC26A503}" type="slidenum">
              <a:rPr lang="en-US" smtClean="0"/>
              <a:t>10</a:t>
            </a:fld>
            <a:endParaRPr lang="en-US"/>
          </a:p>
        </p:txBody>
      </p:sp>
      <p:pic>
        <p:nvPicPr>
          <p:cNvPr id="1026" name="Picture 2" descr="Infographic describing the key components to a successful cybersecurity program">
            <a:extLst>
              <a:ext uri="{FF2B5EF4-FFF2-40B4-BE49-F238E27FC236}">
                <a16:creationId xmlns:a16="http://schemas.microsoft.com/office/drawing/2014/main" id="{52E91418-35A1-404A-A2EA-D09083E272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5" y="431344"/>
            <a:ext cx="4243388" cy="3882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512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3897F-0DB6-094E-913E-90869EC9D2C7}"/>
              </a:ext>
            </a:extLst>
          </p:cNvPr>
          <p:cNvSpPr>
            <a:spLocks noGrp="1"/>
          </p:cNvSpPr>
          <p:nvPr>
            <p:ph type="title"/>
          </p:nvPr>
        </p:nvSpPr>
        <p:spPr/>
        <p:txBody>
          <a:bodyPr/>
          <a:lstStyle/>
          <a:p>
            <a:r>
              <a:rPr lang="en-US" dirty="0"/>
              <a:t>Topics Covered </a:t>
            </a:r>
          </a:p>
        </p:txBody>
      </p:sp>
      <p:sp>
        <p:nvSpPr>
          <p:cNvPr id="3" name="Content Placeholder 2">
            <a:extLst>
              <a:ext uri="{FF2B5EF4-FFF2-40B4-BE49-F238E27FC236}">
                <a16:creationId xmlns:a16="http://schemas.microsoft.com/office/drawing/2014/main" id="{8C216E8D-D248-C34F-8D3A-9663D557E28E}"/>
              </a:ext>
            </a:extLst>
          </p:cNvPr>
          <p:cNvSpPr>
            <a:spLocks noGrp="1"/>
          </p:cNvSpPr>
          <p:nvPr>
            <p:ph idx="1"/>
          </p:nvPr>
        </p:nvSpPr>
        <p:spPr/>
        <p:txBody>
          <a:bodyPr>
            <a:normAutofit lnSpcReduction="10000"/>
          </a:bodyPr>
          <a:lstStyle/>
          <a:p>
            <a:r>
              <a:rPr lang="en-US" dirty="0"/>
              <a:t>Information Security Framework</a:t>
            </a:r>
          </a:p>
          <a:p>
            <a:r>
              <a:rPr lang="en-US" dirty="0"/>
              <a:t>Risk Assessment and Management</a:t>
            </a:r>
          </a:p>
          <a:p>
            <a:r>
              <a:rPr lang="en-US" dirty="0"/>
              <a:t>Access Control</a:t>
            </a:r>
          </a:p>
          <a:p>
            <a:r>
              <a:rPr lang="en-US" dirty="0"/>
              <a:t>Cryptography </a:t>
            </a:r>
          </a:p>
          <a:p>
            <a:r>
              <a:rPr lang="en-US" dirty="0"/>
              <a:t>Vulnerability Analysis &amp; Penetration Testing</a:t>
            </a:r>
          </a:p>
          <a:p>
            <a:r>
              <a:rPr lang="en-US" dirty="0"/>
              <a:t>IDS/IPS </a:t>
            </a:r>
          </a:p>
          <a:p>
            <a:r>
              <a:rPr lang="en-US" dirty="0"/>
              <a:t>Incident Response and Recovery</a:t>
            </a:r>
          </a:p>
          <a:p>
            <a:r>
              <a:rPr lang="en-US" dirty="0"/>
              <a:t>Mobile &amp; Cloud Security</a:t>
            </a:r>
          </a:p>
          <a:p>
            <a:r>
              <a:rPr lang="en-US" dirty="0"/>
              <a:t>Other Emerging Security Domain</a:t>
            </a:r>
          </a:p>
          <a:p>
            <a:endParaRPr lang="en-US" dirty="0"/>
          </a:p>
          <a:p>
            <a:endParaRPr lang="en-US" dirty="0"/>
          </a:p>
        </p:txBody>
      </p:sp>
      <p:sp>
        <p:nvSpPr>
          <p:cNvPr id="4" name="Footer Placeholder 3">
            <a:extLst>
              <a:ext uri="{FF2B5EF4-FFF2-40B4-BE49-F238E27FC236}">
                <a16:creationId xmlns:a16="http://schemas.microsoft.com/office/drawing/2014/main" id="{E1988B1D-D312-BF40-8388-F3FB02D98B8A}"/>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7B6910A9-6A2E-D14D-B0EE-6D5A65ADA96D}"/>
              </a:ext>
            </a:extLst>
          </p:cNvPr>
          <p:cNvSpPr>
            <a:spLocks noGrp="1"/>
          </p:cNvSpPr>
          <p:nvPr>
            <p:ph type="sldNum" sz="quarter" idx="12"/>
          </p:nvPr>
        </p:nvSpPr>
        <p:spPr/>
        <p:txBody>
          <a:bodyPr/>
          <a:lstStyle/>
          <a:p>
            <a:fld id="{9BF0AC56-E01A-F74D-9010-B0A5DC26A503}" type="slidenum">
              <a:rPr lang="en-US" smtClean="0"/>
              <a:t>11</a:t>
            </a:fld>
            <a:endParaRPr lang="en-US"/>
          </a:p>
        </p:txBody>
      </p:sp>
    </p:spTree>
    <p:extLst>
      <p:ext uri="{BB962C8B-B14F-4D97-AF65-F5344CB8AC3E}">
        <p14:creationId xmlns:p14="http://schemas.microsoft.com/office/powerpoint/2010/main" val="1643245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084FE-6E2D-7144-8AA6-501978D00852}"/>
              </a:ext>
            </a:extLst>
          </p:cNvPr>
          <p:cNvSpPr>
            <a:spLocks noGrp="1"/>
          </p:cNvSpPr>
          <p:nvPr>
            <p:ph type="title"/>
          </p:nvPr>
        </p:nvSpPr>
        <p:spPr/>
        <p:txBody>
          <a:bodyPr/>
          <a:lstStyle/>
          <a:p>
            <a:r>
              <a:rPr lang="en-US" dirty="0"/>
              <a:t>Other Security Courses</a:t>
            </a:r>
          </a:p>
        </p:txBody>
      </p:sp>
      <p:sp>
        <p:nvSpPr>
          <p:cNvPr id="3" name="Content Placeholder 2">
            <a:extLst>
              <a:ext uri="{FF2B5EF4-FFF2-40B4-BE49-F238E27FC236}">
                <a16:creationId xmlns:a16="http://schemas.microsoft.com/office/drawing/2014/main" id="{FCFE4E27-471F-3E42-BBA0-F4E377FE67DC}"/>
              </a:ext>
            </a:extLst>
          </p:cNvPr>
          <p:cNvSpPr>
            <a:spLocks noGrp="1"/>
          </p:cNvSpPr>
          <p:nvPr>
            <p:ph idx="1"/>
          </p:nvPr>
        </p:nvSpPr>
        <p:spPr/>
        <p:txBody>
          <a:bodyPr>
            <a:normAutofit/>
          </a:bodyPr>
          <a:lstStyle/>
          <a:p>
            <a:r>
              <a:rPr lang="en-US" dirty="0"/>
              <a:t>IT 6833:Wireless Security</a:t>
            </a:r>
          </a:p>
          <a:p>
            <a:r>
              <a:rPr lang="en-US" dirty="0"/>
              <a:t>IT 6843:Ethical Hacking: Network Security and Penetration Testing</a:t>
            </a:r>
          </a:p>
          <a:p>
            <a:r>
              <a:rPr lang="en-US" dirty="0"/>
              <a:t>IT 6853:Computer Forensics</a:t>
            </a:r>
          </a:p>
          <a:p>
            <a:r>
              <a:rPr lang="en-US" dirty="0"/>
              <a:t>IT 6863:Database Security &amp; Auditing</a:t>
            </a:r>
          </a:p>
          <a:p>
            <a:r>
              <a:rPr lang="en-US"/>
              <a:t>IT </a:t>
            </a:r>
            <a:r>
              <a:rPr lang="en-US" dirty="0"/>
              <a:t>6883:Infrastructure Defense</a:t>
            </a:r>
          </a:p>
          <a:p>
            <a:endParaRPr lang="en-US" dirty="0"/>
          </a:p>
        </p:txBody>
      </p:sp>
      <p:sp>
        <p:nvSpPr>
          <p:cNvPr id="4" name="Footer Placeholder 3">
            <a:extLst>
              <a:ext uri="{FF2B5EF4-FFF2-40B4-BE49-F238E27FC236}">
                <a16:creationId xmlns:a16="http://schemas.microsoft.com/office/drawing/2014/main" id="{7949B870-34F7-D847-B6A1-09C30EFB2F75}"/>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25B04267-D6FC-0045-869E-B71EE9243645}"/>
              </a:ext>
            </a:extLst>
          </p:cNvPr>
          <p:cNvSpPr>
            <a:spLocks noGrp="1"/>
          </p:cNvSpPr>
          <p:nvPr>
            <p:ph type="sldNum" sz="quarter" idx="12"/>
          </p:nvPr>
        </p:nvSpPr>
        <p:spPr/>
        <p:txBody>
          <a:bodyPr/>
          <a:lstStyle/>
          <a:p>
            <a:fld id="{9BF0AC56-E01A-F74D-9010-B0A5DC26A503}" type="slidenum">
              <a:rPr lang="en-US" smtClean="0"/>
              <a:t>12</a:t>
            </a:fld>
            <a:endParaRPr lang="en-US"/>
          </a:p>
        </p:txBody>
      </p:sp>
    </p:spTree>
    <p:extLst>
      <p:ext uri="{BB962C8B-B14F-4D97-AF65-F5344CB8AC3E}">
        <p14:creationId xmlns:p14="http://schemas.microsoft.com/office/powerpoint/2010/main" val="725491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BB0B2-66A4-D246-8254-C62866C05EDC}"/>
              </a:ext>
            </a:extLst>
          </p:cNvPr>
          <p:cNvSpPr>
            <a:spLocks noGrp="1"/>
          </p:cNvSpPr>
          <p:nvPr>
            <p:ph type="title"/>
          </p:nvPr>
        </p:nvSpPr>
        <p:spPr/>
        <p:txBody>
          <a:bodyPr/>
          <a:lstStyle/>
          <a:p>
            <a:r>
              <a:rPr lang="en-US" dirty="0"/>
              <a:t>Security Career Pathway</a:t>
            </a:r>
          </a:p>
        </p:txBody>
      </p:sp>
      <p:pic>
        <p:nvPicPr>
          <p:cNvPr id="7" name="Content Placeholder 6" descr="Security career pathway">
            <a:extLst>
              <a:ext uri="{FF2B5EF4-FFF2-40B4-BE49-F238E27FC236}">
                <a16:creationId xmlns:a16="http://schemas.microsoft.com/office/drawing/2014/main" id="{EAA04B33-D5A6-DF40-A450-462491F09679}"/>
              </a:ext>
            </a:extLst>
          </p:cNvPr>
          <p:cNvPicPr>
            <a:picLocks noGrp="1" noChangeAspect="1"/>
          </p:cNvPicPr>
          <p:nvPr>
            <p:ph idx="1"/>
          </p:nvPr>
        </p:nvPicPr>
        <p:blipFill>
          <a:blip r:embed="rId2"/>
          <a:stretch>
            <a:fillRect/>
          </a:stretch>
        </p:blipFill>
        <p:spPr>
          <a:xfrm>
            <a:off x="1756332" y="1021227"/>
            <a:ext cx="4954109" cy="3504905"/>
          </a:xfrm>
        </p:spPr>
      </p:pic>
      <p:sp>
        <p:nvSpPr>
          <p:cNvPr id="4" name="Footer Placeholder 3">
            <a:extLst>
              <a:ext uri="{FF2B5EF4-FFF2-40B4-BE49-F238E27FC236}">
                <a16:creationId xmlns:a16="http://schemas.microsoft.com/office/drawing/2014/main" id="{CE5FC865-B767-E546-B12E-AA561EE3B221}"/>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612981D0-DBDA-B342-96BA-1ED0C69BEDA3}"/>
              </a:ext>
            </a:extLst>
          </p:cNvPr>
          <p:cNvSpPr>
            <a:spLocks noGrp="1"/>
          </p:cNvSpPr>
          <p:nvPr>
            <p:ph type="sldNum" sz="quarter" idx="12"/>
          </p:nvPr>
        </p:nvSpPr>
        <p:spPr/>
        <p:txBody>
          <a:bodyPr/>
          <a:lstStyle/>
          <a:p>
            <a:fld id="{9BF0AC56-E01A-F74D-9010-B0A5DC26A503}" type="slidenum">
              <a:rPr lang="en-US" smtClean="0"/>
              <a:t>13</a:t>
            </a:fld>
            <a:endParaRPr lang="en-US"/>
          </a:p>
        </p:txBody>
      </p:sp>
      <p:sp>
        <p:nvSpPr>
          <p:cNvPr id="8" name="Rectangle 7">
            <a:extLst>
              <a:ext uri="{FF2B5EF4-FFF2-40B4-BE49-F238E27FC236}">
                <a16:creationId xmlns:a16="http://schemas.microsoft.com/office/drawing/2014/main" id="{DCEC865F-111C-684A-8875-7C15AFF97103}"/>
              </a:ext>
            </a:extLst>
          </p:cNvPr>
          <p:cNvSpPr/>
          <p:nvPr/>
        </p:nvSpPr>
        <p:spPr>
          <a:xfrm>
            <a:off x="497444" y="4526132"/>
            <a:ext cx="2943434" cy="246221"/>
          </a:xfrm>
          <a:prstGeom prst="rect">
            <a:avLst/>
          </a:prstGeom>
        </p:spPr>
        <p:txBody>
          <a:bodyPr wrap="none">
            <a:spAutoFit/>
          </a:bodyPr>
          <a:lstStyle/>
          <a:p>
            <a:r>
              <a:rPr lang="en-US" sz="1000" dirty="0"/>
              <a:t>Source: https://</a:t>
            </a:r>
            <a:r>
              <a:rPr lang="en-US" sz="1000" dirty="0" err="1"/>
              <a:t>www.cyberseek.org</a:t>
            </a:r>
            <a:r>
              <a:rPr lang="en-US" sz="1000" dirty="0"/>
              <a:t>/</a:t>
            </a:r>
            <a:r>
              <a:rPr lang="en-US" sz="1000" dirty="0" err="1"/>
              <a:t>pathway.html</a:t>
            </a:r>
            <a:endParaRPr lang="en-US" sz="1000" dirty="0"/>
          </a:p>
        </p:txBody>
      </p:sp>
    </p:spTree>
    <p:extLst>
      <p:ext uri="{BB962C8B-B14F-4D97-AF65-F5344CB8AC3E}">
        <p14:creationId xmlns:p14="http://schemas.microsoft.com/office/powerpoint/2010/main" val="809638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3466F-8117-2F4F-9C20-B98A384A624F}"/>
              </a:ext>
            </a:extLst>
          </p:cNvPr>
          <p:cNvSpPr>
            <a:spLocks noGrp="1"/>
          </p:cNvSpPr>
          <p:nvPr>
            <p:ph type="title"/>
          </p:nvPr>
        </p:nvSpPr>
        <p:spPr/>
        <p:txBody>
          <a:bodyPr/>
          <a:lstStyle/>
          <a:p>
            <a:r>
              <a:rPr lang="en-US" dirty="0"/>
              <a:t>Learning Outcomes</a:t>
            </a:r>
          </a:p>
        </p:txBody>
      </p:sp>
      <p:sp>
        <p:nvSpPr>
          <p:cNvPr id="3" name="Content Placeholder 2">
            <a:extLst>
              <a:ext uri="{FF2B5EF4-FFF2-40B4-BE49-F238E27FC236}">
                <a16:creationId xmlns:a16="http://schemas.microsoft.com/office/drawing/2014/main" id="{DBE6C686-1D63-F045-B38D-E7FD311172C3}"/>
              </a:ext>
            </a:extLst>
          </p:cNvPr>
          <p:cNvSpPr>
            <a:spLocks noGrp="1"/>
          </p:cNvSpPr>
          <p:nvPr>
            <p:ph idx="1"/>
          </p:nvPr>
        </p:nvSpPr>
        <p:spPr/>
        <p:txBody>
          <a:bodyPr/>
          <a:lstStyle/>
          <a:p>
            <a:r>
              <a:rPr lang="en-US" dirty="0"/>
              <a:t>Define Information Security </a:t>
            </a:r>
          </a:p>
          <a:p>
            <a:r>
              <a:rPr lang="en-US" dirty="0"/>
              <a:t>Explain the difference among Information Security, information assurance, and cybersecurity</a:t>
            </a:r>
          </a:p>
          <a:p>
            <a:r>
              <a:rPr lang="en-US" dirty="0"/>
              <a:t>Describe the CIA Triad</a:t>
            </a:r>
          </a:p>
          <a:p>
            <a:r>
              <a:rPr lang="en-US"/>
              <a:t>Discuss the specialized </a:t>
            </a:r>
            <a:r>
              <a:rPr lang="en-US" dirty="0"/>
              <a:t>areas of security</a:t>
            </a:r>
          </a:p>
          <a:p>
            <a:r>
              <a:rPr lang="en-US" dirty="0"/>
              <a:t>Define threats, attacks and vulnerability </a:t>
            </a:r>
          </a:p>
        </p:txBody>
      </p:sp>
      <p:sp>
        <p:nvSpPr>
          <p:cNvPr id="4" name="Footer Placeholder 3">
            <a:extLst>
              <a:ext uri="{FF2B5EF4-FFF2-40B4-BE49-F238E27FC236}">
                <a16:creationId xmlns:a16="http://schemas.microsoft.com/office/drawing/2014/main" id="{8B3A8982-831D-4044-98F5-59948BCF7646}"/>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C48600B0-937E-B841-A1DC-358B1682B80D}"/>
              </a:ext>
            </a:extLst>
          </p:cNvPr>
          <p:cNvSpPr>
            <a:spLocks noGrp="1"/>
          </p:cNvSpPr>
          <p:nvPr>
            <p:ph type="sldNum" sz="quarter" idx="12"/>
          </p:nvPr>
        </p:nvSpPr>
        <p:spPr/>
        <p:txBody>
          <a:bodyPr/>
          <a:lstStyle/>
          <a:p>
            <a:fld id="{9BF0AC56-E01A-F74D-9010-B0A5DC26A503}" type="slidenum">
              <a:rPr lang="en-US" smtClean="0"/>
              <a:t>2</a:t>
            </a:fld>
            <a:endParaRPr lang="en-US"/>
          </a:p>
        </p:txBody>
      </p:sp>
    </p:spTree>
    <p:extLst>
      <p:ext uri="{BB962C8B-B14F-4D97-AF65-F5344CB8AC3E}">
        <p14:creationId xmlns:p14="http://schemas.microsoft.com/office/powerpoint/2010/main" val="2686351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B6E9D-7E98-7843-AF3C-B09DD2165796}"/>
              </a:ext>
            </a:extLst>
          </p:cNvPr>
          <p:cNvSpPr>
            <a:spLocks noGrp="1"/>
          </p:cNvSpPr>
          <p:nvPr>
            <p:ph type="title"/>
          </p:nvPr>
        </p:nvSpPr>
        <p:spPr/>
        <p:txBody>
          <a:bodyPr/>
          <a:lstStyle/>
          <a:p>
            <a:r>
              <a:rPr lang="en-US" dirty="0"/>
              <a:t>What’s security?</a:t>
            </a:r>
          </a:p>
        </p:txBody>
      </p:sp>
      <p:sp>
        <p:nvSpPr>
          <p:cNvPr id="3" name="Content Placeholder 2">
            <a:extLst>
              <a:ext uri="{FF2B5EF4-FFF2-40B4-BE49-F238E27FC236}">
                <a16:creationId xmlns:a16="http://schemas.microsoft.com/office/drawing/2014/main" id="{913DA2BC-5297-5B4B-9D31-77ACA01D6B50}"/>
              </a:ext>
            </a:extLst>
          </p:cNvPr>
          <p:cNvSpPr>
            <a:spLocks noGrp="1"/>
          </p:cNvSpPr>
          <p:nvPr>
            <p:ph idx="1"/>
          </p:nvPr>
        </p:nvSpPr>
        <p:spPr/>
        <p:txBody>
          <a:bodyPr/>
          <a:lstStyle/>
          <a:p>
            <a:r>
              <a:rPr lang="en-US" dirty="0"/>
              <a:t>A condition that results from the establishment and maintenance of protective measures that enable an organization to perform its mission or critical functions despite risks posed by threats to its use of systems (</a:t>
            </a:r>
            <a:r>
              <a:rPr lang="en-US" dirty="0">
                <a:hlinkClick r:id="rId2"/>
              </a:rPr>
              <a:t>https://csrc.nist.gov/glossary/term/security</a:t>
            </a:r>
            <a:r>
              <a:rPr lang="en-US" dirty="0"/>
              <a:t>) </a:t>
            </a:r>
          </a:p>
          <a:p>
            <a:r>
              <a:rPr lang="en-US" dirty="0"/>
              <a:t>Information Assets &amp; Information Systems</a:t>
            </a:r>
          </a:p>
          <a:p>
            <a:endParaRPr lang="en-US" dirty="0"/>
          </a:p>
        </p:txBody>
      </p:sp>
      <p:sp>
        <p:nvSpPr>
          <p:cNvPr id="4" name="Footer Placeholder 3">
            <a:extLst>
              <a:ext uri="{FF2B5EF4-FFF2-40B4-BE49-F238E27FC236}">
                <a16:creationId xmlns:a16="http://schemas.microsoft.com/office/drawing/2014/main" id="{2F0522CD-8AF9-B742-819A-90A34C14EA23}"/>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6EA7C78C-66CB-A242-BC9B-2C8585C27A79}"/>
              </a:ext>
            </a:extLst>
          </p:cNvPr>
          <p:cNvSpPr>
            <a:spLocks noGrp="1"/>
          </p:cNvSpPr>
          <p:nvPr>
            <p:ph type="sldNum" sz="quarter" idx="12"/>
          </p:nvPr>
        </p:nvSpPr>
        <p:spPr/>
        <p:txBody>
          <a:bodyPr/>
          <a:lstStyle/>
          <a:p>
            <a:fld id="{9BF0AC56-E01A-F74D-9010-B0A5DC26A503}" type="slidenum">
              <a:rPr lang="en-US" smtClean="0"/>
              <a:t>3</a:t>
            </a:fld>
            <a:endParaRPr lang="en-US"/>
          </a:p>
        </p:txBody>
      </p:sp>
    </p:spTree>
    <p:extLst>
      <p:ext uri="{BB962C8B-B14F-4D97-AF65-F5344CB8AC3E}">
        <p14:creationId xmlns:p14="http://schemas.microsoft.com/office/powerpoint/2010/main" val="3238765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AB74B-8DB3-7F4E-8F58-3D83647226DB}"/>
              </a:ext>
            </a:extLst>
          </p:cNvPr>
          <p:cNvSpPr>
            <a:spLocks noGrp="1"/>
          </p:cNvSpPr>
          <p:nvPr>
            <p:ph type="title"/>
          </p:nvPr>
        </p:nvSpPr>
        <p:spPr/>
        <p:txBody>
          <a:bodyPr/>
          <a:lstStyle/>
          <a:p>
            <a:r>
              <a:rPr lang="en-US" dirty="0"/>
              <a:t>Security Concepts</a:t>
            </a:r>
          </a:p>
        </p:txBody>
      </p:sp>
      <p:sp>
        <p:nvSpPr>
          <p:cNvPr id="3" name="Content Placeholder 2">
            <a:extLst>
              <a:ext uri="{FF2B5EF4-FFF2-40B4-BE49-F238E27FC236}">
                <a16:creationId xmlns:a16="http://schemas.microsoft.com/office/drawing/2014/main" id="{41FE75D3-1046-2B42-96FB-1E72234CD6D0}"/>
              </a:ext>
            </a:extLst>
          </p:cNvPr>
          <p:cNvSpPr>
            <a:spLocks noGrp="1"/>
          </p:cNvSpPr>
          <p:nvPr>
            <p:ph idx="1"/>
          </p:nvPr>
        </p:nvSpPr>
        <p:spPr/>
        <p:txBody>
          <a:bodyPr/>
          <a:lstStyle/>
          <a:p>
            <a:r>
              <a:rPr lang="en-US" dirty="0"/>
              <a:t>Information Security </a:t>
            </a:r>
          </a:p>
          <a:p>
            <a:pPr lvl="1"/>
            <a:r>
              <a:rPr lang="en-US" dirty="0">
                <a:hlinkClick r:id="rId2"/>
              </a:rPr>
              <a:t>https://csrc.nist.gov/glossary/term/information_security</a:t>
            </a:r>
            <a:r>
              <a:rPr lang="en-US" dirty="0"/>
              <a:t> </a:t>
            </a:r>
          </a:p>
          <a:p>
            <a:r>
              <a:rPr lang="en-US" dirty="0"/>
              <a:t>Information Assurance</a:t>
            </a:r>
          </a:p>
          <a:p>
            <a:pPr lvl="1"/>
            <a:r>
              <a:rPr lang="en-US" dirty="0"/>
              <a:t> </a:t>
            </a:r>
            <a:r>
              <a:rPr lang="en-US" dirty="0">
                <a:hlinkClick r:id="rId3"/>
              </a:rPr>
              <a:t>https://csrc.nist.gov/glossary/term/information_assurance</a:t>
            </a:r>
            <a:r>
              <a:rPr lang="en-US" dirty="0"/>
              <a:t> </a:t>
            </a:r>
          </a:p>
          <a:p>
            <a:r>
              <a:rPr lang="en-US" dirty="0"/>
              <a:t>Cybersecurity </a:t>
            </a:r>
          </a:p>
          <a:p>
            <a:pPr lvl="1"/>
            <a:r>
              <a:rPr lang="en-US" dirty="0">
                <a:hlinkClick r:id="rId4"/>
              </a:rPr>
              <a:t>https://csrc.nist.gov/glossary/term/cybersecurity</a:t>
            </a:r>
            <a:r>
              <a:rPr lang="en-US" dirty="0"/>
              <a:t> </a:t>
            </a:r>
          </a:p>
          <a:p>
            <a:endParaRPr lang="en-US" dirty="0"/>
          </a:p>
        </p:txBody>
      </p:sp>
      <p:sp>
        <p:nvSpPr>
          <p:cNvPr id="4" name="Footer Placeholder 3">
            <a:extLst>
              <a:ext uri="{FF2B5EF4-FFF2-40B4-BE49-F238E27FC236}">
                <a16:creationId xmlns:a16="http://schemas.microsoft.com/office/drawing/2014/main" id="{07595DC7-C588-6443-930C-010248C7A31E}"/>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A4B6A5FD-5FBD-0646-A60B-E36710879D43}"/>
              </a:ext>
            </a:extLst>
          </p:cNvPr>
          <p:cNvSpPr>
            <a:spLocks noGrp="1"/>
          </p:cNvSpPr>
          <p:nvPr>
            <p:ph type="sldNum" sz="quarter" idx="12"/>
          </p:nvPr>
        </p:nvSpPr>
        <p:spPr/>
        <p:txBody>
          <a:bodyPr/>
          <a:lstStyle/>
          <a:p>
            <a:fld id="{9BF0AC56-E01A-F74D-9010-B0A5DC26A503}" type="slidenum">
              <a:rPr lang="en-US" smtClean="0"/>
              <a:t>4</a:t>
            </a:fld>
            <a:endParaRPr lang="en-US"/>
          </a:p>
        </p:txBody>
      </p:sp>
    </p:spTree>
    <p:extLst>
      <p:ext uri="{BB962C8B-B14F-4D97-AF65-F5344CB8AC3E}">
        <p14:creationId xmlns:p14="http://schemas.microsoft.com/office/powerpoint/2010/main" val="985070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36463-5B71-0444-92FB-71090D9EB6E0}"/>
              </a:ext>
            </a:extLst>
          </p:cNvPr>
          <p:cNvSpPr>
            <a:spLocks noGrp="1"/>
          </p:cNvSpPr>
          <p:nvPr>
            <p:ph type="title"/>
          </p:nvPr>
        </p:nvSpPr>
        <p:spPr/>
        <p:txBody>
          <a:bodyPr>
            <a:normAutofit/>
          </a:bodyPr>
          <a:lstStyle/>
          <a:p>
            <a:r>
              <a:rPr lang="en-US" dirty="0"/>
              <a:t>Information Security vs. Cybersecurity</a:t>
            </a:r>
          </a:p>
        </p:txBody>
      </p:sp>
      <p:sp>
        <p:nvSpPr>
          <p:cNvPr id="3" name="Content Placeholder 2">
            <a:extLst>
              <a:ext uri="{FF2B5EF4-FFF2-40B4-BE49-F238E27FC236}">
                <a16:creationId xmlns:a16="http://schemas.microsoft.com/office/drawing/2014/main" id="{2B635052-8067-194D-9B45-DF657EA6BFDD}"/>
              </a:ext>
            </a:extLst>
          </p:cNvPr>
          <p:cNvSpPr>
            <a:spLocks noGrp="1"/>
          </p:cNvSpPr>
          <p:nvPr>
            <p:ph idx="1"/>
          </p:nvPr>
        </p:nvSpPr>
        <p:spPr/>
        <p:txBody>
          <a:bodyPr>
            <a:normAutofit/>
          </a:bodyPr>
          <a:lstStyle/>
          <a:p>
            <a:r>
              <a:rPr lang="en-US" dirty="0"/>
              <a:t>Cybersecurity – focus on data asset in digital form</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94A8D725-5A89-4846-BAA0-26CEAAE0A5BD}"/>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50F12BD5-8356-534C-9B43-C7650290A334}"/>
              </a:ext>
            </a:extLst>
          </p:cNvPr>
          <p:cNvSpPr>
            <a:spLocks noGrp="1"/>
          </p:cNvSpPr>
          <p:nvPr>
            <p:ph type="sldNum" sz="quarter" idx="12"/>
          </p:nvPr>
        </p:nvSpPr>
        <p:spPr/>
        <p:txBody>
          <a:bodyPr/>
          <a:lstStyle/>
          <a:p>
            <a:fld id="{9BF0AC56-E01A-F74D-9010-B0A5DC26A503}" type="slidenum">
              <a:rPr lang="en-US" smtClean="0"/>
              <a:t>5</a:t>
            </a:fld>
            <a:endParaRPr lang="en-US"/>
          </a:p>
        </p:txBody>
      </p:sp>
      <p:pic>
        <p:nvPicPr>
          <p:cNvPr id="7" name="Picture 6" descr="Comparison of information security vs cybersecurity">
            <a:extLst>
              <a:ext uri="{FF2B5EF4-FFF2-40B4-BE49-F238E27FC236}">
                <a16:creationId xmlns:a16="http://schemas.microsoft.com/office/drawing/2014/main" id="{ECB67D59-791D-CD4B-BE96-DB8F19B79999}"/>
              </a:ext>
            </a:extLst>
          </p:cNvPr>
          <p:cNvPicPr>
            <a:picLocks noChangeAspect="1"/>
          </p:cNvPicPr>
          <p:nvPr/>
        </p:nvPicPr>
        <p:blipFill>
          <a:blip r:embed="rId2"/>
          <a:stretch>
            <a:fillRect/>
          </a:stretch>
        </p:blipFill>
        <p:spPr>
          <a:xfrm>
            <a:off x="2514600" y="1726511"/>
            <a:ext cx="3005137" cy="2104721"/>
          </a:xfrm>
          <a:prstGeom prst="rect">
            <a:avLst/>
          </a:prstGeom>
        </p:spPr>
      </p:pic>
      <p:sp>
        <p:nvSpPr>
          <p:cNvPr id="8" name="Content Placeholder 2">
            <a:extLst>
              <a:ext uri="{FF2B5EF4-FFF2-40B4-BE49-F238E27FC236}">
                <a16:creationId xmlns:a16="http://schemas.microsoft.com/office/drawing/2014/main" id="{B4FB961F-E2B6-B141-B2F7-0B94B5F33B1B}"/>
              </a:ext>
            </a:extLst>
          </p:cNvPr>
          <p:cNvSpPr txBox="1">
            <a:spLocks/>
          </p:cNvSpPr>
          <p:nvPr/>
        </p:nvSpPr>
        <p:spPr>
          <a:xfrm>
            <a:off x="563679" y="3831487"/>
            <a:ext cx="5964655" cy="801236"/>
          </a:xfrm>
          <a:prstGeom prst="rect">
            <a:avLst/>
          </a:prstGeom>
        </p:spPr>
        <p:txBody>
          <a:bodyPr vert="horz" lIns="91440" tIns="45720" rIns="91440" bIns="45720" rtlCol="0">
            <a:normAutofit fontScale="47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dirty="0"/>
              <a:t>Reference:</a:t>
            </a:r>
            <a:endParaRPr lang="en-US" dirty="0">
              <a:hlinkClick r:id="rId3"/>
            </a:endParaRPr>
          </a:p>
          <a:p>
            <a:r>
              <a:rPr lang="en-US" dirty="0">
                <a:hlinkClick r:id="rId3"/>
              </a:rPr>
              <a:t>https://securityscorecard.com/blog/information-security-versus-cybersecurity</a:t>
            </a:r>
            <a:r>
              <a:rPr lang="en-US" dirty="0"/>
              <a:t> </a:t>
            </a:r>
          </a:p>
          <a:p>
            <a:r>
              <a:rPr lang="en-US" dirty="0">
                <a:hlinkClick r:id="rId4"/>
              </a:rPr>
              <a:t>https://www.cisoplatform.com/profiles/blogs/understanding-difference-between-cyber-security-information</a:t>
            </a:r>
            <a:r>
              <a:rPr lang="en-US" dirty="0"/>
              <a:t> </a:t>
            </a:r>
          </a:p>
        </p:txBody>
      </p:sp>
    </p:spTree>
    <p:extLst>
      <p:ext uri="{BB962C8B-B14F-4D97-AF65-F5344CB8AC3E}">
        <p14:creationId xmlns:p14="http://schemas.microsoft.com/office/powerpoint/2010/main" val="6270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ACD0B-241D-7E4F-936B-F46C9A3475E0}"/>
              </a:ext>
            </a:extLst>
          </p:cNvPr>
          <p:cNvSpPr>
            <a:spLocks noGrp="1"/>
          </p:cNvSpPr>
          <p:nvPr>
            <p:ph type="title"/>
          </p:nvPr>
        </p:nvSpPr>
        <p:spPr>
          <a:xfrm>
            <a:off x="628650" y="375047"/>
            <a:ext cx="7886700" cy="994172"/>
          </a:xfrm>
        </p:spPr>
        <p:txBody>
          <a:bodyPr>
            <a:normAutofit fontScale="90000"/>
          </a:bodyPr>
          <a:lstStyle/>
          <a:p>
            <a:r>
              <a:rPr lang="en-US" dirty="0"/>
              <a:t>Information Security vs. Information Assurance</a:t>
            </a:r>
          </a:p>
        </p:txBody>
      </p:sp>
      <p:sp>
        <p:nvSpPr>
          <p:cNvPr id="3" name="Content Placeholder 2">
            <a:extLst>
              <a:ext uri="{FF2B5EF4-FFF2-40B4-BE49-F238E27FC236}">
                <a16:creationId xmlns:a16="http://schemas.microsoft.com/office/drawing/2014/main" id="{8CB24985-D617-3548-A7FD-736B67B89793}"/>
              </a:ext>
            </a:extLst>
          </p:cNvPr>
          <p:cNvSpPr>
            <a:spLocks noGrp="1"/>
          </p:cNvSpPr>
          <p:nvPr>
            <p:ph idx="1"/>
          </p:nvPr>
        </p:nvSpPr>
        <p:spPr/>
        <p:txBody>
          <a:bodyPr>
            <a:normAutofit/>
          </a:bodyPr>
          <a:lstStyle/>
          <a:p>
            <a:r>
              <a:rPr lang="en-US" dirty="0"/>
              <a:t>Both are to protect information </a:t>
            </a:r>
          </a:p>
          <a:p>
            <a:r>
              <a:rPr lang="en-US" dirty="0"/>
              <a:t>Information Assurance</a:t>
            </a:r>
          </a:p>
          <a:p>
            <a:pPr lvl="1"/>
            <a:r>
              <a:rPr lang="en-US" dirty="0"/>
              <a:t>Closely related to risk management</a:t>
            </a:r>
          </a:p>
          <a:p>
            <a:pPr lvl="1"/>
            <a:r>
              <a:rPr lang="en-US" dirty="0"/>
              <a:t>More business/management aspect of security </a:t>
            </a:r>
          </a:p>
          <a:p>
            <a:r>
              <a:rPr lang="en-US" dirty="0"/>
              <a:t>Information Security </a:t>
            </a:r>
          </a:p>
          <a:p>
            <a:pPr lvl="1"/>
            <a:r>
              <a:rPr lang="en-US" dirty="0"/>
              <a:t>More hands-on </a:t>
            </a:r>
          </a:p>
          <a:p>
            <a:r>
              <a:rPr lang="en-US" dirty="0"/>
              <a:t>Reference </a:t>
            </a:r>
          </a:p>
          <a:p>
            <a:pPr lvl="1"/>
            <a:r>
              <a:rPr lang="en-US" dirty="0">
                <a:hlinkClick r:id="rId2"/>
              </a:rPr>
              <a:t>https://www.lewisu.edu/experts/wordpress/index.php/information-assurance-vs-cyber-security-vs-information-security-clarifying-the-differences/</a:t>
            </a:r>
            <a:r>
              <a:rPr lang="en-US" dirty="0"/>
              <a:t> </a:t>
            </a:r>
          </a:p>
        </p:txBody>
      </p:sp>
      <p:sp>
        <p:nvSpPr>
          <p:cNvPr id="4" name="Footer Placeholder 3">
            <a:extLst>
              <a:ext uri="{FF2B5EF4-FFF2-40B4-BE49-F238E27FC236}">
                <a16:creationId xmlns:a16="http://schemas.microsoft.com/office/drawing/2014/main" id="{B08B6E7B-CEC8-D14A-A836-DE5686402515}"/>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288FCB6C-65AB-6D45-B6AE-7253765B10CE}"/>
              </a:ext>
            </a:extLst>
          </p:cNvPr>
          <p:cNvSpPr>
            <a:spLocks noGrp="1"/>
          </p:cNvSpPr>
          <p:nvPr>
            <p:ph type="sldNum" sz="quarter" idx="12"/>
          </p:nvPr>
        </p:nvSpPr>
        <p:spPr/>
        <p:txBody>
          <a:bodyPr/>
          <a:lstStyle/>
          <a:p>
            <a:fld id="{9BF0AC56-E01A-F74D-9010-B0A5DC26A503}" type="slidenum">
              <a:rPr lang="en-US" smtClean="0"/>
              <a:t>6</a:t>
            </a:fld>
            <a:endParaRPr lang="en-US"/>
          </a:p>
        </p:txBody>
      </p:sp>
    </p:spTree>
    <p:extLst>
      <p:ext uri="{BB962C8B-B14F-4D97-AF65-F5344CB8AC3E}">
        <p14:creationId xmlns:p14="http://schemas.microsoft.com/office/powerpoint/2010/main" val="3380566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1F4D3-3444-934B-AC1B-FDBA048912DA}"/>
              </a:ext>
            </a:extLst>
          </p:cNvPr>
          <p:cNvSpPr>
            <a:spLocks noGrp="1"/>
          </p:cNvSpPr>
          <p:nvPr>
            <p:ph type="title"/>
          </p:nvPr>
        </p:nvSpPr>
        <p:spPr/>
        <p:txBody>
          <a:bodyPr/>
          <a:lstStyle/>
          <a:p>
            <a:r>
              <a:rPr lang="en-US" b="1" dirty="0"/>
              <a:t>Specialized </a:t>
            </a:r>
            <a:r>
              <a:rPr lang="en-US" b="1"/>
              <a:t>Areas of </a:t>
            </a:r>
            <a:r>
              <a:rPr lang="en-US" b="1" dirty="0"/>
              <a:t>Security</a:t>
            </a:r>
            <a:endParaRPr lang="en-US" dirty="0"/>
          </a:p>
        </p:txBody>
      </p:sp>
      <p:sp>
        <p:nvSpPr>
          <p:cNvPr id="3" name="Content Placeholder 2">
            <a:extLst>
              <a:ext uri="{FF2B5EF4-FFF2-40B4-BE49-F238E27FC236}">
                <a16:creationId xmlns:a16="http://schemas.microsoft.com/office/drawing/2014/main" id="{18E7D166-A8FD-5240-BC74-2FC4C7C48FCF}"/>
              </a:ext>
            </a:extLst>
          </p:cNvPr>
          <p:cNvSpPr>
            <a:spLocks noGrp="1"/>
          </p:cNvSpPr>
          <p:nvPr>
            <p:ph idx="1"/>
          </p:nvPr>
        </p:nvSpPr>
        <p:spPr/>
        <p:txBody>
          <a:bodyPr>
            <a:normAutofit/>
          </a:bodyPr>
          <a:lstStyle/>
          <a:p>
            <a:r>
              <a:rPr lang="en-US" dirty="0"/>
              <a:t>Physical Security</a:t>
            </a:r>
          </a:p>
          <a:p>
            <a:r>
              <a:rPr lang="en-US" dirty="0"/>
              <a:t>Personal Security</a:t>
            </a:r>
          </a:p>
          <a:p>
            <a:r>
              <a:rPr lang="en-US" dirty="0"/>
              <a:t>Operation Security</a:t>
            </a:r>
          </a:p>
          <a:p>
            <a:r>
              <a:rPr lang="en-US" dirty="0"/>
              <a:t>Communication Security</a:t>
            </a:r>
          </a:p>
          <a:p>
            <a:r>
              <a:rPr lang="en-US" dirty="0"/>
              <a:t>Network Security</a:t>
            </a:r>
          </a:p>
          <a:p>
            <a:r>
              <a:rPr lang="en-US" dirty="0"/>
              <a:t>Information Security</a:t>
            </a:r>
          </a:p>
        </p:txBody>
      </p:sp>
      <p:sp>
        <p:nvSpPr>
          <p:cNvPr id="4" name="Footer Placeholder 3">
            <a:extLst>
              <a:ext uri="{FF2B5EF4-FFF2-40B4-BE49-F238E27FC236}">
                <a16:creationId xmlns:a16="http://schemas.microsoft.com/office/drawing/2014/main" id="{3D8817A2-9C2E-CE40-8CA5-AAD6AB62F3A4}"/>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A4A5A80A-AAE1-F347-A02B-FE2AD1443BAB}"/>
              </a:ext>
            </a:extLst>
          </p:cNvPr>
          <p:cNvSpPr>
            <a:spLocks noGrp="1"/>
          </p:cNvSpPr>
          <p:nvPr>
            <p:ph type="sldNum" sz="quarter" idx="12"/>
          </p:nvPr>
        </p:nvSpPr>
        <p:spPr/>
        <p:txBody>
          <a:bodyPr/>
          <a:lstStyle/>
          <a:p>
            <a:fld id="{9BF0AC56-E01A-F74D-9010-B0A5DC26A503}" type="slidenum">
              <a:rPr lang="en-US" smtClean="0"/>
              <a:t>7</a:t>
            </a:fld>
            <a:endParaRPr lang="en-US"/>
          </a:p>
        </p:txBody>
      </p:sp>
    </p:spTree>
    <p:extLst>
      <p:ext uri="{BB962C8B-B14F-4D97-AF65-F5344CB8AC3E}">
        <p14:creationId xmlns:p14="http://schemas.microsoft.com/office/powerpoint/2010/main" val="1659416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4C37E-9567-BD41-A36D-99D84AD42B0A}"/>
              </a:ext>
            </a:extLst>
          </p:cNvPr>
          <p:cNvSpPr>
            <a:spLocks noGrp="1"/>
          </p:cNvSpPr>
          <p:nvPr>
            <p:ph type="title"/>
          </p:nvPr>
        </p:nvSpPr>
        <p:spPr/>
        <p:txBody>
          <a:bodyPr/>
          <a:lstStyle/>
          <a:p>
            <a:r>
              <a:rPr lang="en-US" dirty="0"/>
              <a:t>C.I.A. Triad</a:t>
            </a:r>
          </a:p>
        </p:txBody>
      </p:sp>
      <p:sp>
        <p:nvSpPr>
          <p:cNvPr id="3" name="Content Placeholder 2">
            <a:extLst>
              <a:ext uri="{FF2B5EF4-FFF2-40B4-BE49-F238E27FC236}">
                <a16:creationId xmlns:a16="http://schemas.microsoft.com/office/drawing/2014/main" id="{0FCB77A3-2390-CF4B-ACDE-FF2F09F0B154}"/>
              </a:ext>
            </a:extLst>
          </p:cNvPr>
          <p:cNvSpPr>
            <a:spLocks noGrp="1"/>
          </p:cNvSpPr>
          <p:nvPr>
            <p:ph idx="1"/>
          </p:nvPr>
        </p:nvSpPr>
        <p:spPr/>
        <p:txBody>
          <a:bodyPr>
            <a:normAutofit fontScale="92500" lnSpcReduction="10000"/>
          </a:bodyPr>
          <a:lstStyle/>
          <a:p>
            <a:r>
              <a:rPr lang="en-US" dirty="0"/>
              <a:t>Confidentiality </a:t>
            </a:r>
          </a:p>
          <a:p>
            <a:pPr lvl="1"/>
            <a:r>
              <a:rPr lang="en-US" dirty="0"/>
              <a:t>Access control </a:t>
            </a:r>
          </a:p>
          <a:p>
            <a:pPr lvl="1"/>
            <a:r>
              <a:rPr lang="en-US" dirty="0"/>
              <a:t>Authorization and authentication</a:t>
            </a:r>
          </a:p>
          <a:p>
            <a:pPr lvl="1"/>
            <a:r>
              <a:rPr lang="en-US" dirty="0"/>
              <a:t>Cryptography</a:t>
            </a:r>
          </a:p>
          <a:p>
            <a:r>
              <a:rPr lang="en-US" dirty="0"/>
              <a:t>Integrity </a:t>
            </a:r>
          </a:p>
          <a:p>
            <a:pPr lvl="1"/>
            <a:r>
              <a:rPr lang="en-US" dirty="0"/>
              <a:t>Malicious attack</a:t>
            </a:r>
          </a:p>
          <a:p>
            <a:pPr lvl="1"/>
            <a:r>
              <a:rPr lang="en-US" dirty="0"/>
              <a:t>System errors</a:t>
            </a:r>
          </a:p>
          <a:p>
            <a:pPr lvl="1"/>
            <a:r>
              <a:rPr lang="en-US" dirty="0"/>
              <a:t>Non-repudiation</a:t>
            </a:r>
          </a:p>
          <a:p>
            <a:r>
              <a:rPr lang="en-US" dirty="0"/>
              <a:t>Availability </a:t>
            </a:r>
          </a:p>
          <a:p>
            <a:r>
              <a:rPr lang="en-US" dirty="0"/>
              <a:t>Reference: </a:t>
            </a:r>
            <a:r>
              <a:rPr lang="en-US" dirty="0">
                <a:hlinkClick r:id="rId2"/>
              </a:rPr>
              <a:t>https://www.csoonline.com/article/3519908/the-cia-triad-definition-components-and-examples.html</a:t>
            </a:r>
            <a:r>
              <a:rPr lang="en-US" dirty="0"/>
              <a:t> </a:t>
            </a:r>
          </a:p>
        </p:txBody>
      </p:sp>
      <p:sp>
        <p:nvSpPr>
          <p:cNvPr id="4" name="Footer Placeholder 3">
            <a:extLst>
              <a:ext uri="{FF2B5EF4-FFF2-40B4-BE49-F238E27FC236}">
                <a16:creationId xmlns:a16="http://schemas.microsoft.com/office/drawing/2014/main" id="{4B8DC6A4-B23D-E940-845A-18CCCA450412}"/>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3E11C903-E3A5-814F-ABB4-75453B18DB5E}"/>
              </a:ext>
            </a:extLst>
          </p:cNvPr>
          <p:cNvSpPr>
            <a:spLocks noGrp="1"/>
          </p:cNvSpPr>
          <p:nvPr>
            <p:ph type="sldNum" sz="quarter" idx="12"/>
          </p:nvPr>
        </p:nvSpPr>
        <p:spPr/>
        <p:txBody>
          <a:bodyPr/>
          <a:lstStyle/>
          <a:p>
            <a:fld id="{9BF0AC56-E01A-F74D-9010-B0A5DC26A503}" type="slidenum">
              <a:rPr lang="en-US" smtClean="0"/>
              <a:t>8</a:t>
            </a:fld>
            <a:endParaRPr lang="en-US"/>
          </a:p>
        </p:txBody>
      </p:sp>
    </p:spTree>
    <p:extLst>
      <p:ext uri="{BB962C8B-B14F-4D97-AF65-F5344CB8AC3E}">
        <p14:creationId xmlns:p14="http://schemas.microsoft.com/office/powerpoint/2010/main" val="2996870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7D87C-28DA-A742-AF3B-9B22A6698BEB}"/>
              </a:ext>
            </a:extLst>
          </p:cNvPr>
          <p:cNvSpPr>
            <a:spLocks noGrp="1"/>
          </p:cNvSpPr>
          <p:nvPr>
            <p:ph type="title"/>
          </p:nvPr>
        </p:nvSpPr>
        <p:spPr/>
        <p:txBody>
          <a:bodyPr/>
          <a:lstStyle/>
          <a:p>
            <a:r>
              <a:rPr lang="en-US" dirty="0"/>
              <a:t>Understand the Enemy </a:t>
            </a:r>
          </a:p>
        </p:txBody>
      </p:sp>
      <p:sp>
        <p:nvSpPr>
          <p:cNvPr id="3" name="Content Placeholder 2">
            <a:extLst>
              <a:ext uri="{FF2B5EF4-FFF2-40B4-BE49-F238E27FC236}">
                <a16:creationId xmlns:a16="http://schemas.microsoft.com/office/drawing/2014/main" id="{6D2B097E-2B31-8F45-BF2C-1841B09B96A6}"/>
              </a:ext>
            </a:extLst>
          </p:cNvPr>
          <p:cNvSpPr>
            <a:spLocks noGrp="1"/>
          </p:cNvSpPr>
          <p:nvPr>
            <p:ph idx="1"/>
          </p:nvPr>
        </p:nvSpPr>
        <p:spPr/>
        <p:txBody>
          <a:bodyPr/>
          <a:lstStyle/>
          <a:p>
            <a:r>
              <a:rPr lang="en-US" dirty="0"/>
              <a:t>Threat</a:t>
            </a:r>
          </a:p>
          <a:p>
            <a:r>
              <a:rPr lang="en-US" dirty="0"/>
              <a:t>Attack</a:t>
            </a:r>
          </a:p>
          <a:p>
            <a:r>
              <a:rPr lang="en-US" dirty="0"/>
              <a:t>Vulnerability</a:t>
            </a:r>
          </a:p>
          <a:p>
            <a:r>
              <a:rPr lang="en-US" dirty="0"/>
              <a:t>Threat agent/actor</a:t>
            </a:r>
          </a:p>
          <a:p>
            <a:r>
              <a:rPr lang="en-US" dirty="0"/>
              <a:t>Definition can be found: </a:t>
            </a:r>
            <a:r>
              <a:rPr lang="en-US" dirty="0">
                <a:hlinkClick r:id="rId2"/>
              </a:rPr>
              <a:t>https://csrc.nist.gov/glossary</a:t>
            </a:r>
            <a:r>
              <a:rPr lang="en-US" dirty="0"/>
              <a:t> </a:t>
            </a:r>
          </a:p>
        </p:txBody>
      </p:sp>
      <p:sp>
        <p:nvSpPr>
          <p:cNvPr id="4" name="Footer Placeholder 3">
            <a:extLst>
              <a:ext uri="{FF2B5EF4-FFF2-40B4-BE49-F238E27FC236}">
                <a16:creationId xmlns:a16="http://schemas.microsoft.com/office/drawing/2014/main" id="{AB508C8F-4D81-1B44-AB17-2464C17B0049}"/>
              </a:ext>
            </a:extLst>
          </p:cNvPr>
          <p:cNvSpPr>
            <a:spLocks noGrp="1"/>
          </p:cNvSpPr>
          <p:nvPr>
            <p:ph type="ftr" sz="quarter" idx="11"/>
          </p:nvPr>
        </p:nvSpPr>
        <p:spPr/>
        <p:txBody>
          <a:bodyPr/>
          <a:lstStyle/>
          <a:p>
            <a:r>
              <a:rPr lang="en-US"/>
              <a:t>IT 6823 - LM1 - Intro to Security</a:t>
            </a:r>
          </a:p>
        </p:txBody>
      </p:sp>
      <p:sp>
        <p:nvSpPr>
          <p:cNvPr id="5" name="Slide Number Placeholder 4">
            <a:extLst>
              <a:ext uri="{FF2B5EF4-FFF2-40B4-BE49-F238E27FC236}">
                <a16:creationId xmlns:a16="http://schemas.microsoft.com/office/drawing/2014/main" id="{725E4A31-2C70-8C4D-ACCC-B5FCC6C348F5}"/>
              </a:ext>
            </a:extLst>
          </p:cNvPr>
          <p:cNvSpPr>
            <a:spLocks noGrp="1"/>
          </p:cNvSpPr>
          <p:nvPr>
            <p:ph type="sldNum" sz="quarter" idx="12"/>
          </p:nvPr>
        </p:nvSpPr>
        <p:spPr/>
        <p:txBody>
          <a:bodyPr/>
          <a:lstStyle/>
          <a:p>
            <a:fld id="{9BF0AC56-E01A-F74D-9010-B0A5DC26A503}" type="slidenum">
              <a:rPr lang="en-US" smtClean="0"/>
              <a:t>9</a:t>
            </a:fld>
            <a:endParaRPr lang="en-US"/>
          </a:p>
        </p:txBody>
      </p:sp>
    </p:spTree>
    <p:extLst>
      <p:ext uri="{BB962C8B-B14F-4D97-AF65-F5344CB8AC3E}">
        <p14:creationId xmlns:p14="http://schemas.microsoft.com/office/powerpoint/2010/main" val="400646443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EC1053F-74D4-4B09-ADC7-7FA34D88ECF5}"/>
</file>

<file path=customXml/itemProps2.xml><?xml version="1.0" encoding="utf-8"?>
<ds:datastoreItem xmlns:ds="http://schemas.openxmlformats.org/officeDocument/2006/customXml" ds:itemID="{CEB76D90-F116-4270-B92F-CC1556969F85}"/>
</file>

<file path=customXml/itemProps3.xml><?xml version="1.0" encoding="utf-8"?>
<ds:datastoreItem xmlns:ds="http://schemas.openxmlformats.org/officeDocument/2006/customXml" ds:itemID="{767357DA-8C72-47AF-8F86-FC1A6299205A}"/>
</file>

<file path=docProps/app.xml><?xml version="1.0" encoding="utf-8"?>
<Properties xmlns="http://schemas.openxmlformats.org/officeDocument/2006/extended-properties" xmlns:vt="http://schemas.openxmlformats.org/officeDocument/2006/docPropsVTypes">
  <Template>Office Theme</Template>
  <TotalTime>133</TotalTime>
  <Words>530</Words>
  <Application>Microsoft Macintosh PowerPoint</Application>
  <PresentationFormat>On-screen Show (16:9)</PresentationFormat>
  <Paragraphs>107</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IT 6823 LM 1 – Introduction to Information Security</vt:lpstr>
      <vt:lpstr>Learning Outcomes</vt:lpstr>
      <vt:lpstr>What’s security?</vt:lpstr>
      <vt:lpstr>Security Concepts</vt:lpstr>
      <vt:lpstr>Information Security vs. Cybersecurity</vt:lpstr>
      <vt:lpstr>Information Security vs. Information Assurance</vt:lpstr>
      <vt:lpstr>Specialized Areas of Security</vt:lpstr>
      <vt:lpstr>C.I.A. Triad</vt:lpstr>
      <vt:lpstr>Understand the Enemy </vt:lpstr>
      <vt:lpstr>A Big Picture</vt:lpstr>
      <vt:lpstr>Topics Covered </vt:lpstr>
      <vt:lpstr>Other Security Courses</vt:lpstr>
      <vt:lpstr>Security Career Pathway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Lei Li</cp:lastModifiedBy>
  <cp:revision>2</cp:revision>
  <dcterms:created xsi:type="dcterms:W3CDTF">2019-08-16T16:55:48Z</dcterms:created>
  <dcterms:modified xsi:type="dcterms:W3CDTF">2021-01-16T18:21:35Z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