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3"/>
  </p:notesMasterIdLst>
  <p:sldIdLst>
    <p:sldId id="256" r:id="rId2"/>
    <p:sldId id="260" r:id="rId3"/>
    <p:sldId id="265" r:id="rId4"/>
    <p:sldId id="273" r:id="rId5"/>
    <p:sldId id="257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F72F56-A7B9-CC41-B691-D26BE4E2C501}" v="185" dt="2020-12-26T16:31:52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44"/>
    <p:restoredTop sz="94694"/>
  </p:normalViewPr>
  <p:slideViewPr>
    <p:cSldViewPr snapToGrid="0" snapToObjects="1" showGuides="1">
      <p:cViewPr varScale="1">
        <p:scale>
          <a:sx n="161" d="100"/>
          <a:sy n="161" d="100"/>
        </p:scale>
        <p:origin x="208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6T16:32:25.277" v="2550" actId="962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modSp add mod">
        <pc:chgData name="Lei Li" userId="ef082f19-97a4-40f7-8ec1-0e91bb2b2192" providerId="ADAL" clId="{9AF72F56-A7B9-CC41-B691-D26BE4E2C501}" dt="2020-12-26T16:32:25.277" v="2550" actId="962"/>
        <pc:sldMkLst>
          <pc:docMk/>
          <pc:sldMk cId="158917671" sldId="265"/>
        </pc:sldMkLst>
        <pc:spChg chg="mod">
          <ac:chgData name="Lei Li" userId="ef082f19-97a4-40f7-8ec1-0e91bb2b2192" providerId="ADAL" clId="{9AF72F56-A7B9-CC41-B691-D26BE4E2C501}" dt="2020-12-26T16:32:25.277" v="2550" actId="962"/>
          <ac:spMkLst>
            <pc:docMk/>
            <pc:sldMk cId="158917671" sldId="265"/>
            <ac:spMk id="3" creationId="{FA68097E-337B-9746-83CA-6590371DEBBC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12/26/20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312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3A1F1-70EF-1643-AD3B-95DE753A47DA}" type="datetime1">
              <a:rPr lang="en-US" smtClean="0"/>
              <a:t>12/26/20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4F92-CD4B-774A-A718-8501C5C17817}" type="datetime1">
              <a:rPr lang="en-US" smtClean="0"/>
              <a:t>12/26/20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42333-4A7F-A043-A186-774669657AFE}" type="datetime1">
              <a:rPr lang="en-US" smtClean="0"/>
              <a:t>12/26/20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F646C-20F4-7743-A8CF-67A3356DBC36}" type="datetime1">
              <a:rPr lang="en-US" smtClean="0"/>
              <a:t>12/26/20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78B25-F524-FA4A-AD69-1547C2824E0E}" type="datetime1">
              <a:rPr lang="en-US" smtClean="0"/>
              <a:t>12/26/20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01A92-1323-1D4A-8FED-9A90803B8C06}" type="datetime1">
              <a:rPr lang="en-US" smtClean="0"/>
              <a:t>12/26/20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517F-A96A-FE43-9526-9924A176F8A3}" type="datetime1">
              <a:rPr lang="en-US" smtClean="0"/>
              <a:t>12/26/20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81606-67FA-E340-91BD-232629343075}" type="datetime1">
              <a:rPr lang="en-US" smtClean="0"/>
              <a:t>12/26/20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268-117B-7646-AF4B-FB70C12C3A92}" type="datetime1">
              <a:rPr lang="en-US" smtClean="0"/>
              <a:t>12/26/20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8F3BC-D3E7-8F43-B24D-5A10DD951CD8}" type="datetime1">
              <a:rPr lang="en-US" smtClean="0"/>
              <a:t>12/26/20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A1F86-68FC-E147-8CC1-45B76876AB7D}" type="datetime1">
              <a:rPr lang="en-US" smtClean="0"/>
              <a:t>12/26/20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A246-40E3-CB46-8F81-EFDE315EE146}" type="datetime1">
              <a:rPr lang="en-US" smtClean="0"/>
              <a:t>12/26/20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95E10-069E-FA4B-B0BD-BB37FF591B88}" type="datetime1">
              <a:rPr lang="en-US" smtClean="0"/>
              <a:t>12/26/20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LM3- Risk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nvlpubs.nist.gov/nistpubs/Legacy/SP/nistspecialpublication800-30r1.pd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vlpubs.nist.gov/nistpubs/Legacy/SP/nistspecialpublication800-30r1.pdf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nvlpubs.nist.gov/nistpubs/Legacy/SP/nistspecialpublication800-30r1.pd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nvlpubs.nist.gov/nistpubs/Legacy/SP/nistspecialpublication800-30r1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vlpubs.nist.gov/nistpubs/Legacy/SP/nistspecialpublication800-30r1.pd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3 – Risk Management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B5095-5AFB-3840-AD9E-F118D3237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Vulnerabilities &amp; Predisposing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E53AB-54A9-0A4A-9C81-FAA742C655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Vulnerability - A weakness could be exploited </a:t>
            </a:r>
          </a:p>
          <a:p>
            <a:pPr lvl="1"/>
            <a:r>
              <a:rPr lang="en-US" dirty="0"/>
              <a:t>identified beyond information systems</a:t>
            </a:r>
          </a:p>
          <a:p>
            <a:r>
              <a:rPr lang="en-US" dirty="0"/>
              <a:t>Predisposing Conditions</a:t>
            </a:r>
          </a:p>
          <a:p>
            <a:pPr lvl="1"/>
            <a:r>
              <a:rPr lang="en-US" dirty="0"/>
              <a:t>Condition exist within organization</a:t>
            </a:r>
          </a:p>
          <a:p>
            <a:pPr lvl="1"/>
            <a:r>
              <a:rPr lang="en-US" dirty="0"/>
              <a:t>Affect the likelihood of threat events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E9DE88-3EB2-7E4D-A076-01863AF85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769371-06C5-624F-B979-FD097AC85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609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9D243-1479-A34C-B034-14E3A1379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Likelihood of Occurrence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9D12C-8FD3-EE41-A5AB-D5DE7A6B9F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Weighted risk factor – likelihood of initiation and impact</a:t>
            </a:r>
          </a:p>
          <a:p>
            <a:r>
              <a:rPr lang="en-US" dirty="0"/>
              <a:t>Adversary threats</a:t>
            </a:r>
          </a:p>
          <a:p>
            <a:pPr lvl="1"/>
            <a:r>
              <a:rPr lang="en-US" dirty="0"/>
              <a:t>Adversary intent, capability, and targeting</a:t>
            </a:r>
          </a:p>
          <a:p>
            <a:r>
              <a:rPr lang="en-US" dirty="0"/>
              <a:t>Historical evidence</a:t>
            </a:r>
          </a:p>
          <a:p>
            <a:r>
              <a:rPr lang="en-US" dirty="0"/>
              <a:t>Empirical data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B85AD6-9B62-674B-9709-363896B7D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24521E-D790-A743-95AD-76E979F03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675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C0EA9-1CC1-FE40-B37E-86943D046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55EEF-02F3-1B47-AA40-9EFFF8588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Magnitude of harm that can be expected</a:t>
            </a:r>
          </a:p>
          <a:p>
            <a:r>
              <a:rPr lang="en-US" dirty="0"/>
              <a:t>Impact determinations </a:t>
            </a:r>
          </a:p>
          <a:p>
            <a:pPr lvl="1"/>
            <a:r>
              <a:rPr lang="en-US" dirty="0"/>
              <a:t>process used </a:t>
            </a:r>
          </a:p>
          <a:p>
            <a:pPr lvl="1"/>
            <a:r>
              <a:rPr lang="en-US" dirty="0"/>
              <a:t>assumptions related </a:t>
            </a:r>
          </a:p>
          <a:p>
            <a:pPr lvl="1"/>
            <a:r>
              <a:rPr lang="en-US" dirty="0"/>
              <a:t>sources and methods for obtaining impact information</a:t>
            </a:r>
          </a:p>
          <a:p>
            <a:pPr lvl="1"/>
            <a:r>
              <a:rPr lang="en-US" dirty="0"/>
              <a:t>the rationale for conclusions reached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56D3CB-5B84-534E-8B0F-9B4801FFB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743895-2819-5140-AFBB-3BE880CEC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327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0520A-C927-5B47-A5E6-651C63747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Model – Putting Together</a:t>
            </a:r>
          </a:p>
        </p:txBody>
      </p:sp>
      <p:pic>
        <p:nvPicPr>
          <p:cNvPr id="7" name="Content Placeholder 6" descr="GENERIC RISK MODEL WITH KEY RISK FACTORS">
            <a:extLst>
              <a:ext uri="{FF2B5EF4-FFF2-40B4-BE49-F238E27FC236}">
                <a16:creationId xmlns:a16="http://schemas.microsoft.com/office/drawing/2014/main" id="{A39EF36E-001F-C941-B6F6-0958D84792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2921" y="1268016"/>
            <a:ext cx="5616910" cy="286787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C4D89-72C7-2649-928F-B3DC9603F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7FA961-64BD-9A45-A30B-17A9ACDB9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D9B940-CDB4-D143-B876-09D0DEFF6ACD}"/>
              </a:ext>
            </a:extLst>
          </p:cNvPr>
          <p:cNvSpPr/>
          <p:nvPr/>
        </p:nvSpPr>
        <p:spPr>
          <a:xfrm>
            <a:off x="415276" y="4408996"/>
            <a:ext cx="6062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>
                <a:hlinkClick r:id="rId3"/>
              </a:rPr>
              <a:t>https://nvlpubs.nist.gov/nistpubs/Legacy/SP/nistspecialpublication800-30r1.pdf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338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29FA3-42AC-4F48-8187-A00940546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Assessment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02166-0DD2-6E4A-A9F7-B44BBD736C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Quantitative assessments</a:t>
            </a:r>
          </a:p>
          <a:p>
            <a:pPr lvl="1"/>
            <a:r>
              <a:rPr lang="en-US" dirty="0"/>
              <a:t>use of numbers</a:t>
            </a:r>
          </a:p>
          <a:p>
            <a:r>
              <a:rPr lang="en-US" dirty="0"/>
              <a:t>Qualitative assessments</a:t>
            </a:r>
          </a:p>
          <a:p>
            <a:pPr lvl="1"/>
            <a:r>
              <a:rPr lang="en-US" dirty="0"/>
              <a:t>assessing risk based on nonnumerical categories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736FC2-F94B-8945-AAEA-519F7D562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CB2E76-660C-C740-A30B-60FD8CC9E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590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D649-BFE6-2E41-ADB5-33C5FED3D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2F51C-9107-1848-A3B5-C5D3E66206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Threat-oriented</a:t>
            </a:r>
          </a:p>
          <a:p>
            <a:r>
              <a:rPr lang="en-US" dirty="0"/>
              <a:t>Asset/impact-oriented</a:t>
            </a:r>
          </a:p>
          <a:p>
            <a:r>
              <a:rPr lang="en-US" dirty="0"/>
              <a:t>Vulnerability-oriented</a:t>
            </a:r>
          </a:p>
          <a:p>
            <a:r>
              <a:rPr lang="en-US" dirty="0"/>
              <a:t>Rigorous Analysis Techniques</a:t>
            </a:r>
          </a:p>
          <a:p>
            <a:r>
              <a:rPr lang="en-US" dirty="0"/>
              <a:t>Effects Of Organizational Culture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AF9BCE-074A-B54E-BFEC-A4AC42278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B4A00A-EC5B-6C41-98A4-6051BE38B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16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9C118-6728-7042-AC13-0CB0E55B5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OF RISK ASSESSMENTS</a:t>
            </a:r>
          </a:p>
        </p:txBody>
      </p:sp>
      <p:pic>
        <p:nvPicPr>
          <p:cNvPr id="7" name="Content Placeholder 6" descr="Risk Management Hierachy ">
            <a:extLst>
              <a:ext uri="{FF2B5EF4-FFF2-40B4-BE49-F238E27FC236}">
                <a16:creationId xmlns:a16="http://schemas.microsoft.com/office/drawing/2014/main" id="{747A498B-B5D6-4A4C-AF9D-4AD849F29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6047" y="1268016"/>
            <a:ext cx="5187539" cy="2891777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BB385F-4E7C-3744-83BD-D7DDD0CAD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155A6E-45D2-C74C-894D-2C11AEBA4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8D85E1-BD4D-BA47-956B-E05CB8E42AB0}"/>
              </a:ext>
            </a:extLst>
          </p:cNvPr>
          <p:cNvSpPr/>
          <p:nvPr/>
        </p:nvSpPr>
        <p:spPr>
          <a:xfrm>
            <a:off x="415276" y="4408996"/>
            <a:ext cx="6062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>
                <a:hlinkClick r:id="rId3"/>
              </a:rPr>
              <a:t>https://nvlpubs.nist.gov/nistpubs/Legacy/SP/nistspecialpublication800-30r1.pdf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0137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5E4CC-19A5-8D45-9BC7-1E66F25DE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Assessment Process</a:t>
            </a:r>
          </a:p>
        </p:txBody>
      </p:sp>
      <p:pic>
        <p:nvPicPr>
          <p:cNvPr id="8" name="Content Placeholder 7" descr="Risk Assessment Process">
            <a:extLst>
              <a:ext uri="{FF2B5EF4-FFF2-40B4-BE49-F238E27FC236}">
                <a16:creationId xmlns:a16="http://schemas.microsoft.com/office/drawing/2014/main" id="{D3A35172-9934-3049-8A10-2624E98EFA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8569" y="1146684"/>
            <a:ext cx="3706861" cy="326231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5FEB9-7152-7846-BF94-6FDF7DDB1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0EF2E4-A6C2-F54D-9159-03137DBFA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F4C55A-A9A3-2546-8307-A1C17FE16F2C}"/>
              </a:ext>
            </a:extLst>
          </p:cNvPr>
          <p:cNvSpPr/>
          <p:nvPr/>
        </p:nvSpPr>
        <p:spPr>
          <a:xfrm>
            <a:off x="415276" y="4408996"/>
            <a:ext cx="6062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>
                <a:hlinkClick r:id="rId3"/>
              </a:rPr>
              <a:t>https://nvlpubs.nist.gov/nistpubs/Legacy/SP/nistspecialpublication800-30r1.pdf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1943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23438-8E9B-0846-8901-D11BAE6E0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Preparing for the Risk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A121A-2C6B-AF45-9055-54B585F9A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the purpose of the assessment</a:t>
            </a:r>
          </a:p>
          <a:p>
            <a:r>
              <a:rPr lang="en-US" dirty="0"/>
              <a:t>Identify the scope of the assessment</a:t>
            </a:r>
          </a:p>
          <a:p>
            <a:r>
              <a:rPr lang="en-US" dirty="0"/>
              <a:t>Identify the assumptions and constraints associated with the assessment</a:t>
            </a:r>
          </a:p>
          <a:p>
            <a:r>
              <a:rPr lang="en-US" dirty="0"/>
              <a:t>Identify the sources of information to be used as inputs to the assessment</a:t>
            </a:r>
          </a:p>
          <a:p>
            <a:r>
              <a:rPr lang="en-US" dirty="0"/>
              <a:t>Identify the risk model and analytic approaches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0FFE8B-97B0-A049-8C7A-36A3E8D4D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059C89-FCB0-014E-AAF1-5C3E11D3C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395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52C29-82C4-9E41-A487-AAC779C91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Conducting the Risk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50C58-4925-BF43-8C68-EA096C52F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Identify threat sources that are relevant to organizations</a:t>
            </a:r>
          </a:p>
          <a:p>
            <a:r>
              <a:rPr lang="en-US" dirty="0"/>
              <a:t>Identify threat events that could be produced by those sources</a:t>
            </a:r>
          </a:p>
          <a:p>
            <a:r>
              <a:rPr lang="en-US" dirty="0"/>
              <a:t>Identify vulnerabilities within organizations </a:t>
            </a:r>
          </a:p>
          <a:p>
            <a:r>
              <a:rPr lang="en-US" dirty="0"/>
              <a:t>Determine the likelihood of threat events and the threat events would be successful; </a:t>
            </a:r>
          </a:p>
          <a:p>
            <a:r>
              <a:rPr lang="en-US" dirty="0"/>
              <a:t>Determine the adverse impacts to organization</a:t>
            </a:r>
          </a:p>
          <a:p>
            <a:r>
              <a:rPr lang="en-US" dirty="0"/>
              <a:t>Determine information security risks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5E409F-764B-064B-B048-57C3B6A90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4CA711-AF47-8A40-9D2C-3DC5F4011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866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3466F-8117-2F4F-9C20-B98A384A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6C686-1D63-F045-B38D-E7FD3111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Describe risk management and its </a:t>
            </a:r>
            <a:r>
              <a:rPr lang="en-US"/>
              <a:t>major goals</a:t>
            </a:r>
            <a:endParaRPr lang="en-US" dirty="0"/>
          </a:p>
          <a:p>
            <a:pPr lvl="0"/>
            <a:r>
              <a:rPr lang="en-US" dirty="0"/>
              <a:t>Explain the risk management process</a:t>
            </a:r>
          </a:p>
          <a:p>
            <a:pPr lvl="0"/>
            <a:r>
              <a:rPr lang="en-US" dirty="0"/>
              <a:t>Describe the key risk factors in a risk model </a:t>
            </a:r>
          </a:p>
          <a:p>
            <a:pPr lvl="0"/>
            <a:r>
              <a:rPr lang="en-US" dirty="0"/>
              <a:t>Describe different risk assessment approaches</a:t>
            </a:r>
          </a:p>
          <a:p>
            <a:pPr lvl="0"/>
            <a:r>
              <a:rPr lang="en-US" dirty="0"/>
              <a:t>Conduct the risk assessment based on the risk management process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A8982-831D-4044-98F5-59948BCF7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600B0-937E-B841-A1DC-358B1682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51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91021-CE0E-BC4F-9257-953CBCC0B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Communicating &amp; Sharing Risk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805D0-C567-4440-AF61-AF3467B63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Determine the appropriate method to communicate risk assessment results</a:t>
            </a:r>
          </a:p>
          <a:p>
            <a:r>
              <a:rPr lang="en-US" dirty="0"/>
              <a:t>Communicate risk assessment results to designated organizational stakeholders</a:t>
            </a:r>
          </a:p>
          <a:p>
            <a:r>
              <a:rPr lang="en-US" dirty="0"/>
              <a:t>Share the risk assessment results and supporting evidence in accordance with organizational policies and guidance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A30E27-5FE6-FA43-970C-F9F6883B8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76A773-5B6D-C244-9E7C-55565E9C4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6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0F049-762E-3E43-9857-70BBBF0F9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Maintaining the Risk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D37AE-7646-3C45-A589-1AB6587F3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Identify key risk factors that have been identified for ongoing monitoring. </a:t>
            </a:r>
          </a:p>
          <a:p>
            <a:r>
              <a:rPr lang="en-US" sz="2000" dirty="0"/>
              <a:t>Identify the frequency of risk factor monitoring activities and the circumstances under which the risk assessment needs to be updated. </a:t>
            </a:r>
          </a:p>
          <a:p>
            <a:r>
              <a:rPr lang="en-US" sz="2000" dirty="0"/>
              <a:t>Reconfirm the purpose, scope, and assumptions of the risk assessment. </a:t>
            </a:r>
          </a:p>
          <a:p>
            <a:r>
              <a:rPr lang="en-US" sz="2000" dirty="0"/>
              <a:t>Conduct the appropriate risk assessment tasks, as needed. </a:t>
            </a:r>
          </a:p>
          <a:p>
            <a:r>
              <a:rPr lang="en-US" sz="2000" dirty="0"/>
              <a:t>Communicate the subsequent risk assessment results 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D1388D-52C2-604F-BFFA-47DC6A945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59CA60-EA3E-9048-86C9-8EF568DCE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62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2749" y="1369219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Identify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 rot="12865972">
            <a:off x="4690637" y="1118751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17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95608-0F4F-8141-9E68-359463CB4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162" y="742195"/>
            <a:ext cx="7886700" cy="2848497"/>
          </a:xfrm>
        </p:spPr>
        <p:txBody>
          <a:bodyPr>
            <a:normAutofit/>
          </a:bodyPr>
          <a:lstStyle/>
          <a:p>
            <a:r>
              <a:rPr lang="en-US" dirty="0"/>
              <a:t>If you know the enemy and know yourself, you need not fear the results of a hundred battles – Sun Tzu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C7806C-DC0D-8C4A-9C8B-9B773CF1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6B734-F44E-7D47-88D2-9CE6799F9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  <p:pic>
        <p:nvPicPr>
          <p:cNvPr id="1028" name="Picture 4" descr=" A picture of Sun Tzu  and his book: the Art of War. &#10;Image source: https://www.amazon.fr/Sun-Tzu-Art-War/dp/1544287844 ">
            <a:extLst>
              <a:ext uri="{FF2B5EF4-FFF2-40B4-BE49-F238E27FC236}">
                <a16:creationId xmlns:a16="http://schemas.microsoft.com/office/drawing/2014/main" id="{AC6DA916-BFA7-554B-BED7-1823AEB33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63" y="3042888"/>
            <a:ext cx="1088251" cy="163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392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B6E9D-7E98-7843-AF3C-B09DD2165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DA2BC-5297-5B4B-9D31-77ACA01D6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Identification, evaluation and prioritization of risks</a:t>
            </a:r>
          </a:p>
          <a:p>
            <a:pPr lvl="1"/>
            <a:r>
              <a:rPr lang="en-US" dirty="0"/>
              <a:t>Relevant threats</a:t>
            </a:r>
          </a:p>
          <a:p>
            <a:pPr lvl="1"/>
            <a:r>
              <a:rPr lang="en-US" dirty="0"/>
              <a:t>Vulnerabilities</a:t>
            </a:r>
          </a:p>
          <a:p>
            <a:pPr lvl="1"/>
            <a:r>
              <a:rPr lang="en-US" dirty="0"/>
              <a:t>Impact to the organization</a:t>
            </a:r>
          </a:p>
          <a:p>
            <a:pPr lvl="1"/>
            <a:r>
              <a:rPr lang="en-US" dirty="0"/>
              <a:t>Likelihood the harm will occur</a:t>
            </a:r>
          </a:p>
          <a:p>
            <a:r>
              <a:rPr lang="en-US" dirty="0"/>
              <a:t>Can be conducted in 3 Tiers</a:t>
            </a:r>
          </a:p>
          <a:p>
            <a:pPr lvl="1"/>
            <a:r>
              <a:rPr lang="en-US" dirty="0"/>
              <a:t>Organization level</a:t>
            </a:r>
          </a:p>
          <a:p>
            <a:pPr lvl="1"/>
            <a:r>
              <a:rPr lang="en-US" dirty="0"/>
              <a:t>Mission/business process level</a:t>
            </a:r>
          </a:p>
          <a:p>
            <a:pPr lvl="1"/>
            <a:r>
              <a:rPr lang="en-US" dirty="0"/>
              <a:t>Information system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0522CD-8AF9-B742-819A-90A34C14E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A7C78C-66CB-A242-BC9B-2C8585C27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65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89397-2F18-1142-A2F8-5B2A49A2C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 Process</a:t>
            </a:r>
          </a:p>
        </p:txBody>
      </p:sp>
      <p:pic>
        <p:nvPicPr>
          <p:cNvPr id="7" name="Content Placeholder 6" descr="Risk Management Process">
            <a:extLst>
              <a:ext uri="{FF2B5EF4-FFF2-40B4-BE49-F238E27FC236}">
                <a16:creationId xmlns:a16="http://schemas.microsoft.com/office/drawing/2014/main" id="{23C3D130-F04B-924C-9BCD-DCD5518EFB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7349" y="1268016"/>
            <a:ext cx="4230601" cy="2859886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DDF102B-8706-9D41-8FE8-C8B4400EA77D}"/>
              </a:ext>
            </a:extLst>
          </p:cNvPr>
          <p:cNvSpPr/>
          <p:nvPr/>
        </p:nvSpPr>
        <p:spPr>
          <a:xfrm>
            <a:off x="415276" y="4408996"/>
            <a:ext cx="6062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>
                <a:hlinkClick r:id="rId3"/>
              </a:rPr>
              <a:t>https://nvlpubs.nist.gov/nistpubs/Legacy/SP/nistspecialpublication800-30r1.pdf</a:t>
            </a:r>
            <a:r>
              <a:rPr lang="en-US" sz="1000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4C3D85-B543-8846-9226-9813D8845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37C156-025A-EF42-9E09-167B8DCC5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61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C688E-1C0B-BB42-91BC-EA4940B79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Framing Components</a:t>
            </a:r>
          </a:p>
        </p:txBody>
      </p:sp>
      <p:pic>
        <p:nvPicPr>
          <p:cNvPr id="7" name="Content Placeholder 6" descr="Relationships among risk framing components">
            <a:extLst>
              <a:ext uri="{FF2B5EF4-FFF2-40B4-BE49-F238E27FC236}">
                <a16:creationId xmlns:a16="http://schemas.microsoft.com/office/drawing/2014/main" id="{C63D2A8E-35BE-C945-BAB9-0CFC7ED944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048" y="1100210"/>
            <a:ext cx="5728640" cy="2943079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DAAE8-E34E-6849-BBE6-AA7A068E0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393607-4787-4841-BCCE-72556E19A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F96558-A203-1D4D-9D01-126A9E73015E}"/>
              </a:ext>
            </a:extLst>
          </p:cNvPr>
          <p:cNvSpPr/>
          <p:nvPr/>
        </p:nvSpPr>
        <p:spPr>
          <a:xfrm>
            <a:off x="415276" y="4408996"/>
            <a:ext cx="6062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>
                <a:hlinkClick r:id="rId3"/>
              </a:rPr>
              <a:t>https://nvlpubs.nist.gov/nistpubs/Legacy/SP/nistspecialpublication800-30r1.pdf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6838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33FA9-94F8-6D4C-9183-3D004B286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170C2-560A-3D41-A49D-78C3028F25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Risks factors to be assessed and relationships</a:t>
            </a:r>
          </a:p>
          <a:p>
            <a:r>
              <a:rPr lang="en-US" dirty="0"/>
              <a:t>Threats</a:t>
            </a:r>
          </a:p>
          <a:p>
            <a:r>
              <a:rPr lang="en-US" dirty="0"/>
              <a:t>Vulnerabilities and Predisposing Conditions</a:t>
            </a:r>
          </a:p>
          <a:p>
            <a:r>
              <a:rPr lang="en-US" dirty="0"/>
              <a:t>Likelihood of occurrence</a:t>
            </a:r>
          </a:p>
          <a:p>
            <a:r>
              <a:rPr lang="en-US" dirty="0"/>
              <a:t>Impact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1676BE-DEB0-C545-81C4-C36789C07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DE6039-0A62-AB40-A13E-D737C3FA3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95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A0294-9666-CA44-856A-4CBA5C726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6E696-6E32-D249-B779-78A9EBA8D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Circumstance or event with the potential to adversely impact organization </a:t>
            </a:r>
          </a:p>
          <a:p>
            <a:r>
              <a:rPr lang="en-US" dirty="0"/>
              <a:t>Threat source</a:t>
            </a:r>
          </a:p>
          <a:p>
            <a:pPr lvl="1"/>
            <a:r>
              <a:rPr lang="en-US" dirty="0"/>
              <a:t>hostile cyber or physical attacks</a:t>
            </a:r>
          </a:p>
          <a:p>
            <a:pPr lvl="1"/>
            <a:r>
              <a:rPr lang="en-US" dirty="0"/>
              <a:t>human errors of omission or commission</a:t>
            </a:r>
          </a:p>
          <a:p>
            <a:pPr lvl="1"/>
            <a:r>
              <a:rPr lang="en-US" dirty="0"/>
              <a:t>structural failures of organization-controlled resources</a:t>
            </a:r>
          </a:p>
          <a:p>
            <a:pPr lvl="1"/>
            <a:r>
              <a:rPr lang="en-US" dirty="0"/>
              <a:t>natural and man-made disasters, accidents, and failures beyond the control of the organization </a:t>
            </a:r>
          </a:p>
          <a:p>
            <a:r>
              <a:rPr lang="en-US" dirty="0"/>
              <a:t>Threat scenario and shifting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1F16DA-503A-9E48-8DCC-F9EBFB66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LM3- Risk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E0EB74-33F8-8F4B-9354-C4D315CA7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62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3A5B8AAD-00A1-4EB1-8346-ABED90E24E3F}"/>
</file>

<file path=customXml/itemProps2.xml><?xml version="1.0" encoding="utf-8"?>
<ds:datastoreItem xmlns:ds="http://schemas.openxmlformats.org/officeDocument/2006/customXml" ds:itemID="{792418E7-714E-4322-9B63-4B2AF245DEEB}"/>
</file>

<file path=customXml/itemProps3.xml><?xml version="1.0" encoding="utf-8"?>
<ds:datastoreItem xmlns:ds="http://schemas.openxmlformats.org/officeDocument/2006/customXml" ds:itemID="{D33A3850-F2E9-4A81-920A-A38F3F01603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594</TotalTime>
  <Words>758</Words>
  <Application>Microsoft Macintosh PowerPoint</Application>
  <PresentationFormat>On-screen Show (16:9)</PresentationFormat>
  <Paragraphs>139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IT 6823 LM 3 – Risk Management</vt:lpstr>
      <vt:lpstr>Learning Outcomes</vt:lpstr>
      <vt:lpstr>NIST Framework Core</vt:lpstr>
      <vt:lpstr>If you know the enemy and know yourself, you need not fear the results of a hundred battles – Sun Tzu</vt:lpstr>
      <vt:lpstr>Risk Management</vt:lpstr>
      <vt:lpstr>Risk Management Process</vt:lpstr>
      <vt:lpstr>Risk Framing Components</vt:lpstr>
      <vt:lpstr>Risk Models</vt:lpstr>
      <vt:lpstr>Threats</vt:lpstr>
      <vt:lpstr>Vulnerabilities &amp; Predisposing Conditions</vt:lpstr>
      <vt:lpstr>Likelihood of Occurrence</vt:lpstr>
      <vt:lpstr>Impact</vt:lpstr>
      <vt:lpstr>Risk Model – Putting Together</vt:lpstr>
      <vt:lpstr>Risk Assessment Approaches</vt:lpstr>
      <vt:lpstr>Analysis Approaches</vt:lpstr>
      <vt:lpstr>APPLICATION OF RISK ASSESSMENTS</vt:lpstr>
      <vt:lpstr>Risk Assessment Process</vt:lpstr>
      <vt:lpstr>Preparing for the Risk Assessment</vt:lpstr>
      <vt:lpstr>Conducting the Risk Assessment</vt:lpstr>
      <vt:lpstr>Communicating &amp; Sharing Risk Assessment</vt:lpstr>
      <vt:lpstr>Maintaining the Risk Assessment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2020-12-26T20:32:36Z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