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65" r:id="rId3"/>
    <p:sldId id="260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80" r:id="rId12"/>
    <p:sldId id="273" r:id="rId13"/>
    <p:sldId id="277" r:id="rId14"/>
    <p:sldId id="274" r:id="rId15"/>
    <p:sldId id="281" r:id="rId16"/>
    <p:sldId id="275" r:id="rId17"/>
    <p:sldId id="276" r:id="rId18"/>
    <p:sldId id="303" r:id="rId19"/>
    <p:sldId id="323" r:id="rId20"/>
    <p:sldId id="310" r:id="rId21"/>
    <p:sldId id="324" r:id="rId22"/>
    <p:sldId id="279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426BA5-69F8-7542-9BD5-97FA48E9AC94}" v="46" dt="2020-12-26T19:10:23.343"/>
    <p1510:client id="{E505F6E1-6C04-4E40-A5F0-1BCDD2526916}" v="533" dt="2020-12-27T15:07:00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10"/>
    <p:restoredTop sz="94688"/>
  </p:normalViewPr>
  <p:slideViewPr>
    <p:cSldViewPr snapToGrid="0" snapToObjects="1" showGuides="1">
      <p:cViewPr varScale="1">
        <p:scale>
          <a:sx n="86" d="100"/>
          <a:sy n="86" d="100"/>
        </p:scale>
        <p:origin x="200" y="26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A1F1-70EF-1643-AD3B-95DE753A47DA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4F92-CD4B-774A-A718-8501C5C17817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42333-4A7F-A043-A186-774669657AFE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F646C-20F4-7743-A8CF-67A3356DBC36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78B25-F524-FA4A-AD69-1547C2824E0E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01A92-1323-1D4A-8FED-9A90803B8C06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517F-A96A-FE43-9526-9924A176F8A3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81606-67FA-E340-91BD-232629343075}" type="datetime1">
              <a:rPr lang="en-US" smtClean="0"/>
              <a:t>12/27/20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268-117B-7646-AF4B-FB70C12C3A92}" type="datetime1">
              <a:rPr lang="en-US" smtClean="0"/>
              <a:t>12/27/20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8F3BC-D3E7-8F43-B24D-5A10DD951CD8}" type="datetime1">
              <a:rPr lang="en-US" smtClean="0"/>
              <a:t>12/27/20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A1F86-68FC-E147-8CC1-45B76876AB7D}" type="datetime1">
              <a:rPr lang="en-US" smtClean="0"/>
              <a:t>12/27/20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A246-40E3-CB46-8F81-EFDE315EE146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95E10-069E-FA4B-B0BD-BB37FF591B88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s://www.onelogin.com/assets/img/learn/sso-workflow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5 – Authentication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E2248-B1A1-8A46-AC17-9EAE7FB02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Password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A5435-AE43-7344-A88F-91AB30885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Commonly used authentication method</a:t>
            </a:r>
          </a:p>
          <a:p>
            <a:r>
              <a:rPr lang="en-US" dirty="0"/>
              <a:t>Secure and memorable password</a:t>
            </a:r>
          </a:p>
          <a:p>
            <a:r>
              <a:rPr lang="en-US" dirty="0"/>
              <a:t>Sequence of characters</a:t>
            </a:r>
          </a:p>
          <a:p>
            <a:pPr lvl="1"/>
            <a:r>
              <a:rPr lang="en-US" dirty="0"/>
              <a:t>Examples: 10 digits, a string of letters, etc.</a:t>
            </a:r>
          </a:p>
          <a:p>
            <a:pPr lvl="1"/>
            <a:r>
              <a:rPr lang="en-US" dirty="0"/>
              <a:t>Generated randomly, by user, by computer with user input</a:t>
            </a:r>
          </a:p>
          <a:p>
            <a:r>
              <a:rPr lang="en-US" dirty="0"/>
              <a:t>Sequence of words</a:t>
            </a:r>
          </a:p>
          <a:p>
            <a:pPr lvl="1"/>
            <a:r>
              <a:rPr lang="en-US" dirty="0"/>
              <a:t>Examples: pass-phrases</a:t>
            </a:r>
          </a:p>
          <a:p>
            <a:r>
              <a:rPr lang="en-US" dirty="0"/>
              <a:t>Algorithms</a:t>
            </a:r>
          </a:p>
          <a:p>
            <a:pPr lvl="1"/>
            <a:r>
              <a:rPr lang="en-US" dirty="0"/>
              <a:t>Examples: challenge-response, one-time passwords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0E4AB0-D9C7-2A4B-B18C-828349C23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C7D0F1-E437-264B-B413-E4CE8BA77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9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500821B-1F0F-154D-945C-FFDC8E0B5A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170" y="510777"/>
            <a:ext cx="6172200" cy="735806"/>
          </a:xfrm>
        </p:spPr>
        <p:txBody>
          <a:bodyPr/>
          <a:lstStyle/>
          <a:p>
            <a:pPr eaLnBrk="1" hangingPunct="1"/>
            <a:r>
              <a:rPr lang="en-US" altLang="en-US" dirty="0"/>
              <a:t>Storage of Passwords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8C056108-8F12-7E4C-9244-63BC523121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Store as cleartext</a:t>
            </a:r>
          </a:p>
          <a:p>
            <a:pPr lvl="1" eaLnBrk="1" hangingPunct="1"/>
            <a:r>
              <a:rPr lang="en-US" altLang="en-US"/>
              <a:t>If password file compromised, </a:t>
            </a:r>
            <a:r>
              <a:rPr lang="en-US" altLang="en-US" i="1"/>
              <a:t>all</a:t>
            </a:r>
            <a:r>
              <a:rPr lang="en-US" altLang="en-US"/>
              <a:t> passwords revealed</a:t>
            </a:r>
          </a:p>
          <a:p>
            <a:pPr eaLnBrk="1" hangingPunct="1"/>
            <a:r>
              <a:rPr lang="en-US" altLang="en-US"/>
              <a:t>Encipher file</a:t>
            </a:r>
          </a:p>
          <a:p>
            <a:pPr lvl="1" eaLnBrk="1" hangingPunct="1"/>
            <a:r>
              <a:rPr lang="en-US" altLang="en-US"/>
              <a:t>Need to have decipherment, encipherment keys in memory</a:t>
            </a:r>
          </a:p>
          <a:p>
            <a:pPr lvl="1" eaLnBrk="1" hangingPunct="1"/>
            <a:r>
              <a:rPr lang="en-US" altLang="en-US"/>
              <a:t>Reduces to previous problem</a:t>
            </a:r>
          </a:p>
          <a:p>
            <a:pPr eaLnBrk="1" hangingPunct="1"/>
            <a:r>
              <a:rPr lang="en-US" altLang="en-US"/>
              <a:t>Store one-way hash of password</a:t>
            </a:r>
          </a:p>
          <a:p>
            <a:pPr lvl="1" eaLnBrk="1" hangingPunct="1"/>
            <a:r>
              <a:rPr lang="en-US" altLang="en-US"/>
              <a:t>If file read, attacker must still guess passwords or invert the hash</a:t>
            </a:r>
          </a:p>
        </p:txBody>
      </p:sp>
    </p:spTree>
    <p:extLst>
      <p:ext uri="{BB962C8B-B14F-4D97-AF65-F5344CB8AC3E}">
        <p14:creationId xmlns:p14="http://schemas.microsoft.com/office/powerpoint/2010/main" val="20859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1A2A5-30A1-6C41-A86D-4159C9590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in Security of Password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3978A-3A6D-2648-AB90-039F351F0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Rate at which an attacker can try guessed passwords</a:t>
            </a:r>
          </a:p>
          <a:p>
            <a:r>
              <a:rPr lang="en-US" dirty="0"/>
              <a:t>Limits on the number of password guesses</a:t>
            </a:r>
          </a:p>
          <a:p>
            <a:r>
              <a:rPr lang="en-US" dirty="0"/>
              <a:t>Form of stored passwords</a:t>
            </a:r>
          </a:p>
          <a:p>
            <a:r>
              <a:rPr lang="en-US" dirty="0"/>
              <a:t>Procedure for changing passwords</a:t>
            </a:r>
          </a:p>
          <a:p>
            <a:r>
              <a:rPr lang="en-US" dirty="0"/>
              <a:t>Password longevity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95FD6-FD53-E440-9DE5-BB53151F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DD6945-7511-3248-9775-4338CD1A3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1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8570-86B0-2840-AF1F-B8551C492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Password Security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B18F0-ADBD-F949-B46E-D445801EB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Strong password policy</a:t>
            </a:r>
          </a:p>
          <a:p>
            <a:pPr lvl="1"/>
            <a:r>
              <a:rPr lang="en-US" dirty="0"/>
              <a:t>Assigning randomly chosen passwords.</a:t>
            </a:r>
          </a:p>
          <a:p>
            <a:pPr lvl="1"/>
            <a:r>
              <a:rPr lang="en-US" dirty="0"/>
              <a:t>Requiring minimum password length</a:t>
            </a:r>
          </a:p>
          <a:p>
            <a:pPr lvl="1"/>
            <a:r>
              <a:rPr lang="en-US" dirty="0"/>
              <a:t>Employ a password blacklist </a:t>
            </a:r>
          </a:p>
          <a:p>
            <a:pPr lvl="1"/>
            <a:r>
              <a:rPr lang="en-US" dirty="0"/>
              <a:t>Providing an alternative to keyboard entry </a:t>
            </a:r>
          </a:p>
          <a:p>
            <a:pPr lvl="1"/>
            <a:r>
              <a:rPr lang="en-US" dirty="0"/>
              <a:t>Requiring more than one authentication system</a:t>
            </a:r>
          </a:p>
          <a:p>
            <a:pPr lvl="1"/>
            <a:r>
              <a:rPr lang="en-US" dirty="0"/>
              <a:t>Password aging</a:t>
            </a:r>
          </a:p>
          <a:p>
            <a:pPr lvl="1"/>
            <a:r>
              <a:rPr lang="en-US" dirty="0"/>
              <a:t>Limit number of allow failures </a:t>
            </a:r>
          </a:p>
          <a:p>
            <a:pPr lvl="1"/>
            <a:r>
              <a:rPr lang="en-US" dirty="0"/>
              <a:t>Delay between submission attempts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8CE56-373F-5148-A85A-B1BA3007A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9CA58-A5E3-894D-8C8F-66210000E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342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C108B-1AA8-F642-8206-9C25972EA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Attacks to Password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B0B91-5C71-DD44-B145-9D76F1A08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Brute force attack</a:t>
            </a:r>
          </a:p>
          <a:p>
            <a:r>
              <a:rPr lang="en-US" dirty="0"/>
              <a:t>Dictionary attack</a:t>
            </a:r>
          </a:p>
          <a:p>
            <a:r>
              <a:rPr lang="en-US" dirty="0"/>
              <a:t>Phishing</a:t>
            </a:r>
          </a:p>
          <a:p>
            <a:r>
              <a:rPr lang="en-US" dirty="0"/>
              <a:t>Rainbow table attack</a:t>
            </a:r>
          </a:p>
          <a:p>
            <a:r>
              <a:rPr lang="en-US" dirty="0"/>
              <a:t>Credential stuffing</a:t>
            </a:r>
          </a:p>
          <a:p>
            <a:r>
              <a:rPr lang="en-US" dirty="0"/>
              <a:t>Password spraying</a:t>
            </a:r>
          </a:p>
          <a:p>
            <a:r>
              <a:rPr lang="en-US" dirty="0"/>
              <a:t>Keylogger attack</a:t>
            </a:r>
          </a:p>
          <a:p>
            <a:r>
              <a:rPr lang="en-US" dirty="0"/>
              <a:t>How to prevent password attack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D222A4-08DF-C941-B388-C8721FCD3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344843-C47E-E247-915A-BF53811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77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E448403F-B243-8A44-8783-73606FAE1C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047" y="510777"/>
            <a:ext cx="6172200" cy="729854"/>
          </a:xfrm>
        </p:spPr>
        <p:txBody>
          <a:bodyPr/>
          <a:lstStyle/>
          <a:p>
            <a:pPr eaLnBrk="1" hangingPunct="1"/>
            <a:r>
              <a:rPr lang="en-US" altLang="en-US" dirty="0"/>
              <a:t>Example of Minimum Length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390387B2-88F1-234E-B612-51D749EAD6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Question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Passwords drawn from a 96-char alphabet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Can test 10</a:t>
            </a:r>
            <a:r>
              <a:rPr lang="en-US" altLang="en-US" sz="1500" baseline="30000" dirty="0"/>
              <a:t>4</a:t>
            </a:r>
            <a:r>
              <a:rPr lang="en-US" altLang="en-US" sz="1500" dirty="0"/>
              <a:t> guesses per second (G)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Probability of a success to be 0.5 (P) over a 365-day period (T)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What is minimum password length (N)?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Solution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i="1" dirty="0"/>
              <a:t>N</a:t>
            </a:r>
            <a:r>
              <a:rPr lang="en-US" altLang="en-US" sz="1500" dirty="0"/>
              <a:t> ≥ </a:t>
            </a:r>
            <a:r>
              <a:rPr lang="en-US" altLang="en-US" sz="1500" i="1" dirty="0"/>
              <a:t>TG</a:t>
            </a:r>
            <a:r>
              <a:rPr lang="en-US" altLang="en-US" sz="1500" dirty="0"/>
              <a:t>/</a:t>
            </a:r>
            <a:r>
              <a:rPr lang="en-US" altLang="en-US" sz="1500" i="1" dirty="0"/>
              <a:t>P</a:t>
            </a:r>
            <a:r>
              <a:rPr lang="en-US" altLang="en-US" sz="1500" dirty="0"/>
              <a:t> = (365</a:t>
            </a:r>
            <a:r>
              <a:rPr lang="en-US" altLang="en-US" sz="1500" dirty="0">
                <a:sym typeface="Symbol" pitchFamily="2" charset="2"/>
              </a:rPr>
              <a:t></a:t>
            </a:r>
            <a:r>
              <a:rPr lang="en-US" altLang="en-US" sz="1500" dirty="0"/>
              <a:t>24</a:t>
            </a:r>
            <a:r>
              <a:rPr lang="en-US" altLang="en-US" sz="1500" dirty="0">
                <a:sym typeface="Symbol" pitchFamily="2" charset="2"/>
              </a:rPr>
              <a:t></a:t>
            </a:r>
            <a:r>
              <a:rPr lang="en-US" altLang="en-US" sz="1500" dirty="0"/>
              <a:t>60</a:t>
            </a:r>
            <a:r>
              <a:rPr lang="en-US" altLang="en-US" sz="1500" dirty="0">
                <a:sym typeface="Symbol" pitchFamily="2" charset="2"/>
              </a:rPr>
              <a:t></a:t>
            </a:r>
            <a:r>
              <a:rPr lang="en-US" altLang="en-US" sz="1500" dirty="0"/>
              <a:t>60)</a:t>
            </a:r>
            <a:r>
              <a:rPr lang="en-US" altLang="en-US" sz="1500" dirty="0">
                <a:sym typeface="Symbol" pitchFamily="2" charset="2"/>
              </a:rPr>
              <a:t></a:t>
            </a:r>
            <a:r>
              <a:rPr lang="en-US" altLang="en-US" sz="1500" dirty="0"/>
              <a:t>10</a:t>
            </a:r>
            <a:r>
              <a:rPr lang="en-US" altLang="en-US" sz="1500" baseline="30000" dirty="0"/>
              <a:t>4</a:t>
            </a:r>
            <a:r>
              <a:rPr lang="en-US" altLang="en-US" sz="1500" dirty="0"/>
              <a:t>/0.5 = 6.31</a:t>
            </a:r>
            <a:r>
              <a:rPr lang="en-US" altLang="en-US" sz="1500" dirty="0">
                <a:sym typeface="Symbol" pitchFamily="2" charset="2"/>
              </a:rPr>
              <a:t></a:t>
            </a:r>
            <a:r>
              <a:rPr lang="en-US" altLang="en-US" sz="1500" dirty="0"/>
              <a:t>10</a:t>
            </a:r>
            <a:r>
              <a:rPr lang="en-US" altLang="en-US" sz="1500" baseline="30000" dirty="0"/>
              <a:t>11</a:t>
            </a:r>
            <a:endParaRPr lang="en-US" altLang="en-US" sz="150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Choose </a:t>
            </a:r>
            <a:r>
              <a:rPr lang="en-US" altLang="en-US" sz="1500" i="1" dirty="0"/>
              <a:t>L</a:t>
            </a:r>
            <a:r>
              <a:rPr lang="en-US" altLang="en-US" sz="1500" dirty="0"/>
              <a:t> such that 96</a:t>
            </a:r>
            <a:r>
              <a:rPr lang="en-US" altLang="en-US" sz="1500" i="1" baseline="30000" dirty="0"/>
              <a:t>L</a:t>
            </a:r>
            <a:r>
              <a:rPr lang="en-US" altLang="en-US" sz="1500" dirty="0"/>
              <a:t> ≥ </a:t>
            </a:r>
            <a:r>
              <a:rPr lang="en-US" altLang="en-US" sz="1500" i="1" dirty="0"/>
              <a:t>N</a:t>
            </a:r>
            <a:endParaRPr lang="en-US" altLang="en-US" sz="150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So, </a:t>
            </a:r>
            <a:r>
              <a:rPr lang="en-US" altLang="en-US" sz="1500" i="1" dirty="0"/>
              <a:t>L</a:t>
            </a:r>
            <a:r>
              <a:rPr lang="en-US" altLang="en-US" sz="1500" dirty="0"/>
              <a:t> ≥ 6, meaning passwords must be at least 6 chars long</a:t>
            </a:r>
          </a:p>
        </p:txBody>
      </p:sp>
    </p:spTree>
    <p:extLst>
      <p:ext uri="{BB962C8B-B14F-4D97-AF65-F5344CB8AC3E}">
        <p14:creationId xmlns:p14="http://schemas.microsoft.com/office/powerpoint/2010/main" val="3725209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E961A-A84C-CC4D-86E5-4DF1C1024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Single Sing-on (SSO)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4F84A-E412-9D47-803D-7EFC87BF1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 Sing-on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6B0742-12A0-0B4D-856A-05B3D08E3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BF80EA-9724-2E4A-806E-2E06C6B55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D353D70-96CA-9642-864B-3EE03E79F1F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561752" y="1571603"/>
            <a:ext cx="939304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2" descr="How does SSO work? - service provider initiated workflow. ">
            <a:extLst>
              <a:ext uri="{FF2B5EF4-FFF2-40B4-BE49-F238E27FC236}">
                <a16:creationId xmlns:a16="http://schemas.microsoft.com/office/drawing/2014/main" id="{9287E204-B1E0-5942-8CD6-5733B01A0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12994" r="11488" b="4976"/>
          <a:stretch>
            <a:fillRect/>
          </a:stretch>
        </p:blipFill>
        <p:spPr bwMode="auto">
          <a:xfrm>
            <a:off x="1631577" y="1781832"/>
            <a:ext cx="4826374" cy="28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557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139A0-BCE6-994E-A262-11623DEF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SSO Secure?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0361E-392A-4844-8610-3640AA9F61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SSO token</a:t>
            </a:r>
          </a:p>
          <a:p>
            <a:r>
              <a:rPr lang="en-US" dirty="0"/>
              <a:t>May improve security</a:t>
            </a:r>
          </a:p>
          <a:p>
            <a:pPr lvl="1"/>
            <a:r>
              <a:rPr lang="en-US" dirty="0"/>
              <a:t>Just remember one complex password</a:t>
            </a:r>
          </a:p>
          <a:p>
            <a:pPr lvl="1"/>
            <a:r>
              <a:rPr lang="en-US" dirty="0"/>
              <a:t>Get access to application faster</a:t>
            </a:r>
          </a:p>
          <a:p>
            <a:r>
              <a:rPr lang="en-US" dirty="0"/>
              <a:t>Drawbacks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43C725-DA6F-1D40-BF3A-D165B0F0B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3EBB2D-0DAA-A143-B135-AB9DD40F2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85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CC02FA87-3E52-CA48-8DA6-D94AF4ACF1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Biometrics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D724129-C9DB-1D4B-8CD7-2A12C8AF7D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342041"/>
            <a:ext cx="6172200" cy="10906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Fingerprints: optical or electrical techniques</a:t>
            </a:r>
            <a:endParaRPr lang="en-US" altLang="en-US" sz="75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Optical Scanner vs Capacitive Scanner;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Maps fingerprint into a graph, then compares with database</a:t>
            </a:r>
          </a:p>
        </p:txBody>
      </p:sp>
      <p:pic>
        <p:nvPicPr>
          <p:cNvPr id="39941" name="Picture 1" descr="Fingerprints authentication">
            <a:extLst>
              <a:ext uri="{FF2B5EF4-FFF2-40B4-BE49-F238E27FC236}">
                <a16:creationId xmlns:a16="http://schemas.microsoft.com/office/drawing/2014/main" id="{10CFA96A-A11B-5143-9AC3-D28CCD802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340" y="2684982"/>
            <a:ext cx="5979319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Rectangle 2">
            <a:extLst>
              <a:ext uri="{FF2B5EF4-FFF2-40B4-BE49-F238E27FC236}">
                <a16:creationId xmlns:a16="http://schemas.microsoft.com/office/drawing/2014/main" id="{AE53E46C-351F-5D44-A7D5-BD0E15F1D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899" y="4563995"/>
            <a:ext cx="3692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9pPr>
          </a:lstStyle>
          <a:p>
            <a:pPr algn="ctr"/>
            <a:r>
              <a:rPr lang="en-US" altLang="en-US" sz="1000" dirty="0"/>
              <a:t>Image source: http://</a:t>
            </a:r>
            <a:r>
              <a:rPr lang="en-US" altLang="en-US" sz="1000" dirty="0" err="1"/>
              <a:t>www.bioelectronix.com</a:t>
            </a:r>
            <a:r>
              <a:rPr lang="en-US" altLang="en-US" sz="1000" dirty="0"/>
              <a:t>/</a:t>
            </a:r>
            <a:r>
              <a:rPr lang="en-US" altLang="en-US" sz="1000" dirty="0" err="1"/>
              <a:t>whatisbiostrip.png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046170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1AD078E5-AA3E-6842-8BDE-C20461B219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Biometrics – Voice ID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8BED9A6F-9991-2D4B-8AF3-0214E02284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136578"/>
            <a:ext cx="6836452" cy="143874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Voices: speaker verification or recognition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Verification: uses statistical techniques to test hypothesis that speaker is who is claimed (speaker dependent)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500" dirty="0"/>
              <a:t>Recognition: checks content of answers (speaker independent)</a:t>
            </a:r>
          </a:p>
        </p:txBody>
      </p:sp>
      <p:pic>
        <p:nvPicPr>
          <p:cNvPr id="40965" name="Picture 1" descr="Voice authentication">
            <a:extLst>
              <a:ext uri="{FF2B5EF4-FFF2-40B4-BE49-F238E27FC236}">
                <a16:creationId xmlns:a16="http://schemas.microsoft.com/office/drawing/2014/main" id="{AE1CA698-18B9-B941-85A4-9BBAE88D0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1" b="8989"/>
          <a:stretch>
            <a:fillRect/>
          </a:stretch>
        </p:blipFill>
        <p:spPr bwMode="auto">
          <a:xfrm>
            <a:off x="2234003" y="2298323"/>
            <a:ext cx="41719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Rectangle 2">
            <a:extLst>
              <a:ext uri="{FF2B5EF4-FFF2-40B4-BE49-F238E27FC236}">
                <a16:creationId xmlns:a16="http://schemas.microsoft.com/office/drawing/2014/main" id="{F14CFB00-C454-F944-BBDD-98C2741BA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035" y="4393824"/>
            <a:ext cx="51865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9pPr>
          </a:lstStyle>
          <a:p>
            <a:pPr algn="ctr"/>
            <a:r>
              <a:rPr lang="en-US" altLang="en-US" sz="1000" dirty="0"/>
              <a:t>Image source: https://23817o46hoju2rzish3wqwd2-wpengine.netdna-ssl.com/wp-content/uploads/2016/02/voicekey-onepass_2256.png</a:t>
            </a:r>
          </a:p>
        </p:txBody>
      </p:sp>
    </p:spTree>
    <p:extLst>
      <p:ext uri="{BB962C8B-B14F-4D97-AF65-F5344CB8AC3E}">
        <p14:creationId xmlns:p14="http://schemas.microsoft.com/office/powerpoint/2010/main" val="4236253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2749" y="1369219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17622785">
            <a:off x="5298617" y="2918129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FC7DD34-400D-6946-8923-E8E2EDC4F6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Biometrics – Eyes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C3ABD15-FE1F-664A-9AFF-2424D82DC6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129306"/>
            <a:ext cx="7160614" cy="127754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Patterns in irises unique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Measure patterns, determine if differences are random; or correlate images using statistical tests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1500" dirty="0"/>
          </a:p>
        </p:txBody>
      </p:sp>
      <p:pic>
        <p:nvPicPr>
          <p:cNvPr id="41989" name="Picture 1" descr="Authentication using irises scan">
            <a:extLst>
              <a:ext uri="{FF2B5EF4-FFF2-40B4-BE49-F238E27FC236}">
                <a16:creationId xmlns:a16="http://schemas.microsoft.com/office/drawing/2014/main" id="{489AD320-F8AE-AC4C-91BE-D84A88B50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704" y="2166935"/>
            <a:ext cx="3288506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2">
            <a:extLst>
              <a:ext uri="{FF2B5EF4-FFF2-40B4-BE49-F238E27FC236}">
                <a16:creationId xmlns:a16="http://schemas.microsoft.com/office/drawing/2014/main" id="{AA4CF9F4-CC17-944F-A41F-C07959C6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598" y="4508429"/>
            <a:ext cx="3429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9pPr>
          </a:lstStyle>
          <a:p>
            <a:pPr algn="ctr"/>
            <a:r>
              <a:rPr lang="en-US" altLang="en-US" sz="1000" dirty="0"/>
              <a:t>Image source: http://</a:t>
            </a:r>
            <a:r>
              <a:rPr lang="en-US" altLang="en-US" sz="1000" dirty="0" err="1"/>
              <a:t>static.migom.by</a:t>
            </a:r>
            <a:r>
              <a:rPr lang="en-US" altLang="en-US" sz="1000" dirty="0"/>
              <a:t>/</a:t>
            </a:r>
            <a:r>
              <a:rPr lang="en-US" altLang="en-US" sz="1000" dirty="0" err="1"/>
              <a:t>img</a:t>
            </a:r>
            <a:r>
              <a:rPr lang="en-US" altLang="en-US" sz="1000" dirty="0"/>
              <a:t>/news/6420/</a:t>
            </a:r>
            <a:r>
              <a:rPr lang="en-US" altLang="en-US" sz="1000" dirty="0" err="1"/>
              <a:t>main.jpg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508322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743E56E7-31D9-1C45-B114-9A81A15171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Biometrics – Facial Recognition 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442A265-4FA4-024A-A74E-C0846720CD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264445"/>
            <a:ext cx="6172200" cy="94654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Faces: image, or specific characteristics like distance from nose to chin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Lighting, view of face, other noise can hinder this</a:t>
            </a:r>
          </a:p>
        </p:txBody>
      </p:sp>
      <p:pic>
        <p:nvPicPr>
          <p:cNvPr id="43013" name="Picture 1" descr="Authentication by facial recognitioin">
            <a:extLst>
              <a:ext uri="{FF2B5EF4-FFF2-40B4-BE49-F238E27FC236}">
                <a16:creationId xmlns:a16="http://schemas.microsoft.com/office/drawing/2014/main" id="{B9CC4F08-262B-F944-B13F-9F05EE8A9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2" y="2258617"/>
            <a:ext cx="3876675" cy="218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2">
            <a:extLst>
              <a:ext uri="{FF2B5EF4-FFF2-40B4-BE49-F238E27FC236}">
                <a16:creationId xmlns:a16="http://schemas.microsoft.com/office/drawing/2014/main" id="{793D5D65-1576-9546-BE46-758F83F10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380" y="4519826"/>
            <a:ext cx="57412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</a:defRPr>
            </a:lvl9pPr>
          </a:lstStyle>
          <a:p>
            <a:pPr algn="ctr"/>
            <a:r>
              <a:rPr lang="en-US" altLang="en-US" sz="1000" dirty="0"/>
              <a:t>Image source: https://accelerator-</a:t>
            </a:r>
            <a:r>
              <a:rPr lang="en-US" altLang="en-US" sz="1000" dirty="0" err="1"/>
              <a:t>origin.kkomando.com</a:t>
            </a:r>
            <a:r>
              <a:rPr lang="en-US" altLang="en-US" sz="1000" dirty="0"/>
              <a:t>/wp-content/uploads/2017/09/face-</a:t>
            </a:r>
            <a:r>
              <a:rPr lang="en-US" altLang="en-US" sz="1000" dirty="0" err="1"/>
              <a:t>scan.jpg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20070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16A3-DBA3-544E-9CFA-D976B6538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Location-based Authentication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4F578-B5B5-CC4A-986B-049DC3AFC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Geo-location – where you are located</a:t>
            </a:r>
          </a:p>
          <a:p>
            <a:pPr lvl="1"/>
            <a:r>
              <a:rPr lang="en-US" dirty="0"/>
              <a:t>Web sites </a:t>
            </a:r>
          </a:p>
          <a:p>
            <a:pPr lvl="1"/>
            <a:r>
              <a:rPr lang="en-US" dirty="0"/>
              <a:t>Cell phones</a:t>
            </a:r>
          </a:p>
          <a:p>
            <a:r>
              <a:rPr lang="en-US" dirty="0"/>
              <a:t>Geo-Velocity </a:t>
            </a:r>
          </a:p>
          <a:p>
            <a:pPr lvl="1"/>
            <a:r>
              <a:rPr lang="en-US" dirty="0"/>
              <a:t>Distance from current location and where you last logged in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36E2CE-10AF-FB4C-B86F-995908A66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0BB16A-3AC4-164A-92B0-2147BEF0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93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/>
              <a:t>Define identity management and explain how it’s different from access management</a:t>
            </a:r>
          </a:p>
          <a:p>
            <a:pPr lvl="0"/>
            <a:r>
              <a:rPr lang="en-US" sz="2000" dirty="0"/>
              <a:t>Describe the components of authentication system</a:t>
            </a:r>
          </a:p>
          <a:p>
            <a:pPr lvl="0"/>
            <a:r>
              <a:rPr lang="en-US" sz="2000" dirty="0"/>
              <a:t>Describe the challenge-response authentication </a:t>
            </a:r>
          </a:p>
          <a:p>
            <a:pPr lvl="0"/>
            <a:r>
              <a:rPr lang="en-US" sz="2000" dirty="0"/>
              <a:t>Discuss the factors in the security of a password system and attacks to password system. </a:t>
            </a:r>
          </a:p>
          <a:p>
            <a:pPr lvl="0"/>
            <a:r>
              <a:rPr lang="en-US" sz="2000" dirty="0"/>
              <a:t>Explain the how does single sign-on (SSO) work</a:t>
            </a:r>
          </a:p>
          <a:p>
            <a:r>
              <a:rPr lang="en-US" sz="2000" dirty="0"/>
              <a:t>Describe different types of biometrics and location-based authentication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7DF7C-32D3-CE46-B605-AD78987FB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Management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71AC-7EEE-AB43-A8D6-0F05AFF0D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Identity</a:t>
            </a:r>
          </a:p>
          <a:p>
            <a:r>
              <a:rPr lang="en-US" dirty="0"/>
              <a:t>Authentication</a:t>
            </a:r>
          </a:p>
          <a:p>
            <a:r>
              <a:rPr lang="en-US" dirty="0"/>
              <a:t>Authorization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5D5C5-1AB2-B243-AC2D-34A09B5D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D4252-12C0-1A42-A1BB-E5AF1DADC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45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A08BF-BF92-B346-8EDA-0F21C475F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Authenticate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09879-4F1B-2147-85A8-50312855E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Something you are</a:t>
            </a:r>
          </a:p>
          <a:p>
            <a:pPr lvl="1"/>
            <a:r>
              <a:rPr lang="en-US" dirty="0"/>
              <a:t>Fingerprint, face, etc. </a:t>
            </a:r>
          </a:p>
          <a:p>
            <a:r>
              <a:rPr lang="en-US" dirty="0"/>
              <a:t>Something you have</a:t>
            </a:r>
          </a:p>
          <a:p>
            <a:pPr lvl="1"/>
            <a:r>
              <a:rPr lang="en-US" dirty="0"/>
              <a:t>A token, text message, etc. </a:t>
            </a:r>
          </a:p>
          <a:p>
            <a:r>
              <a:rPr lang="en-US" dirty="0"/>
              <a:t>Something you know</a:t>
            </a:r>
          </a:p>
          <a:p>
            <a:pPr lvl="1"/>
            <a:r>
              <a:rPr lang="en-US" dirty="0"/>
              <a:t>Password (most common)</a:t>
            </a:r>
          </a:p>
          <a:p>
            <a:r>
              <a:rPr lang="en-US" dirty="0"/>
              <a:t>Where you are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D8E1B3-EAEE-ED4D-847E-E636D57D8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759C66-9CA0-3C49-81A3-701A96100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90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BD2D7-65CA-9C48-83E8-0DFA65E6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Multifactor Authentication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D0CCE-7F64-F042-906D-94CAE888F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 factor </a:t>
            </a:r>
          </a:p>
          <a:p>
            <a:r>
              <a:rPr lang="en-US" dirty="0"/>
              <a:t>Multifactor authentication</a:t>
            </a:r>
          </a:p>
          <a:p>
            <a:r>
              <a:rPr lang="en-US" dirty="0"/>
              <a:t>Two-factor authentication vs two-step authentication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A15E78-94A2-234D-B63B-613FCAE74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3EAAF5-2B51-4E4F-991A-D7B5CFCE8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86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21204-F929-944D-82ED-45294762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Challenge-response Authentication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376FA-FC8C-AE4B-8910-72034CC49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used method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C1E85D-8330-F74A-AF24-B60289033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718E31-FEE2-3647-A5D8-4F8AA787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pic>
        <p:nvPicPr>
          <p:cNvPr id="1026" name="Picture 2" descr="Challenge-response authentication flow chart. ">
            <a:extLst>
              <a:ext uri="{FF2B5EF4-FFF2-40B4-BE49-F238E27FC236}">
                <a16:creationId xmlns:a16="http://schemas.microsoft.com/office/drawing/2014/main" id="{055B4D4D-439B-894F-A341-7043CD687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721" y="2073065"/>
            <a:ext cx="7342224" cy="177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216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C2C0F-D9E2-3A47-9B77-BC5DCBB2C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CRAM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261F2-FC72-1C46-9637-FA9C2F5E9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 questions </a:t>
            </a:r>
          </a:p>
          <a:p>
            <a:pPr lvl="1"/>
            <a:r>
              <a:rPr lang="en-US" dirty="0"/>
              <a:t>Static vs. dynamic</a:t>
            </a:r>
          </a:p>
          <a:p>
            <a:r>
              <a:rPr lang="en-US" dirty="0"/>
              <a:t>Ways CRAM is executed</a:t>
            </a:r>
          </a:p>
          <a:p>
            <a:pPr lvl="1"/>
            <a:r>
              <a:rPr lang="en-US" dirty="0"/>
              <a:t>CAPTCHA</a:t>
            </a:r>
          </a:p>
          <a:p>
            <a:pPr lvl="1"/>
            <a:r>
              <a:rPr lang="en-US" dirty="0"/>
              <a:t>SSH (Secure </a:t>
            </a:r>
            <a:r>
              <a:rPr lang="en-US" dirty="0" err="1"/>
              <a:t>SHell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Password</a:t>
            </a:r>
          </a:p>
          <a:p>
            <a:pPr lvl="1"/>
            <a:r>
              <a:rPr lang="en-US" dirty="0"/>
              <a:t>Salted Challenge Response Authentication Mechanism (SCRAM, a variant of CRAM)</a:t>
            </a:r>
          </a:p>
          <a:p>
            <a:pPr lvl="1"/>
            <a:r>
              <a:rPr lang="en-US" dirty="0"/>
              <a:t>Biometrics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819A6B-8843-684B-80AC-DFE1A24DE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D78B2D-4D1A-E44D-BDCB-78F9E97A5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52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50922-78EB-1747-ABF4-BAFBC3362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CRAM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C0545-3D01-C142-A6CF-112E1593D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differentiate between a computer and a human:</a:t>
            </a:r>
          </a:p>
          <a:p>
            <a:r>
              <a:rPr lang="en-US" dirty="0"/>
              <a:t>In training Machine Learning models</a:t>
            </a:r>
          </a:p>
          <a:p>
            <a:r>
              <a:rPr lang="en-US" dirty="0"/>
              <a:t>For login (authentication) purposes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FE7972-5D54-754E-9560-2172819E4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6B3D54-2F4F-984D-A8A6-4215C6B71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81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0E87A72-2740-475A-96A4-8BA6204CE123}"/>
</file>

<file path=customXml/itemProps2.xml><?xml version="1.0" encoding="utf-8"?>
<ds:datastoreItem xmlns:ds="http://schemas.openxmlformats.org/officeDocument/2006/customXml" ds:itemID="{D7F9FDFD-A711-462F-B13E-EF9F6FC84A8E}"/>
</file>

<file path=customXml/itemProps3.xml><?xml version="1.0" encoding="utf-8"?>
<ds:datastoreItem xmlns:ds="http://schemas.openxmlformats.org/officeDocument/2006/customXml" ds:itemID="{8D044176-12FA-4AC7-A15A-F886157754E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</TotalTime>
  <Words>819</Words>
  <Application>Microsoft Macintosh PowerPoint</Application>
  <PresentationFormat>On-screen Show (16:9)</PresentationFormat>
  <Paragraphs>157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</vt:lpstr>
      <vt:lpstr>Office Theme</vt:lpstr>
      <vt:lpstr>IT 6823 LM 5 – Authentication System</vt:lpstr>
      <vt:lpstr>NIST Framework Core</vt:lpstr>
      <vt:lpstr>Learning Outcomes</vt:lpstr>
      <vt:lpstr>Identity Management </vt:lpstr>
      <vt:lpstr>Ways to Authenticate</vt:lpstr>
      <vt:lpstr>Multifactor Authentication</vt:lpstr>
      <vt:lpstr>Challenge-response Authentication </vt:lpstr>
      <vt:lpstr>CRAM Implementation</vt:lpstr>
      <vt:lpstr>CRAM Use Cases</vt:lpstr>
      <vt:lpstr>Password</vt:lpstr>
      <vt:lpstr>Storage of Passwords</vt:lpstr>
      <vt:lpstr>Factors in Security of Password</vt:lpstr>
      <vt:lpstr>Password Security Architecture</vt:lpstr>
      <vt:lpstr>Attacks to Password System</vt:lpstr>
      <vt:lpstr>Example of Minimum Length</vt:lpstr>
      <vt:lpstr>Single Sing-on (SSO) Workflow</vt:lpstr>
      <vt:lpstr>SSO Secure?</vt:lpstr>
      <vt:lpstr>Biometrics</vt:lpstr>
      <vt:lpstr>Biometrics – Voice ID</vt:lpstr>
      <vt:lpstr>Biometrics – Eyes</vt:lpstr>
      <vt:lpstr>Biometrics – Facial Recognition </vt:lpstr>
      <vt:lpstr>Location-based Authentication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2020-12-27T15:07:22Z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