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65" r:id="rId3"/>
    <p:sldId id="260" r:id="rId4"/>
    <p:sldId id="266" r:id="rId5"/>
    <p:sldId id="267" r:id="rId6"/>
    <p:sldId id="268" r:id="rId7"/>
    <p:sldId id="269" r:id="rId8"/>
    <p:sldId id="270" r:id="rId9"/>
    <p:sldId id="271" r:id="rId10"/>
    <p:sldId id="274" r:id="rId11"/>
    <p:sldId id="272" r:id="rId12"/>
    <p:sldId id="279" r:id="rId13"/>
    <p:sldId id="280" r:id="rId14"/>
    <p:sldId id="281" r:id="rId15"/>
    <p:sldId id="273" r:id="rId16"/>
    <p:sldId id="277" r:id="rId17"/>
    <p:sldId id="275" r:id="rId18"/>
    <p:sldId id="276" r:id="rId19"/>
    <p:sldId id="278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426BA5-69F8-7542-9BD5-97FA48E9AC94}" v="93" dt="2020-12-27T19:17:29.8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/>
    <p:restoredTop sz="94673"/>
  </p:normalViewPr>
  <p:slideViewPr>
    <p:cSldViewPr snapToGrid="0" snapToObjects="1" showGuides="1">
      <p:cViewPr varScale="1">
        <p:scale>
          <a:sx n="138" d="100"/>
          <a:sy n="138" d="100"/>
        </p:scale>
        <p:origin x="192" y="1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Relationship Id="rId30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7T19:16:23.583" v="1731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7T18:57:13.705" v="1479" actId="20577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7T18:57:13.705" v="1479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modSp new mod">
        <pc:chgData name="Lei Li" userId="ef082f19-97a4-40f7-8ec1-0e91bb2b2192" providerId="ADAL" clId="{B3426BA5-69F8-7542-9BD5-97FA48E9AC94}" dt="2020-12-27T19:09:35.173" v="1636" actId="313"/>
        <pc:sldMkLst>
          <pc:docMk/>
          <pc:sldMk cId="1445855799" sldId="279"/>
        </pc:sldMkLst>
        <pc:spChg chg="mod">
          <ac:chgData name="Lei Li" userId="ef082f19-97a4-40f7-8ec1-0e91bb2b2192" providerId="ADAL" clId="{B3426BA5-69F8-7542-9BD5-97FA48E9AC94}" dt="2020-12-27T18:58:01.521" v="1481"/>
          <ac:spMkLst>
            <pc:docMk/>
            <pc:sldMk cId="1445855799" sldId="279"/>
            <ac:spMk id="2" creationId="{1968C97F-4565-8B45-B13A-4208FE93B960}"/>
          </ac:spMkLst>
        </pc:spChg>
        <pc:spChg chg="mod">
          <ac:chgData name="Lei Li" userId="ef082f19-97a4-40f7-8ec1-0e91bb2b2192" providerId="ADAL" clId="{B3426BA5-69F8-7542-9BD5-97FA48E9AC94}" dt="2020-12-27T19:09:35.173" v="1636" actId="313"/>
          <ac:spMkLst>
            <pc:docMk/>
            <pc:sldMk cId="1445855799" sldId="279"/>
            <ac:spMk id="3" creationId="{35B4C54E-53D0-2347-9E4F-58CE272D69B7}"/>
          </ac:spMkLst>
        </pc:sp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modSp new mod">
        <pc:chgData name="Lei Li" userId="ef082f19-97a4-40f7-8ec1-0e91bb2b2192" providerId="ADAL" clId="{B3426BA5-69F8-7542-9BD5-97FA48E9AC94}" dt="2020-12-27T19:02:40.544" v="1586" actId="12"/>
        <pc:sldMkLst>
          <pc:docMk/>
          <pc:sldMk cId="970825862" sldId="280"/>
        </pc:sldMkLst>
        <pc:spChg chg="mod">
          <ac:chgData name="Lei Li" userId="ef082f19-97a4-40f7-8ec1-0e91bb2b2192" providerId="ADAL" clId="{B3426BA5-69F8-7542-9BD5-97FA48E9AC94}" dt="2020-12-27T19:01:50.445" v="1571"/>
          <ac:spMkLst>
            <pc:docMk/>
            <pc:sldMk cId="970825862" sldId="280"/>
            <ac:spMk id="2" creationId="{5951E422-101D-D842-8C87-A816000523C6}"/>
          </ac:spMkLst>
        </pc:spChg>
        <pc:spChg chg="mod">
          <ac:chgData name="Lei Li" userId="ef082f19-97a4-40f7-8ec1-0e91bb2b2192" providerId="ADAL" clId="{B3426BA5-69F8-7542-9BD5-97FA48E9AC94}" dt="2020-12-27T19:02:40.544" v="1586" actId="12"/>
          <ac:spMkLst>
            <pc:docMk/>
            <pc:sldMk cId="970825862" sldId="280"/>
            <ac:spMk id="3" creationId="{0D0CDEE1-7C60-1C47-A19B-88A907326D7E}"/>
          </ac:spMkLst>
        </pc:spChg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addSp delSp modSp new mod">
        <pc:chgData name="Lei Li" userId="ef082f19-97a4-40f7-8ec1-0e91bb2b2192" providerId="ADAL" clId="{B3426BA5-69F8-7542-9BD5-97FA48E9AC94}" dt="2020-12-27T19:16:23.583" v="1731" actId="1076"/>
        <pc:sldMkLst>
          <pc:docMk/>
          <pc:sldMk cId="3318929315" sldId="281"/>
        </pc:sldMkLst>
        <pc:spChg chg="mod">
          <ac:chgData name="Lei Li" userId="ef082f19-97a4-40f7-8ec1-0e91bb2b2192" providerId="ADAL" clId="{B3426BA5-69F8-7542-9BD5-97FA48E9AC94}" dt="2020-12-27T19:06:26.462" v="1599" actId="20577"/>
          <ac:spMkLst>
            <pc:docMk/>
            <pc:sldMk cId="3318929315" sldId="281"/>
            <ac:spMk id="2" creationId="{6C330756-89F3-D047-98D9-3480E75035FB}"/>
          </ac:spMkLst>
        </pc:spChg>
        <pc:spChg chg="del">
          <ac:chgData name="Lei Li" userId="ef082f19-97a4-40f7-8ec1-0e91bb2b2192" providerId="ADAL" clId="{B3426BA5-69F8-7542-9BD5-97FA48E9AC94}" dt="2020-12-27T19:11:39.219" v="1637"/>
          <ac:spMkLst>
            <pc:docMk/>
            <pc:sldMk cId="3318929315" sldId="281"/>
            <ac:spMk id="3" creationId="{B01C54D6-9E04-5746-8C38-69F3BDA8D626}"/>
          </ac:spMkLst>
        </pc:spChg>
        <pc:spChg chg="add del mod">
          <ac:chgData name="Lei Li" userId="ef082f19-97a4-40f7-8ec1-0e91bb2b2192" providerId="ADAL" clId="{B3426BA5-69F8-7542-9BD5-97FA48E9AC94}" dt="2020-12-27T19:13:08.513" v="1678"/>
          <ac:spMkLst>
            <pc:docMk/>
            <pc:sldMk cId="3318929315" sldId="281"/>
            <ac:spMk id="6" creationId="{EEC696AC-5043-934D-8C31-E1DC310A1426}"/>
          </ac:spMkLst>
        </pc:spChg>
        <pc:spChg chg="add mod">
          <ac:chgData name="Lei Li" userId="ef082f19-97a4-40f7-8ec1-0e91bb2b2192" providerId="ADAL" clId="{B3426BA5-69F8-7542-9BD5-97FA48E9AC94}" dt="2020-12-27T19:12:54.618" v="1676" actId="20577"/>
          <ac:spMkLst>
            <pc:docMk/>
            <pc:sldMk cId="3318929315" sldId="281"/>
            <ac:spMk id="7" creationId="{CA4F76FF-0C5D-7443-8479-6C237F36B9A4}"/>
          </ac:spMkLst>
        </pc:spChg>
        <pc:spChg chg="add mod">
          <ac:chgData name="Lei Li" userId="ef082f19-97a4-40f7-8ec1-0e91bb2b2192" providerId="ADAL" clId="{B3426BA5-69F8-7542-9BD5-97FA48E9AC94}" dt="2020-12-27T19:16:23.583" v="1731" actId="1076"/>
          <ac:spMkLst>
            <pc:docMk/>
            <pc:sldMk cId="3318929315" sldId="281"/>
            <ac:spMk id="8" creationId="{753C5F04-6A26-894E-9154-DC7D221EDD27}"/>
          </ac:spMkLst>
        </pc:spChg>
        <pc:picChg chg="add mod">
          <ac:chgData name="Lei Li" userId="ef082f19-97a4-40f7-8ec1-0e91bb2b2192" providerId="ADAL" clId="{B3426BA5-69F8-7542-9BD5-97FA48E9AC94}" dt="2020-12-27T19:14:52.691" v="1710" actId="962"/>
          <ac:picMkLst>
            <pc:docMk/>
            <pc:sldMk cId="3318929315" sldId="281"/>
            <ac:picMk id="1026" creationId="{A2657D30-6B00-E041-8B50-CDEA45F1AF9C}"/>
          </ac:picMkLst>
        </pc:picChg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12/27/20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393A7-D102-E24F-8289-555E81374814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EF61-6B3B-BF49-B5D5-D39DAD57AFB2}" type="datetime1">
              <a:rPr lang="en-US" smtClean="0"/>
              <a:t>12/27/20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23E48-F049-7F42-9164-2BC5596FFAE0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6FAF-FA97-5E4F-89C1-9010A5A14F18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92CB-3837-D749-9066-2B3AFA00300F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6AE76-A667-CC42-914D-7242E2C1592E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614E3-F5DA-164C-A48E-2D7CA8A1DE08}" type="datetime1">
              <a:rPr lang="en-US" smtClean="0"/>
              <a:t>12/27/20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E3299-8849-1F44-89E6-13DF5DE97912}" type="datetime1">
              <a:rPr lang="en-US" smtClean="0"/>
              <a:t>12/27/20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3B57-831B-2648-939F-70D7CDC714B0}" type="datetime1">
              <a:rPr lang="en-US" smtClean="0"/>
              <a:t>12/27/20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1B5F0-B215-EB46-9F6E-09FE72FE4F98}" type="datetime1">
              <a:rPr lang="en-US" smtClean="0"/>
              <a:t>12/27/20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7BE6-6F48-D94C-BEDE-DF51FAB0BD75}" type="datetime1">
              <a:rPr lang="en-US" smtClean="0"/>
              <a:t>12/27/20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225C-3F01-B446-B0BC-29EB5630F11D}" type="datetime1">
              <a:rPr lang="en-US" smtClean="0"/>
              <a:t>12/27/20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E1EDA-88A9-8A41-9BBB-844955AD7EB2}" type="datetime1">
              <a:rPr lang="en-US" smtClean="0"/>
              <a:t>12/27/20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LM4 Security Policy &amp; Access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soonline.com/article/3263738/9-policies-and-procedures-you-need-to-know-about-if-youre-starting-a-new-security-program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s://www.exabeam.com/wp-content/uploads/information_security_img_2_2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xabeam.com/information-security/information-security-policy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IT 6823 LM 4 – Information Security Policy &amp; Access Control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0535C-61C9-3F40-A6AD-4D5AB398E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ISP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FBBD7-D189-E142-B7CD-390C2B195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Acceptable use policy</a:t>
            </a:r>
          </a:p>
          <a:p>
            <a:r>
              <a:rPr lang="en-US" dirty="0"/>
              <a:t>Access control policy</a:t>
            </a:r>
          </a:p>
          <a:p>
            <a:r>
              <a:rPr lang="en-US" dirty="0"/>
              <a:t>Incident response policy</a:t>
            </a:r>
          </a:p>
          <a:p>
            <a:r>
              <a:rPr lang="en-US" dirty="0"/>
              <a:t>Email/communication policy</a:t>
            </a:r>
          </a:p>
          <a:p>
            <a:r>
              <a:rPr lang="en-US" dirty="0"/>
              <a:t>More examples: </a:t>
            </a:r>
            <a:r>
              <a:rPr lang="en-US" dirty="0">
                <a:hlinkClick r:id="rId2"/>
              </a:rPr>
              <a:t>https://www.csoonline.com/article/3263738/9-policies-and-procedures-you-need-to-know-about-if-youre-starting-a-new-security-program.html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C0272C-BBE7-DB41-AECE-9A0C2DA54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6AE743-3643-AD45-B4C2-C8807F82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11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92347-D696-9344-ACD9-EAFAF90CD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1EB71-C4F3-7840-9EDC-43E3FC1BF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Discretionary Access Control (DAC)</a:t>
            </a:r>
          </a:p>
          <a:p>
            <a:pPr lvl="0"/>
            <a:r>
              <a:rPr lang="en-US" dirty="0"/>
              <a:t>Mandatory access control (MAC)</a:t>
            </a:r>
          </a:p>
          <a:p>
            <a:pPr lvl="0"/>
            <a:r>
              <a:rPr lang="en-US" dirty="0"/>
              <a:t>Role-Based Access Control (RBAC)</a:t>
            </a:r>
          </a:p>
          <a:p>
            <a:pPr lvl="0"/>
            <a:r>
              <a:rPr lang="en-US" dirty="0"/>
              <a:t>Rule-Based Access Control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E5FA8-17AF-484F-8F71-F0C26764B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AA6C31-08BA-9D4E-ABBA-FBFF5DFD4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05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8C97F-4565-8B45-B13A-4208FE93B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4C54E-53D0-2347-9E4F-58CE272D6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principal foundations for authentication</a:t>
            </a:r>
          </a:p>
          <a:p>
            <a:r>
              <a:rPr lang="en-US" dirty="0"/>
              <a:t>Focus on confidentiality </a:t>
            </a:r>
          </a:p>
          <a:p>
            <a:r>
              <a:rPr lang="en-US" dirty="0"/>
              <a:t>Access Matrix</a:t>
            </a:r>
          </a:p>
          <a:p>
            <a:pPr lvl="1"/>
            <a:r>
              <a:rPr lang="en-US" dirty="0"/>
              <a:t>s = subject</a:t>
            </a:r>
          </a:p>
          <a:p>
            <a:pPr lvl="1"/>
            <a:r>
              <a:rPr lang="en-US" dirty="0"/>
              <a:t>o = object and</a:t>
            </a:r>
          </a:p>
          <a:p>
            <a:pPr lvl="1"/>
            <a:r>
              <a:rPr lang="en-US" dirty="0"/>
              <a:t>a = access rights associated with the subject.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6913CC-B746-8E41-8383-D9B78DD7E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FE9879-7004-A043-BDD7-B60A3A0F0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55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1E422-101D-D842-8C87-A81600052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Privileges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CDEE1-7C60-1C47-A19B-88A907326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Read-Only</a:t>
            </a:r>
          </a:p>
          <a:p>
            <a:r>
              <a:rPr lang="en-US" dirty="0"/>
              <a:t>Append</a:t>
            </a:r>
          </a:p>
          <a:p>
            <a:r>
              <a:rPr lang="en-US" dirty="0"/>
              <a:t>Execute</a:t>
            </a:r>
          </a:p>
          <a:p>
            <a:r>
              <a:rPr lang="en-US" dirty="0"/>
              <a:t>Read-Write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96AE4E-0FC9-7748-8867-182F0E30D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5059EB-6AA4-B84D-8DC0-26E3F4036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825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30756-89F3-D047-98D9-3480E7503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Restrictions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671B2-5158-4040-8ABC-D9EA1739D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E15E39-E54D-5845-BF55-ABA4491A5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  <p:pic>
        <p:nvPicPr>
          <p:cNvPr id="1026" name="Picture 2" descr="Bell-LaPadula Model Restrictions">
            <a:extLst>
              <a:ext uri="{FF2B5EF4-FFF2-40B4-BE49-F238E27FC236}">
                <a16:creationId xmlns:a16="http://schemas.microsoft.com/office/drawing/2014/main" id="{A2657D30-6B00-E041-8B50-CDEA45F1AF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55" b="2815"/>
          <a:stretch/>
        </p:blipFill>
        <p:spPr bwMode="auto">
          <a:xfrm>
            <a:off x="4519399" y="1231492"/>
            <a:ext cx="2967251" cy="268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A4F76FF-0C5D-7443-8479-6C237F36B9A4}"/>
              </a:ext>
            </a:extLst>
          </p:cNvPr>
          <p:cNvSpPr txBox="1">
            <a:spLocks/>
          </p:cNvSpPr>
          <p:nvPr/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Reading down </a:t>
            </a:r>
          </a:p>
          <a:p>
            <a:r>
              <a:rPr lang="en-US" dirty="0"/>
              <a:t>Write up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53C5F04-6A26-894E-9154-DC7D221EDD27}"/>
              </a:ext>
            </a:extLst>
          </p:cNvPr>
          <p:cNvSpPr/>
          <p:nvPr/>
        </p:nvSpPr>
        <p:spPr>
          <a:xfrm>
            <a:off x="628650" y="4415185"/>
            <a:ext cx="6093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https%3A%2F%2Fwww.cs.utexas.edu%2F~byoung%2Fcs361%2Fslides2-policy-4up.pdf</a:t>
            </a:r>
          </a:p>
        </p:txBody>
      </p:sp>
    </p:spTree>
    <p:extLst>
      <p:ext uri="{BB962C8B-B14F-4D97-AF65-F5344CB8AC3E}">
        <p14:creationId xmlns:p14="http://schemas.microsoft.com/office/powerpoint/2010/main" val="3318929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396C-B35A-FA4D-8232-BBFDF0F7F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 List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0E639-8566-BA4B-AA9C-1B7A1F876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list of permissions associated with an object</a:t>
            </a:r>
          </a:p>
          <a:p>
            <a:r>
              <a:rPr lang="en-US" dirty="0"/>
              <a:t>Filesystem ACLs</a:t>
            </a:r>
          </a:p>
          <a:p>
            <a:r>
              <a:rPr lang="en-US" dirty="0"/>
              <a:t>Active Directory ACLs</a:t>
            </a:r>
          </a:p>
          <a:p>
            <a:r>
              <a:rPr lang="en-US" dirty="0"/>
              <a:t>Networking ACLs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4B260-06B8-3141-A117-88DB3C946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0132B8-6331-2A4B-B63A-10823F043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83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160AA-1AFE-2849-A63E-8B3021C39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ACL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B67F8-B4C3-404C-8EA8-C937E6037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BCCD8F-0772-E54C-B0C0-9AB2187C3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93C355-D460-3E40-BA34-A6155AD56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  <p:pic>
        <p:nvPicPr>
          <p:cNvPr id="3074" name="Picture 2" descr="Example of ACL Table">
            <a:extLst>
              <a:ext uri="{FF2B5EF4-FFF2-40B4-BE49-F238E27FC236}">
                <a16:creationId xmlns:a16="http://schemas.microsoft.com/office/drawing/2014/main" id="{EDE43197-DB4B-6B41-8E6E-131F9951E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68" y="1571604"/>
            <a:ext cx="7672663" cy="199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C73C50-BC03-EB4B-9FC3-9FC5562B724E}"/>
              </a:ext>
            </a:extLst>
          </p:cNvPr>
          <p:cNvSpPr/>
          <p:nvPr/>
        </p:nvSpPr>
        <p:spPr>
          <a:xfrm>
            <a:off x="963828" y="438650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www.dokuwiki.org</a:t>
            </a:r>
            <a:r>
              <a:rPr lang="en-US" sz="1000" dirty="0"/>
              <a:t>/</a:t>
            </a:r>
            <a:r>
              <a:rPr lang="en-US" sz="1000" dirty="0" err="1"/>
              <a:t>acl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851779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A26D1-CE81-0649-BD76-FE806FFFC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File Permission in Windows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DE850-A905-534C-89DD-B90E58DBF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BE6EB5-C887-3D4D-8158-D15B06E59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F25DAE-4F67-7341-9154-1D8C17CFA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  <p:pic>
        <p:nvPicPr>
          <p:cNvPr id="2050" name="Picture 2" descr="How to take ownership of files and folders on Windows 10 | Windows Central">
            <a:extLst>
              <a:ext uri="{FF2B5EF4-FFF2-40B4-BE49-F238E27FC236}">
                <a16:creationId xmlns:a16="http://schemas.microsoft.com/office/drawing/2014/main" id="{45CEB419-D848-C54B-8B19-241B5BC15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312" y="1369218"/>
            <a:ext cx="2785224" cy="350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360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4F8A3-8612-3449-ABC4-C2A3DD8B1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File Permission in Windows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63F5D-7A89-2C44-B833-4FB5EFE0F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Command line utility – </a:t>
            </a:r>
            <a:r>
              <a:rPr lang="en-US" dirty="0" err="1"/>
              <a:t>Icacls</a:t>
            </a:r>
            <a:endParaRPr lang="en-US" dirty="0"/>
          </a:p>
          <a:p>
            <a:r>
              <a:rPr lang="en-US" dirty="0"/>
              <a:t>Set, backup and restore ACL</a:t>
            </a:r>
          </a:p>
          <a:p>
            <a:r>
              <a:rPr lang="en-US" dirty="0"/>
              <a:t>Example: $&gt; </a:t>
            </a:r>
            <a:r>
              <a:rPr lang="en-US" dirty="0" err="1"/>
              <a:t>icacls</a:t>
            </a:r>
            <a:r>
              <a:rPr lang="en-US" dirty="0"/>
              <a:t> "E:\Study2018" /t /</a:t>
            </a:r>
            <a:r>
              <a:rPr lang="en-US" dirty="0" err="1"/>
              <a:t>grant:F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63AFF-04F8-154D-B088-F1BFF91C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09B95D-7A74-C94B-864D-22AC7CACD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878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816EE-2B84-2546-A02B-E07F9B5F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Permission Numeric Table -Unix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48536-DD25-0646-9CF9-9259068E1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Chmod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9A806D-4130-1F4D-B751-23459C5ED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3E0482-5A90-C54D-9CE7-0F5AC28E3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  <p:pic>
        <p:nvPicPr>
          <p:cNvPr id="7" name="Picture 6" descr="File Permission Numeric Table -Unix">
            <a:extLst>
              <a:ext uri="{FF2B5EF4-FFF2-40B4-BE49-F238E27FC236}">
                <a16:creationId xmlns:a16="http://schemas.microsoft.com/office/drawing/2014/main" id="{C719AF79-29C2-E041-9275-C597F671B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483" y="1571604"/>
            <a:ext cx="3471033" cy="28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28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2749" y="1369219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 rot="17622785">
            <a:off x="5298617" y="2918129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Define information security policy Explain the risk management process</a:t>
            </a:r>
          </a:p>
          <a:p>
            <a:pPr lvl="0"/>
            <a:r>
              <a:rPr lang="en-US" dirty="0"/>
              <a:t>Explain the main components of information security policy framework </a:t>
            </a:r>
          </a:p>
          <a:p>
            <a:pPr lvl="0"/>
            <a:r>
              <a:rPr lang="en-US" dirty="0"/>
              <a:t>Describe the basics of Bell-</a:t>
            </a:r>
            <a:r>
              <a:rPr lang="en-US" dirty="0" err="1"/>
              <a:t>LaPadula</a:t>
            </a:r>
            <a:r>
              <a:rPr lang="en-US" dirty="0"/>
              <a:t> Model</a:t>
            </a:r>
          </a:p>
          <a:p>
            <a:pPr lvl="0"/>
            <a:r>
              <a:rPr lang="en-US" dirty="0"/>
              <a:t>Discuss different types of access control </a:t>
            </a:r>
          </a:p>
          <a:p>
            <a:pPr lvl="0"/>
            <a:r>
              <a:rPr lang="en-US" dirty="0"/>
              <a:t>Explain ACL and be proficient in changing permission in major 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F9E50-7920-2E48-B388-5F6C88301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Security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7AD2E-860F-9940-B358-625E2FA4D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Aggregate of directives, regulations, rules, and practices that prescribes how an organization manages, protects, and distributes information </a:t>
            </a:r>
          </a:p>
          <a:p>
            <a:r>
              <a:rPr lang="en-US" dirty="0"/>
              <a:t>Important part of security program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390D60-735F-9D4D-9578-9ADE803F2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9DA57C-5C29-7840-AB9C-4A9A37BF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62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07BB1-0D7E-B648-9085-72B941AE1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ISP Framework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A47B84-36EB-B242-A0D0-216B8252E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B72CC7-472E-674B-B814-CF03A90D7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38D5D41-BE1F-5145-A688-B226D4A07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5338" y="1403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 descr="Information security policy framework">
            <a:extLst>
              <a:ext uri="{FF2B5EF4-FFF2-40B4-BE49-F238E27FC236}">
                <a16:creationId xmlns:a16="http://schemas.microsoft.com/office/drawing/2014/main" id="{DDEA6174-602C-6749-8AE1-09C79FAE5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903" y="952028"/>
            <a:ext cx="4651964" cy="331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3547718-12F1-E947-B687-F8DDA6170162}"/>
              </a:ext>
            </a:extLst>
          </p:cNvPr>
          <p:cNvSpPr/>
          <p:nvPr/>
        </p:nvSpPr>
        <p:spPr>
          <a:xfrm>
            <a:off x="574482" y="4405051"/>
            <a:ext cx="61031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4"/>
              </a:rPr>
              <a:t>https://www.exabeam.com/information-security/information-security-policy/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85201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EA50E-1629-AE42-89B4-3CDB461D0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Purposes of ISP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A94F3-9FBC-CF4D-9679-596F5BE0A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an overall approach to information security. </a:t>
            </a:r>
          </a:p>
          <a:p>
            <a:r>
              <a:rPr lang="en-US" dirty="0"/>
              <a:t>Detect and preempt information security breaches such as misuse of networks, data, applications, and computer systems.</a:t>
            </a:r>
          </a:p>
          <a:p>
            <a:r>
              <a:rPr lang="en-US" dirty="0"/>
              <a:t>Maintain the reputation of the organization and uphold ethical and legal responsibilities. </a:t>
            </a:r>
          </a:p>
          <a:p>
            <a:r>
              <a:rPr lang="en-US" dirty="0"/>
              <a:t>Respect customer rights, including how to react to inquiries and complaints about non-compliance.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4374C3-A6BF-2F44-A24D-154E04E32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4F5C16-A3F8-334E-B22E-347B440BA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60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7E1FE-87F0-2F4A-A4D6-C0CEF421B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ISP Audience &amp;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D4D22-AC5D-3B48-97A1-C05B86974A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Whom the information security policy applies</a:t>
            </a:r>
          </a:p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Confidentiality</a:t>
            </a:r>
          </a:p>
          <a:p>
            <a:pPr lvl="1"/>
            <a:r>
              <a:rPr lang="en-US" dirty="0"/>
              <a:t>Integrity</a:t>
            </a:r>
          </a:p>
          <a:p>
            <a:pPr lvl="1"/>
            <a:r>
              <a:rPr lang="en-US" dirty="0"/>
              <a:t>Availability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CE9E2-C4F9-184A-B912-39BAB5E56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A883C6-4495-374B-9433-2E0DA1665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65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7589C-63B7-9243-A302-3C3A8329D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94565-E6E3-CB4E-9461-FAA709ADFB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Top secret </a:t>
            </a:r>
          </a:p>
          <a:p>
            <a:r>
              <a:rPr lang="en-US" dirty="0"/>
              <a:t>Secret</a:t>
            </a:r>
          </a:p>
          <a:p>
            <a:r>
              <a:rPr lang="en-US" dirty="0"/>
              <a:t>Confidential</a:t>
            </a:r>
          </a:p>
          <a:p>
            <a:r>
              <a:rPr lang="en-US" dirty="0"/>
              <a:t>Public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19FD62-E2FF-F243-B0A9-34895E3C9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65C03F-5D89-5F48-998D-87E390E66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16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78689-BE60-E644-8311-A21123C84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0E2C1-E72A-8A49-B0C9-5A0E6233B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Authority and access control policy </a:t>
            </a:r>
          </a:p>
          <a:p>
            <a:r>
              <a:rPr lang="en-US" dirty="0"/>
              <a:t>Data support and operations</a:t>
            </a:r>
          </a:p>
          <a:p>
            <a:r>
              <a:rPr lang="en-US" dirty="0"/>
              <a:t>Security awareness and behavior</a:t>
            </a:r>
          </a:p>
          <a:p>
            <a:r>
              <a:rPr lang="en-US" dirty="0"/>
              <a:t>Responsibilities, rights, and duties of personnel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2F2C0D-77B3-694D-B12A-C09DD5CC8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LM4 Security Policy &amp; Access Control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27820-3E69-654E-A127-C09DC8F39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11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9D452063-B0BE-49D0-AA90-A4DADC226429}"/>
</file>

<file path=customXml/itemProps2.xml><?xml version="1.0" encoding="utf-8"?>
<ds:datastoreItem xmlns:ds="http://schemas.openxmlformats.org/officeDocument/2006/customXml" ds:itemID="{27480945-95DA-4986-8D02-BBA1A851C511}"/>
</file>

<file path=customXml/itemProps3.xml><?xml version="1.0" encoding="utf-8"?>
<ds:datastoreItem xmlns:ds="http://schemas.openxmlformats.org/officeDocument/2006/customXml" ds:itemID="{544A7A84-D282-482C-BD55-F5D102B0088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</TotalTime>
  <Words>602</Words>
  <Application>Microsoft Macintosh PowerPoint</Application>
  <PresentationFormat>On-screen Show (16:9)</PresentationFormat>
  <Paragraphs>114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IT 6823 LM 4 – Information Security Policy &amp; Access Control</vt:lpstr>
      <vt:lpstr>NIST Framework Core</vt:lpstr>
      <vt:lpstr>Learning Outcomes</vt:lpstr>
      <vt:lpstr>Information Security Policy</vt:lpstr>
      <vt:lpstr>ISP Framework</vt:lpstr>
      <vt:lpstr>Purposes of ISP</vt:lpstr>
      <vt:lpstr>ISP Audience &amp; Objectives</vt:lpstr>
      <vt:lpstr>Data classification</vt:lpstr>
      <vt:lpstr>Other Elements</vt:lpstr>
      <vt:lpstr>ISP Examples</vt:lpstr>
      <vt:lpstr>Access Control </vt:lpstr>
      <vt:lpstr>Bell-LaPadula Model</vt:lpstr>
      <vt:lpstr>Access Privileges</vt:lpstr>
      <vt:lpstr>Restrictions</vt:lpstr>
      <vt:lpstr>Access Control List </vt:lpstr>
      <vt:lpstr>Example of ACL Table</vt:lpstr>
      <vt:lpstr>Change File Permission in Windows 10</vt:lpstr>
      <vt:lpstr>Change File Permission in Windows 10</vt:lpstr>
      <vt:lpstr>File Permission Numeric Table -Unix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2020-12-27T19:17:32Z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